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August 24,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August 24,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August 24,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August 24,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August 24,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August 24,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August 24,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August 24,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August 24,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August 24,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August 24,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August 24,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CBC7-FD43-D800-277F-F93E86982406}"/>
              </a:ext>
            </a:extLst>
          </p:cNvPr>
          <p:cNvSpPr>
            <a:spLocks noGrp="1"/>
          </p:cNvSpPr>
          <p:nvPr>
            <p:ph type="ctrTitle"/>
          </p:nvPr>
        </p:nvSpPr>
        <p:spPr/>
        <p:txBody>
          <a:bodyPr/>
          <a:lstStyle/>
          <a:p>
            <a:r>
              <a:rPr lang="en-US" dirty="0" err="1"/>
              <a:t>Cyber.Ai</a:t>
            </a:r>
            <a:r>
              <a:rPr lang="en-US" dirty="0"/>
              <a:t> : Ai powered cyber security tool </a:t>
            </a:r>
            <a:endParaRPr lang="en-IN" dirty="0"/>
          </a:p>
        </p:txBody>
      </p:sp>
      <p:sp>
        <p:nvSpPr>
          <p:cNvPr id="3" name="Subtitle 2">
            <a:extLst>
              <a:ext uri="{FF2B5EF4-FFF2-40B4-BE49-F238E27FC236}">
                <a16:creationId xmlns:a16="http://schemas.microsoft.com/office/drawing/2014/main" id="{E9E79F05-E8E6-20B3-3B1A-D9914E99BDF3}"/>
              </a:ext>
            </a:extLst>
          </p:cNvPr>
          <p:cNvSpPr>
            <a:spLocks noGrp="1"/>
          </p:cNvSpPr>
          <p:nvPr>
            <p:ph type="subTitle" idx="1"/>
          </p:nvPr>
        </p:nvSpPr>
        <p:spPr/>
        <p:txBody>
          <a:bodyPr/>
          <a:lstStyle/>
          <a:p>
            <a:r>
              <a:rPr lang="en-US" dirty="0"/>
              <a:t>Sparsh Verma (220996233)</a:t>
            </a:r>
          </a:p>
          <a:p>
            <a:r>
              <a:rPr lang="en-US" dirty="0"/>
              <a:t>Project Supervisor: Syed rafee</a:t>
            </a:r>
          </a:p>
          <a:p>
            <a:r>
              <a:rPr lang="en-US" dirty="0"/>
              <a:t>Msc Artificial intelligence, qmul</a:t>
            </a:r>
            <a:endParaRPr lang="en-IN" dirty="0"/>
          </a:p>
        </p:txBody>
      </p:sp>
      <p:pic>
        <p:nvPicPr>
          <p:cNvPr id="5" name="Picture 4">
            <a:extLst>
              <a:ext uri="{FF2B5EF4-FFF2-40B4-BE49-F238E27FC236}">
                <a16:creationId xmlns:a16="http://schemas.microsoft.com/office/drawing/2014/main" id="{40F39C09-9F81-89F5-D217-D40CA8873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36" y="291260"/>
            <a:ext cx="3309328" cy="1151646"/>
          </a:xfrm>
          <a:prstGeom prst="rect">
            <a:avLst/>
          </a:prstGeom>
        </p:spPr>
      </p:pic>
    </p:spTree>
    <p:extLst>
      <p:ext uri="{BB962C8B-B14F-4D97-AF65-F5344CB8AC3E}">
        <p14:creationId xmlns:p14="http://schemas.microsoft.com/office/powerpoint/2010/main" val="245131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93EB-163D-2ECE-8718-29D006164BCA}"/>
              </a:ext>
            </a:extLst>
          </p:cNvPr>
          <p:cNvSpPr>
            <a:spLocks noGrp="1"/>
          </p:cNvSpPr>
          <p:nvPr>
            <p:ph type="title"/>
          </p:nvPr>
        </p:nvSpPr>
        <p:spPr>
          <a:xfrm>
            <a:off x="591563" y="283045"/>
            <a:ext cx="11008873" cy="617220"/>
          </a:xfrm>
        </p:spPr>
        <p:txBody>
          <a:bodyPr/>
          <a:lstStyle/>
          <a:p>
            <a:r>
              <a:rPr lang="en-IN" dirty="0"/>
              <a:t>Experiment 3: Deep Penetration</a:t>
            </a:r>
          </a:p>
        </p:txBody>
      </p:sp>
      <p:sp>
        <p:nvSpPr>
          <p:cNvPr id="3" name="Content Placeholder 2">
            <a:extLst>
              <a:ext uri="{FF2B5EF4-FFF2-40B4-BE49-F238E27FC236}">
                <a16:creationId xmlns:a16="http://schemas.microsoft.com/office/drawing/2014/main" id="{C9390A88-3B1D-893A-1385-554779CD795E}"/>
              </a:ext>
            </a:extLst>
          </p:cNvPr>
          <p:cNvSpPr>
            <a:spLocks noGrp="1"/>
          </p:cNvSpPr>
          <p:nvPr>
            <p:ph idx="1"/>
          </p:nvPr>
        </p:nvSpPr>
        <p:spPr>
          <a:xfrm>
            <a:off x="591563" y="900265"/>
            <a:ext cx="10241280" cy="3959352"/>
          </a:xfrm>
        </p:spPr>
        <p:txBody>
          <a:bodyPr/>
          <a:lstStyle/>
          <a:p>
            <a:r>
              <a:rPr lang="en-US" dirty="0"/>
              <a:t>The CyberAi can directly connect to the Server-A, but cannot directly connect to the Server-B and C. So, the CyberAi must execute the exploit to the Server-B and C via Server-A. </a:t>
            </a:r>
            <a:endParaRPr lang="en-IN" dirty="0"/>
          </a:p>
        </p:txBody>
      </p:sp>
      <p:pic>
        <p:nvPicPr>
          <p:cNvPr id="5" name="Picture 4">
            <a:extLst>
              <a:ext uri="{FF2B5EF4-FFF2-40B4-BE49-F238E27FC236}">
                <a16:creationId xmlns:a16="http://schemas.microsoft.com/office/drawing/2014/main" id="{E007555C-5613-7EBB-8624-662D385AB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97" y="1999857"/>
            <a:ext cx="9387412" cy="4392554"/>
          </a:xfrm>
          <a:prstGeom prst="rect">
            <a:avLst/>
          </a:prstGeom>
        </p:spPr>
      </p:pic>
    </p:spTree>
    <p:extLst>
      <p:ext uri="{BB962C8B-B14F-4D97-AF65-F5344CB8AC3E}">
        <p14:creationId xmlns:p14="http://schemas.microsoft.com/office/powerpoint/2010/main" val="140445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40C9-6187-549F-B3B3-754C99A4F60B}"/>
              </a:ext>
            </a:extLst>
          </p:cNvPr>
          <p:cNvSpPr>
            <a:spLocks noGrp="1"/>
          </p:cNvSpPr>
          <p:nvPr>
            <p:ph type="title"/>
          </p:nvPr>
        </p:nvSpPr>
        <p:spPr>
          <a:xfrm>
            <a:off x="975360" y="318781"/>
            <a:ext cx="10241280" cy="612229"/>
          </a:xfrm>
        </p:spPr>
        <p:txBody>
          <a:bodyPr/>
          <a:lstStyle/>
          <a:p>
            <a:r>
              <a:rPr lang="en-US" dirty="0"/>
              <a:t>Processing flow </a:t>
            </a:r>
            <a:endParaRPr lang="en-IN" dirty="0"/>
          </a:p>
        </p:txBody>
      </p:sp>
      <p:sp>
        <p:nvSpPr>
          <p:cNvPr id="3" name="Content Placeholder 2">
            <a:extLst>
              <a:ext uri="{FF2B5EF4-FFF2-40B4-BE49-F238E27FC236}">
                <a16:creationId xmlns:a16="http://schemas.microsoft.com/office/drawing/2014/main" id="{ED8B1E27-33A9-C307-1DB4-9D2597CE9054}"/>
              </a:ext>
            </a:extLst>
          </p:cNvPr>
          <p:cNvSpPr>
            <a:spLocks noGrp="1"/>
          </p:cNvSpPr>
          <p:nvPr>
            <p:ph idx="1"/>
          </p:nvPr>
        </p:nvSpPr>
        <p:spPr>
          <a:xfrm>
            <a:off x="910206" y="931010"/>
            <a:ext cx="10241280" cy="3959352"/>
          </a:xfrm>
        </p:spPr>
        <p:txBody>
          <a:bodyPr/>
          <a:lstStyle/>
          <a:p>
            <a:pPr marL="0" indent="0">
              <a:buNone/>
            </a:pPr>
            <a:r>
              <a:rPr lang="en-US" dirty="0"/>
              <a:t>Step 1: Intelligence Gathering</a:t>
            </a:r>
          </a:p>
          <a:p>
            <a:pPr marL="0" indent="0">
              <a:buNone/>
            </a:pPr>
            <a:r>
              <a:rPr lang="en-US" dirty="0"/>
              <a:t>Step 2: Exploitation</a:t>
            </a:r>
          </a:p>
          <a:p>
            <a:pPr marL="0" indent="0">
              <a:buNone/>
            </a:pPr>
            <a:r>
              <a:rPr lang="en-US" dirty="0"/>
              <a:t>Step 3: Post – Exploitation</a:t>
            </a:r>
          </a:p>
          <a:p>
            <a:pPr marL="0" indent="0">
              <a:buNone/>
            </a:pPr>
            <a:r>
              <a:rPr lang="en-US" dirty="0"/>
              <a:t>Step 4: Generate Report</a:t>
            </a:r>
            <a:endParaRPr lang="en-IN" dirty="0"/>
          </a:p>
        </p:txBody>
      </p:sp>
    </p:spTree>
    <p:extLst>
      <p:ext uri="{BB962C8B-B14F-4D97-AF65-F5344CB8AC3E}">
        <p14:creationId xmlns:p14="http://schemas.microsoft.com/office/powerpoint/2010/main" val="7241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6207-2460-DBFA-EE47-2A4FCD8B9830}"/>
              </a:ext>
            </a:extLst>
          </p:cNvPr>
          <p:cNvSpPr>
            <a:spLocks noGrp="1"/>
          </p:cNvSpPr>
          <p:nvPr>
            <p:ph type="title"/>
          </p:nvPr>
        </p:nvSpPr>
        <p:spPr>
          <a:xfrm>
            <a:off x="975360" y="293615"/>
            <a:ext cx="10241280" cy="679340"/>
          </a:xfrm>
        </p:spPr>
        <p:txBody>
          <a:bodyPr>
            <a:normAutofit fontScale="90000"/>
          </a:bodyPr>
          <a:lstStyle/>
          <a:p>
            <a:r>
              <a:rPr lang="en-US" dirty="0"/>
              <a:t>Step 1: Intelligence gathering</a:t>
            </a:r>
            <a:endParaRPr lang="en-IN" dirty="0"/>
          </a:p>
        </p:txBody>
      </p:sp>
      <p:sp>
        <p:nvSpPr>
          <p:cNvPr id="3" name="Content Placeholder 2">
            <a:extLst>
              <a:ext uri="{FF2B5EF4-FFF2-40B4-BE49-F238E27FC236}">
                <a16:creationId xmlns:a16="http://schemas.microsoft.com/office/drawing/2014/main" id="{1A565222-A591-7288-D28F-B6DEBAF299CB}"/>
              </a:ext>
            </a:extLst>
          </p:cNvPr>
          <p:cNvSpPr>
            <a:spLocks noGrp="1"/>
          </p:cNvSpPr>
          <p:nvPr>
            <p:ph idx="1"/>
          </p:nvPr>
        </p:nvSpPr>
        <p:spPr>
          <a:xfrm>
            <a:off x="975360" y="972955"/>
            <a:ext cx="10241280" cy="3959352"/>
          </a:xfrm>
        </p:spPr>
        <p:txBody>
          <a:bodyPr/>
          <a:lstStyle/>
          <a:p>
            <a:r>
              <a:rPr lang="en-US" dirty="0"/>
              <a:t>Nmap: Identify open ports, products</a:t>
            </a:r>
          </a:p>
          <a:p>
            <a:r>
              <a:rPr lang="en-US" dirty="0"/>
              <a:t>Contents Discovery: Identify Web products using found product contents on the web port.</a:t>
            </a:r>
          </a:p>
          <a:p>
            <a:r>
              <a:rPr lang="en-US" dirty="0"/>
              <a:t>Web crawling: Collection HTTP responses on the Web port.</a:t>
            </a:r>
          </a:p>
          <a:p>
            <a:pPr marL="0" indent="0">
              <a:buNone/>
            </a:pPr>
            <a:r>
              <a:rPr lang="en-US" dirty="0"/>
              <a:t>By analyzing HTTP responses using String-matching and Naïve Bayes, identify Web products.</a:t>
            </a:r>
            <a:endParaRPr lang="en-IN" dirty="0"/>
          </a:p>
        </p:txBody>
      </p:sp>
    </p:spTree>
    <p:extLst>
      <p:ext uri="{BB962C8B-B14F-4D97-AF65-F5344CB8AC3E}">
        <p14:creationId xmlns:p14="http://schemas.microsoft.com/office/powerpoint/2010/main" val="372730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F135-A08B-4F88-E476-4C4553C060E1}"/>
              </a:ext>
            </a:extLst>
          </p:cNvPr>
          <p:cNvSpPr>
            <a:spLocks noGrp="1"/>
          </p:cNvSpPr>
          <p:nvPr>
            <p:ph type="title"/>
          </p:nvPr>
        </p:nvSpPr>
        <p:spPr>
          <a:xfrm>
            <a:off x="975360" y="641683"/>
            <a:ext cx="10241280" cy="618263"/>
          </a:xfrm>
        </p:spPr>
        <p:txBody>
          <a:bodyPr/>
          <a:lstStyle/>
          <a:p>
            <a:r>
              <a:rPr lang="en-US" dirty="0"/>
              <a:t>Step 2: Exploitation</a:t>
            </a:r>
            <a:endParaRPr lang="en-IN" dirty="0"/>
          </a:p>
        </p:txBody>
      </p:sp>
      <p:sp>
        <p:nvSpPr>
          <p:cNvPr id="3" name="Content Placeholder 2">
            <a:extLst>
              <a:ext uri="{FF2B5EF4-FFF2-40B4-BE49-F238E27FC236}">
                <a16:creationId xmlns:a16="http://schemas.microsoft.com/office/drawing/2014/main" id="{5D55A78A-32FA-2F6F-9C71-C5B1FCA62D2C}"/>
              </a:ext>
            </a:extLst>
          </p:cNvPr>
          <p:cNvSpPr>
            <a:spLocks noGrp="1"/>
          </p:cNvSpPr>
          <p:nvPr>
            <p:ph idx="1"/>
          </p:nvPr>
        </p:nvSpPr>
        <p:spPr>
          <a:xfrm>
            <a:off x="975360" y="1259946"/>
            <a:ext cx="10241280" cy="3959352"/>
          </a:xfrm>
        </p:spPr>
        <p:txBody>
          <a:bodyPr/>
          <a:lstStyle/>
          <a:p>
            <a:r>
              <a:rPr lang="en-US" dirty="0"/>
              <a:t>Open session between “CyberAi” and front server (=compromised server).</a:t>
            </a:r>
            <a:endParaRPr lang="en-IN" dirty="0"/>
          </a:p>
        </p:txBody>
      </p:sp>
      <p:pic>
        <p:nvPicPr>
          <p:cNvPr id="5" name="Picture 4">
            <a:extLst>
              <a:ext uri="{FF2B5EF4-FFF2-40B4-BE49-F238E27FC236}">
                <a16:creationId xmlns:a16="http://schemas.microsoft.com/office/drawing/2014/main" id="{290620CB-FA6E-8746-8B8F-4622AAAFB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405" y="1751591"/>
            <a:ext cx="8801397" cy="3354818"/>
          </a:xfrm>
          <a:prstGeom prst="rect">
            <a:avLst/>
          </a:prstGeom>
        </p:spPr>
      </p:pic>
    </p:spTree>
    <p:extLst>
      <p:ext uri="{BB962C8B-B14F-4D97-AF65-F5344CB8AC3E}">
        <p14:creationId xmlns:p14="http://schemas.microsoft.com/office/powerpoint/2010/main" val="105686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8AD6-2D8B-ACD5-99CB-8C9281DA6DCD}"/>
              </a:ext>
            </a:extLst>
          </p:cNvPr>
          <p:cNvSpPr>
            <a:spLocks noGrp="1"/>
          </p:cNvSpPr>
          <p:nvPr>
            <p:ph type="title"/>
          </p:nvPr>
        </p:nvSpPr>
        <p:spPr>
          <a:xfrm>
            <a:off x="975360" y="316601"/>
            <a:ext cx="10241280" cy="715078"/>
          </a:xfrm>
        </p:spPr>
        <p:txBody>
          <a:bodyPr/>
          <a:lstStyle/>
          <a:p>
            <a:r>
              <a:rPr lang="en-US" dirty="0"/>
              <a:t>Step 3: Post-Exploitation</a:t>
            </a:r>
            <a:endParaRPr lang="en-IN" dirty="0"/>
          </a:p>
        </p:txBody>
      </p:sp>
      <p:sp>
        <p:nvSpPr>
          <p:cNvPr id="3" name="Content Placeholder 2">
            <a:extLst>
              <a:ext uri="{FF2B5EF4-FFF2-40B4-BE49-F238E27FC236}">
                <a16:creationId xmlns:a16="http://schemas.microsoft.com/office/drawing/2014/main" id="{FA31B47B-7E2D-0BD9-DED2-FE575D11C777}"/>
              </a:ext>
            </a:extLst>
          </p:cNvPr>
          <p:cNvSpPr>
            <a:spLocks noGrp="1"/>
          </p:cNvSpPr>
          <p:nvPr>
            <p:ph idx="1"/>
          </p:nvPr>
        </p:nvSpPr>
        <p:spPr>
          <a:xfrm>
            <a:off x="975360" y="1031679"/>
            <a:ext cx="10241280" cy="3959352"/>
          </a:xfrm>
        </p:spPr>
        <p:txBody>
          <a:bodyPr/>
          <a:lstStyle/>
          <a:p>
            <a:r>
              <a:rPr lang="en-US" dirty="0"/>
              <a:t>Pivoting and execute the exploit to internal server via compromised server.</a:t>
            </a:r>
            <a:endParaRPr lang="en-IN" dirty="0"/>
          </a:p>
        </p:txBody>
      </p:sp>
      <p:pic>
        <p:nvPicPr>
          <p:cNvPr id="5" name="Picture 4">
            <a:extLst>
              <a:ext uri="{FF2B5EF4-FFF2-40B4-BE49-F238E27FC236}">
                <a16:creationId xmlns:a16="http://schemas.microsoft.com/office/drawing/2014/main" id="{C5F88E08-BEF6-2827-6134-72AE235C4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75" y="1702667"/>
            <a:ext cx="10989578" cy="2617376"/>
          </a:xfrm>
          <a:prstGeom prst="rect">
            <a:avLst/>
          </a:prstGeom>
        </p:spPr>
      </p:pic>
    </p:spTree>
    <p:extLst>
      <p:ext uri="{BB962C8B-B14F-4D97-AF65-F5344CB8AC3E}">
        <p14:creationId xmlns:p14="http://schemas.microsoft.com/office/powerpoint/2010/main" val="80124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B9C9-FF9E-887E-56F2-1E56131E154E}"/>
              </a:ext>
            </a:extLst>
          </p:cNvPr>
          <p:cNvSpPr>
            <a:spLocks noGrp="1"/>
          </p:cNvSpPr>
          <p:nvPr>
            <p:ph type="title"/>
          </p:nvPr>
        </p:nvSpPr>
        <p:spPr>
          <a:xfrm>
            <a:off x="975360" y="480269"/>
            <a:ext cx="10241280" cy="612229"/>
          </a:xfrm>
        </p:spPr>
        <p:txBody>
          <a:bodyPr/>
          <a:lstStyle/>
          <a:p>
            <a:r>
              <a:rPr lang="en-US" dirty="0"/>
              <a:t>Step 3: Post-Exploitation</a:t>
            </a:r>
            <a:endParaRPr lang="en-IN" dirty="0"/>
          </a:p>
        </p:txBody>
      </p:sp>
      <p:sp>
        <p:nvSpPr>
          <p:cNvPr id="3" name="Content Placeholder 2">
            <a:extLst>
              <a:ext uri="{FF2B5EF4-FFF2-40B4-BE49-F238E27FC236}">
                <a16:creationId xmlns:a16="http://schemas.microsoft.com/office/drawing/2014/main" id="{6AD073E3-BE13-1FD6-20E5-9690EDB4FC1E}"/>
              </a:ext>
            </a:extLst>
          </p:cNvPr>
          <p:cNvSpPr>
            <a:spLocks noGrp="1"/>
          </p:cNvSpPr>
          <p:nvPr>
            <p:ph idx="1"/>
          </p:nvPr>
        </p:nvSpPr>
        <p:spPr>
          <a:xfrm>
            <a:off x="975360" y="1092498"/>
            <a:ext cx="10241280" cy="3959352"/>
          </a:xfrm>
        </p:spPr>
        <p:txBody>
          <a:bodyPr/>
          <a:lstStyle/>
          <a:p>
            <a:r>
              <a:rPr lang="en-US" dirty="0"/>
              <a:t>If detect new server, repeat Step1-3 in new server.</a:t>
            </a:r>
            <a:endParaRPr lang="en-IN" dirty="0"/>
          </a:p>
        </p:txBody>
      </p:sp>
      <p:pic>
        <p:nvPicPr>
          <p:cNvPr id="4" name="Picture 3">
            <a:extLst>
              <a:ext uri="{FF2B5EF4-FFF2-40B4-BE49-F238E27FC236}">
                <a16:creationId xmlns:a16="http://schemas.microsoft.com/office/drawing/2014/main" id="{E605A73A-E8E6-159B-DACB-D852372B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1" y="1763486"/>
            <a:ext cx="10989578" cy="2617376"/>
          </a:xfrm>
          <a:prstGeom prst="rect">
            <a:avLst/>
          </a:prstGeom>
        </p:spPr>
      </p:pic>
    </p:spTree>
    <p:extLst>
      <p:ext uri="{BB962C8B-B14F-4D97-AF65-F5344CB8AC3E}">
        <p14:creationId xmlns:p14="http://schemas.microsoft.com/office/powerpoint/2010/main" val="275021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5A8D-A3DA-0241-B885-65E7DAF63BD7}"/>
              </a:ext>
            </a:extLst>
          </p:cNvPr>
          <p:cNvSpPr>
            <a:spLocks noGrp="1"/>
          </p:cNvSpPr>
          <p:nvPr>
            <p:ph type="title"/>
          </p:nvPr>
        </p:nvSpPr>
        <p:spPr>
          <a:xfrm>
            <a:off x="975360" y="360727"/>
            <a:ext cx="10241280" cy="620618"/>
          </a:xfrm>
        </p:spPr>
        <p:txBody>
          <a:bodyPr/>
          <a:lstStyle/>
          <a:p>
            <a:r>
              <a:rPr lang="en-US" dirty="0"/>
              <a:t>Step 4: Generate report</a:t>
            </a:r>
            <a:endParaRPr lang="en-IN" dirty="0"/>
          </a:p>
        </p:txBody>
      </p:sp>
      <p:sp>
        <p:nvSpPr>
          <p:cNvPr id="3" name="Content Placeholder 2">
            <a:extLst>
              <a:ext uri="{FF2B5EF4-FFF2-40B4-BE49-F238E27FC236}">
                <a16:creationId xmlns:a16="http://schemas.microsoft.com/office/drawing/2014/main" id="{45840539-D9A8-8AAB-D123-DFB4DA2B2F02}"/>
              </a:ext>
            </a:extLst>
          </p:cNvPr>
          <p:cNvSpPr>
            <a:spLocks noGrp="1"/>
          </p:cNvSpPr>
          <p:nvPr>
            <p:ph idx="1"/>
          </p:nvPr>
        </p:nvSpPr>
        <p:spPr>
          <a:xfrm>
            <a:off x="975360" y="1080418"/>
            <a:ext cx="10241280" cy="3959352"/>
          </a:xfrm>
        </p:spPr>
        <p:txBody>
          <a:bodyPr/>
          <a:lstStyle/>
          <a:p>
            <a:r>
              <a:rPr lang="en-US" dirty="0"/>
              <a:t>Create the report of penetration test.</a:t>
            </a:r>
            <a:endParaRPr lang="en-IN" dirty="0"/>
          </a:p>
        </p:txBody>
      </p:sp>
    </p:spTree>
    <p:extLst>
      <p:ext uri="{BB962C8B-B14F-4D97-AF65-F5344CB8AC3E}">
        <p14:creationId xmlns:p14="http://schemas.microsoft.com/office/powerpoint/2010/main" val="2811523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AFCD-9B00-67D1-CE0F-4ACA5C6BDDE1}"/>
              </a:ext>
            </a:extLst>
          </p:cNvPr>
          <p:cNvSpPr>
            <a:spLocks noGrp="1"/>
          </p:cNvSpPr>
          <p:nvPr>
            <p:ph type="title"/>
          </p:nvPr>
        </p:nvSpPr>
        <p:spPr>
          <a:xfrm>
            <a:off x="975360" y="335560"/>
            <a:ext cx="10241280" cy="587062"/>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1C81EB7-6A7F-CC22-29F0-A241D026B181}"/>
              </a:ext>
            </a:extLst>
          </p:cNvPr>
          <p:cNvSpPr>
            <a:spLocks noGrp="1"/>
          </p:cNvSpPr>
          <p:nvPr>
            <p:ph idx="1"/>
          </p:nvPr>
        </p:nvSpPr>
        <p:spPr>
          <a:xfrm>
            <a:off x="975360" y="922622"/>
            <a:ext cx="10241280" cy="3959352"/>
          </a:xfrm>
        </p:spPr>
        <p:txBody>
          <a:bodyPr/>
          <a:lstStyle/>
          <a:p>
            <a:pPr marL="0" indent="0">
              <a:buNone/>
            </a:pPr>
            <a:r>
              <a:rPr lang="en-US" dirty="0"/>
              <a:t>In conclusion, CyberAi showcases the future of penetration testing – a blend of human expertise and machine intelligence. While it is not a panacea for all cybersecurity challenges, it is undeniably a leap forward, offering a more adaptive, efficient, and comprehensive approach to vulnerability assessment. As cybersecurity threats grow and evolve, tools like CyberAi will undoubtedly play a pivotal role in fortifying digital </a:t>
            </a:r>
            <a:r>
              <a:rPr lang="en-US" dirty="0" err="1"/>
              <a:t>defences</a:t>
            </a:r>
            <a:r>
              <a:rPr lang="en-US" dirty="0"/>
              <a:t> and ensuring a safer cyber landscape</a:t>
            </a:r>
            <a:endParaRPr lang="en-IN" dirty="0"/>
          </a:p>
        </p:txBody>
      </p:sp>
    </p:spTree>
    <p:extLst>
      <p:ext uri="{BB962C8B-B14F-4D97-AF65-F5344CB8AC3E}">
        <p14:creationId xmlns:p14="http://schemas.microsoft.com/office/powerpoint/2010/main" val="196860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1E0F-49CB-0A7F-A168-7861187312ED}"/>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49665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C862-714A-5762-F584-DAD8BE5A8B76}"/>
              </a:ext>
            </a:extLst>
          </p:cNvPr>
          <p:cNvSpPr>
            <a:spLocks noGrp="1"/>
          </p:cNvSpPr>
          <p:nvPr>
            <p:ph type="title"/>
          </p:nvPr>
        </p:nvSpPr>
        <p:spPr>
          <a:xfrm>
            <a:off x="975360" y="369115"/>
            <a:ext cx="10241280" cy="595451"/>
          </a:xfrm>
        </p:spPr>
        <p:txBody>
          <a:bodyPr/>
          <a:lstStyle/>
          <a:p>
            <a:r>
              <a:rPr lang="en-US" dirty="0"/>
              <a:t>What is Cyber.ai</a:t>
            </a:r>
            <a:endParaRPr lang="en-IN" dirty="0"/>
          </a:p>
        </p:txBody>
      </p:sp>
      <p:sp>
        <p:nvSpPr>
          <p:cNvPr id="3" name="Content Placeholder 2">
            <a:extLst>
              <a:ext uri="{FF2B5EF4-FFF2-40B4-BE49-F238E27FC236}">
                <a16:creationId xmlns:a16="http://schemas.microsoft.com/office/drawing/2014/main" id="{F3E7D59E-4323-5C15-AFDF-4C4EF7FA66C6}"/>
              </a:ext>
            </a:extLst>
          </p:cNvPr>
          <p:cNvSpPr>
            <a:spLocks noGrp="1"/>
          </p:cNvSpPr>
          <p:nvPr>
            <p:ph idx="1"/>
          </p:nvPr>
        </p:nvSpPr>
        <p:spPr>
          <a:xfrm>
            <a:off x="975360" y="1030084"/>
            <a:ext cx="10241280" cy="4590540"/>
          </a:xfrm>
        </p:spPr>
        <p:txBody>
          <a:bodyPr>
            <a:normAutofit fontScale="62500" lnSpcReduction="20000"/>
          </a:bodyPr>
          <a:lstStyle/>
          <a:p>
            <a:pPr marL="0" indent="0" algn="l">
              <a:buNone/>
            </a:pPr>
            <a:r>
              <a:rPr lang="en-US" dirty="0">
                <a:latin typeface="-apple-system"/>
              </a:rPr>
              <a:t>CyberAi</a:t>
            </a:r>
            <a:r>
              <a:rPr lang="en-US" i="0" dirty="0">
                <a:effectLst/>
                <a:latin typeface="-apple-system"/>
              </a:rPr>
              <a:t> identifies the status of all opened ports on the target server and executes the exploit at pinpoint using Machine Learning. It's key features are following.  </a:t>
            </a:r>
          </a:p>
          <a:p>
            <a:pPr algn="l">
              <a:buFont typeface="Arial" panose="020B0604020202020204" pitchFamily="34" charset="0"/>
              <a:buChar char="•"/>
            </a:pPr>
            <a:r>
              <a:rPr lang="en-US" i="0" dirty="0">
                <a:effectLst/>
                <a:latin typeface="-apple-system"/>
              </a:rPr>
              <a:t>Efficiently execute exploit.</a:t>
            </a:r>
            <a:br>
              <a:rPr lang="en-US" i="0" dirty="0">
                <a:effectLst/>
                <a:latin typeface="-apple-system"/>
              </a:rPr>
            </a:br>
            <a:r>
              <a:rPr lang="en-US" dirty="0">
                <a:latin typeface="-apple-system"/>
              </a:rPr>
              <a:t>CyberAi</a:t>
            </a:r>
            <a:r>
              <a:rPr lang="en-US" i="0" dirty="0">
                <a:effectLst/>
                <a:latin typeface="-apple-system"/>
              </a:rPr>
              <a:t> can execute exploits at pinpoint (minimum 1 attempt) using Machine Learning.</a:t>
            </a:r>
          </a:p>
          <a:p>
            <a:pPr algn="l">
              <a:buFont typeface="Arial" panose="020B0604020202020204" pitchFamily="34" charset="0"/>
              <a:buChar char="•"/>
            </a:pPr>
            <a:r>
              <a:rPr lang="en-US" i="0" dirty="0">
                <a:effectLst/>
                <a:latin typeface="-apple-system"/>
              </a:rPr>
              <a:t>Deep penetration.</a:t>
            </a:r>
            <a:br>
              <a:rPr lang="en-US" i="0" dirty="0">
                <a:effectLst/>
                <a:latin typeface="-apple-system"/>
              </a:rPr>
            </a:br>
            <a:r>
              <a:rPr lang="en-US" i="0" dirty="0">
                <a:effectLst/>
                <a:latin typeface="-apple-system"/>
              </a:rPr>
              <a:t>If </a:t>
            </a:r>
            <a:r>
              <a:rPr lang="en-US" dirty="0">
                <a:latin typeface="-apple-system"/>
              </a:rPr>
              <a:t>CyberAi</a:t>
            </a:r>
            <a:r>
              <a:rPr lang="en-US" i="0" dirty="0">
                <a:effectLst/>
                <a:latin typeface="-apple-system"/>
              </a:rPr>
              <a:t> succeeds the exploit to the target server, it further executes the exploit to other internal servers.  </a:t>
            </a:r>
          </a:p>
          <a:p>
            <a:pPr algn="l">
              <a:buFont typeface="Arial" panose="020B0604020202020204" pitchFamily="34" charset="0"/>
              <a:buChar char="•"/>
            </a:pPr>
            <a:r>
              <a:rPr lang="en-US" i="0" dirty="0">
                <a:effectLst/>
                <a:latin typeface="-apple-system"/>
              </a:rPr>
              <a:t>Self-learning.</a:t>
            </a:r>
            <a:br>
              <a:rPr lang="en-US" i="0" dirty="0">
                <a:effectLst/>
                <a:latin typeface="-apple-system"/>
              </a:rPr>
            </a:br>
            <a:r>
              <a:rPr lang="en-US" dirty="0">
                <a:latin typeface="-apple-system"/>
              </a:rPr>
              <a:t>CyberAi</a:t>
            </a:r>
            <a:r>
              <a:rPr lang="en-US" i="0" dirty="0">
                <a:effectLst/>
                <a:latin typeface="-apple-system"/>
              </a:rPr>
              <a:t> can learn how to exploitation by itself (uses Reinforcement Learning).</a:t>
            </a:r>
            <a:br>
              <a:rPr lang="en-US" i="0" dirty="0">
                <a:effectLst/>
                <a:latin typeface="-apple-system"/>
              </a:rPr>
            </a:br>
            <a:r>
              <a:rPr lang="en-US" i="0" dirty="0">
                <a:effectLst/>
                <a:latin typeface="-apple-system"/>
              </a:rPr>
              <a:t>It is not necessary for humans to prepare learning data.  </a:t>
            </a:r>
          </a:p>
          <a:p>
            <a:pPr algn="l">
              <a:buFont typeface="Arial" panose="020B0604020202020204" pitchFamily="34" charset="0"/>
              <a:buChar char="•"/>
            </a:pPr>
            <a:r>
              <a:rPr lang="en-US" i="0" dirty="0">
                <a:effectLst/>
                <a:latin typeface="-apple-system"/>
              </a:rPr>
              <a:t>Learning time is very fast.</a:t>
            </a:r>
            <a:br>
              <a:rPr lang="en-US" i="0" dirty="0">
                <a:effectLst/>
                <a:latin typeface="-apple-system"/>
              </a:rPr>
            </a:br>
            <a:r>
              <a:rPr lang="en-US" i="0" dirty="0">
                <a:effectLst/>
                <a:latin typeface="-apple-system"/>
              </a:rPr>
              <a:t>Generally, reinforcement learning takes a lot of time.</a:t>
            </a:r>
            <a:br>
              <a:rPr lang="en-US" i="0" dirty="0">
                <a:effectLst/>
                <a:latin typeface="-apple-system"/>
              </a:rPr>
            </a:br>
            <a:r>
              <a:rPr lang="en-US" i="0" dirty="0">
                <a:effectLst/>
                <a:latin typeface="-apple-system"/>
              </a:rPr>
              <a:t>So, </a:t>
            </a:r>
            <a:r>
              <a:rPr lang="en-US" dirty="0">
                <a:latin typeface="-apple-system"/>
              </a:rPr>
              <a:t>CyberAi</a:t>
            </a:r>
            <a:r>
              <a:rPr lang="en-US" i="0" dirty="0">
                <a:effectLst/>
                <a:latin typeface="-apple-system"/>
              </a:rPr>
              <a:t> uses distributed learning by multi agents.</a:t>
            </a:r>
            <a:br>
              <a:rPr lang="en-US" i="0" dirty="0">
                <a:effectLst/>
                <a:latin typeface="-apple-system"/>
              </a:rPr>
            </a:br>
            <a:r>
              <a:rPr lang="en-US" i="0" dirty="0">
                <a:effectLst/>
                <a:latin typeface="-apple-system"/>
              </a:rPr>
              <a:t>We adopted an advanced machine learning model called A3C</a:t>
            </a:r>
            <a:r>
              <a:rPr lang="en-US" dirty="0">
                <a:latin typeface="-apple-system"/>
              </a:rPr>
              <a:t>.</a:t>
            </a:r>
            <a:endParaRPr lang="en-US" i="0" dirty="0">
              <a:effectLst/>
              <a:latin typeface="-apple-system"/>
            </a:endParaRPr>
          </a:p>
          <a:p>
            <a:pPr algn="l">
              <a:buFont typeface="Arial" panose="020B0604020202020204" pitchFamily="34" charset="0"/>
              <a:buChar char="•"/>
            </a:pPr>
            <a:r>
              <a:rPr lang="en-US" i="0" dirty="0">
                <a:effectLst/>
                <a:latin typeface="-apple-system"/>
              </a:rPr>
              <a:t>Powerful intelligence gathering</a:t>
            </a:r>
            <a:br>
              <a:rPr lang="en-US" i="0" dirty="0">
                <a:effectLst/>
                <a:latin typeface="-apple-system"/>
              </a:rPr>
            </a:br>
            <a:r>
              <a:rPr lang="en-US" i="0" dirty="0">
                <a:effectLst/>
                <a:latin typeface="-apple-system"/>
              </a:rPr>
              <a:t>To gather the information of software operated on the target server is very important for successful the exploitation. CyberAi can identify product name and version using following methods.</a:t>
            </a:r>
          </a:p>
          <a:p>
            <a:pPr marL="742950" lvl="1" indent="-285750" algn="l">
              <a:buFont typeface="Arial" panose="020B0604020202020204" pitchFamily="34" charset="0"/>
              <a:buChar char="•"/>
            </a:pPr>
            <a:r>
              <a:rPr lang="en-US" i="0" dirty="0">
                <a:effectLst/>
                <a:latin typeface="-apple-system"/>
              </a:rPr>
              <a:t>Port scanning</a:t>
            </a:r>
          </a:p>
          <a:p>
            <a:pPr marL="742950" lvl="1" indent="-285750" algn="l">
              <a:buFont typeface="Arial" panose="020B0604020202020204" pitchFamily="34" charset="0"/>
              <a:buChar char="•"/>
            </a:pPr>
            <a:r>
              <a:rPr lang="en-US" i="0" dirty="0">
                <a:effectLst/>
                <a:latin typeface="-apple-system"/>
              </a:rPr>
              <a:t>Machine Learning (Analyze HTTP responses gathered by Web crawling)</a:t>
            </a:r>
          </a:p>
          <a:p>
            <a:pPr marL="742950" lvl="1" indent="-285750" algn="l">
              <a:buFont typeface="Arial" panose="020B0604020202020204" pitchFamily="34" charset="0"/>
              <a:buChar char="•"/>
            </a:pPr>
            <a:r>
              <a:rPr lang="en-US" i="0" dirty="0">
                <a:effectLst/>
                <a:latin typeface="-apple-system"/>
              </a:rPr>
              <a:t>Contents exploration</a:t>
            </a:r>
          </a:p>
          <a:p>
            <a:endParaRPr lang="en-IN" dirty="0"/>
          </a:p>
        </p:txBody>
      </p:sp>
    </p:spTree>
    <p:extLst>
      <p:ext uri="{BB962C8B-B14F-4D97-AF65-F5344CB8AC3E}">
        <p14:creationId xmlns:p14="http://schemas.microsoft.com/office/powerpoint/2010/main" val="240114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A3D3-D3B2-7D23-65D8-286066FBF519}"/>
              </a:ext>
            </a:extLst>
          </p:cNvPr>
          <p:cNvSpPr>
            <a:spLocks noGrp="1"/>
          </p:cNvSpPr>
          <p:nvPr>
            <p:ph type="title"/>
          </p:nvPr>
        </p:nvSpPr>
        <p:spPr>
          <a:xfrm>
            <a:off x="759459" y="492281"/>
            <a:ext cx="10241280" cy="587062"/>
          </a:xfrm>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DEE5B030-A0F0-F6F7-840A-2CF10B870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055" y="1079343"/>
            <a:ext cx="7229417" cy="4992845"/>
          </a:xfrm>
        </p:spPr>
      </p:pic>
    </p:spTree>
    <p:extLst>
      <p:ext uri="{BB962C8B-B14F-4D97-AF65-F5344CB8AC3E}">
        <p14:creationId xmlns:p14="http://schemas.microsoft.com/office/powerpoint/2010/main" val="76975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0DB5-0379-6D66-5CC3-211067FA5766}"/>
              </a:ext>
            </a:extLst>
          </p:cNvPr>
          <p:cNvSpPr>
            <a:spLocks noGrp="1"/>
          </p:cNvSpPr>
          <p:nvPr>
            <p:ph type="title"/>
          </p:nvPr>
        </p:nvSpPr>
        <p:spPr>
          <a:xfrm>
            <a:off x="834704" y="302004"/>
            <a:ext cx="10241280" cy="587062"/>
          </a:xfrm>
        </p:spPr>
        <p:txBody>
          <a:bodyPr/>
          <a:lstStyle/>
          <a:p>
            <a:r>
              <a:rPr lang="en-US" dirty="0"/>
              <a:t>What is Metasploit?</a:t>
            </a:r>
            <a:endParaRPr lang="en-IN" dirty="0"/>
          </a:p>
        </p:txBody>
      </p:sp>
      <p:sp>
        <p:nvSpPr>
          <p:cNvPr id="3" name="Content Placeholder 2">
            <a:extLst>
              <a:ext uri="{FF2B5EF4-FFF2-40B4-BE49-F238E27FC236}">
                <a16:creationId xmlns:a16="http://schemas.microsoft.com/office/drawing/2014/main" id="{75D80EA5-53AD-FE7D-0071-1E9A77B7C717}"/>
              </a:ext>
            </a:extLst>
          </p:cNvPr>
          <p:cNvSpPr>
            <a:spLocks noGrp="1"/>
          </p:cNvSpPr>
          <p:nvPr>
            <p:ph idx="1"/>
          </p:nvPr>
        </p:nvSpPr>
        <p:spPr>
          <a:xfrm>
            <a:off x="775981" y="1013306"/>
            <a:ext cx="6002324" cy="5219714"/>
          </a:xfrm>
        </p:spPr>
        <p:txBody>
          <a:bodyPr>
            <a:normAutofit fontScale="62500" lnSpcReduction="20000"/>
          </a:bodyPr>
          <a:lstStyle/>
          <a:p>
            <a:pPr marL="0" indent="0" algn="l">
              <a:buNone/>
            </a:pPr>
            <a:r>
              <a:rPr lang="en-US" b="0" i="0" dirty="0">
                <a:effectLst/>
                <a:latin typeface="Arial" panose="020B0604020202020204" pitchFamily="34" charset="0"/>
                <a:cs typeface="Arial" panose="020B0604020202020204" pitchFamily="34" charset="0"/>
              </a:rPr>
              <a:t>Metasploit is an open-source framework developed to aid penetration testers and security researchers in discovering, exploiting, and validating vulnerabilities within computer systems. Over the years, it has evolved into a comprehensive tool with a vast database of exploits, payloads, and auxiliary modules that cater to various aspects of cybersecurity.</a:t>
            </a:r>
          </a:p>
          <a:p>
            <a:pPr marL="0" indent="0" algn="l">
              <a:buNone/>
            </a:pPr>
            <a:r>
              <a:rPr lang="en-US" b="1" i="0" dirty="0">
                <a:effectLst/>
                <a:latin typeface="Arial" panose="020B0604020202020204" pitchFamily="34" charset="0"/>
                <a:cs typeface="Arial" panose="020B0604020202020204" pitchFamily="34" charset="0"/>
              </a:rPr>
              <a:t>Core Features</a:t>
            </a:r>
            <a:r>
              <a:rPr lang="en-US" b="0" i="0" dirty="0">
                <a:effectLst/>
                <a:latin typeface="Arial" panose="020B0604020202020204" pitchFamily="34" charset="0"/>
                <a:cs typeface="Arial" panose="020B0604020202020204" pitchFamily="34" charset="0"/>
              </a:rPr>
              <a:t>:</a:t>
            </a:r>
          </a:p>
          <a:p>
            <a:pPr algn="l">
              <a:buFont typeface="+mj-lt"/>
              <a:buAutoNum type="arabicPeriod"/>
            </a:pPr>
            <a:r>
              <a:rPr lang="en-US" b="1" i="0" dirty="0">
                <a:effectLst/>
                <a:latin typeface="Arial" panose="020B0604020202020204" pitchFamily="34" charset="0"/>
                <a:cs typeface="Arial" panose="020B0604020202020204" pitchFamily="34" charset="0"/>
              </a:rPr>
              <a:t>Exploit Database</a:t>
            </a:r>
            <a:r>
              <a:rPr lang="en-US" b="0" i="0" dirty="0">
                <a:effectLst/>
                <a:latin typeface="Arial" panose="020B0604020202020204" pitchFamily="34" charset="0"/>
                <a:cs typeface="Arial" panose="020B0604020202020204" pitchFamily="34" charset="0"/>
              </a:rPr>
              <a:t>: Metasploit houses an extensive collection of ready-to-use exploits for various software and systems. An exploit is essentially a piece of software, a set of commands, or a methodology that leverages a software bug or vulnerability to induce a particular </a:t>
            </a:r>
            <a:r>
              <a:rPr lang="en-US" b="0" i="0" dirty="0" err="1">
                <a:effectLst/>
                <a:latin typeface="Arial" panose="020B0604020202020204" pitchFamily="34" charset="0"/>
                <a:cs typeface="Arial" panose="020B0604020202020204" pitchFamily="34" charset="0"/>
              </a:rPr>
              <a:t>behaviour</a:t>
            </a:r>
            <a:r>
              <a:rPr lang="en-US" b="0" i="0" dirty="0">
                <a:effectLst/>
                <a:latin typeface="Arial" panose="020B0604020202020204" pitchFamily="34" charset="0"/>
                <a:cs typeface="Arial" panose="020B0604020202020204" pitchFamily="34" charset="0"/>
              </a:rPr>
              <a:t> on the system, often to gain control or access.</a:t>
            </a:r>
          </a:p>
          <a:p>
            <a:pPr algn="l">
              <a:buFont typeface="+mj-lt"/>
              <a:buAutoNum type="arabicPeriod"/>
            </a:pPr>
            <a:r>
              <a:rPr lang="en-US" b="1" i="0" dirty="0">
                <a:effectLst/>
                <a:latin typeface="Arial" panose="020B0604020202020204" pitchFamily="34" charset="0"/>
                <a:cs typeface="Arial" panose="020B0604020202020204" pitchFamily="34" charset="0"/>
              </a:rPr>
              <a:t>Payloads</a:t>
            </a:r>
            <a:r>
              <a:rPr lang="en-US" b="0" i="0" dirty="0">
                <a:effectLst/>
                <a:latin typeface="Arial" panose="020B0604020202020204" pitchFamily="34" charset="0"/>
                <a:cs typeface="Arial" panose="020B0604020202020204" pitchFamily="34" charset="0"/>
              </a:rPr>
              <a:t>: Once an exploit is successfully executed on a target system, payloads determine the subsequent action. Payloads can range from creating a simple backdoor shell to more sophisticated actions.</a:t>
            </a:r>
          </a:p>
          <a:p>
            <a:pPr algn="l">
              <a:buFont typeface="+mj-lt"/>
              <a:buAutoNum type="arabicPeriod"/>
            </a:pPr>
            <a:r>
              <a:rPr lang="en-US" b="1" i="0" dirty="0">
                <a:effectLst/>
                <a:latin typeface="Arial" panose="020B0604020202020204" pitchFamily="34" charset="0"/>
                <a:cs typeface="Arial" panose="020B0604020202020204" pitchFamily="34" charset="0"/>
              </a:rPr>
              <a:t>Auxiliary Modules</a:t>
            </a:r>
            <a:r>
              <a:rPr lang="en-US" b="0" i="0" dirty="0">
                <a:effectLst/>
                <a:latin typeface="Arial" panose="020B0604020202020204" pitchFamily="34" charset="0"/>
                <a:cs typeface="Arial" panose="020B0604020202020204" pitchFamily="34" charset="0"/>
              </a:rPr>
              <a:t>: These are supportive modules that provide functionalities like port scanning, service identification, and other reconnaissance methods.</a:t>
            </a:r>
          </a:p>
          <a:p>
            <a:pPr algn="l">
              <a:buFont typeface="+mj-lt"/>
              <a:buAutoNum type="arabicPeriod"/>
            </a:pPr>
            <a:r>
              <a:rPr lang="en-US" b="1" i="0" dirty="0">
                <a:effectLst/>
                <a:latin typeface="Arial" panose="020B0604020202020204" pitchFamily="34" charset="0"/>
                <a:cs typeface="Arial" panose="020B0604020202020204" pitchFamily="34" charset="0"/>
              </a:rPr>
              <a:t>Post-Exploitation Modules</a:t>
            </a:r>
            <a:r>
              <a:rPr lang="en-US" b="0" i="0" dirty="0">
                <a:effectLst/>
                <a:latin typeface="Arial" panose="020B0604020202020204" pitchFamily="34" charset="0"/>
                <a:cs typeface="Arial" panose="020B0604020202020204" pitchFamily="34" charset="0"/>
              </a:rPr>
              <a:t>: After a successful compromise, these modules can help in actions such as gathering further information, pivoting to other systems, or escalating privileges.</a:t>
            </a:r>
          </a:p>
          <a:p>
            <a:pPr algn="l">
              <a:buFont typeface="+mj-lt"/>
              <a:buAutoNum type="arabicPeriod"/>
            </a:pPr>
            <a:r>
              <a:rPr lang="en-US" b="1" i="0" dirty="0">
                <a:effectLst/>
                <a:latin typeface="Arial" panose="020B0604020202020204" pitchFamily="34" charset="0"/>
                <a:cs typeface="Arial" panose="020B0604020202020204" pitchFamily="34" charset="0"/>
              </a:rPr>
              <a:t>Encoders and NOP Generators</a:t>
            </a:r>
            <a:r>
              <a:rPr lang="en-US" b="0" i="0" dirty="0">
                <a:effectLst/>
                <a:latin typeface="Arial" panose="020B0604020202020204" pitchFamily="34" charset="0"/>
                <a:cs typeface="Arial" panose="020B0604020202020204" pitchFamily="34" charset="0"/>
              </a:rPr>
              <a:t>: These assist in bypassing certain defensive mechanisms, ensuring the exploit and payload can be delivered without interference.</a:t>
            </a:r>
          </a:p>
          <a:p>
            <a:endParaRPr lang="en-IN" dirty="0"/>
          </a:p>
        </p:txBody>
      </p:sp>
      <p:pic>
        <p:nvPicPr>
          <p:cNvPr id="5" name="Picture 4">
            <a:extLst>
              <a:ext uri="{FF2B5EF4-FFF2-40B4-BE49-F238E27FC236}">
                <a16:creationId xmlns:a16="http://schemas.microsoft.com/office/drawing/2014/main" id="{D11A2B47-F883-2AFA-3827-9BDFE69D7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328" y="1013305"/>
            <a:ext cx="5022884" cy="4213035"/>
          </a:xfrm>
          <a:prstGeom prst="rect">
            <a:avLst/>
          </a:prstGeom>
        </p:spPr>
      </p:pic>
    </p:spTree>
    <p:extLst>
      <p:ext uri="{BB962C8B-B14F-4D97-AF65-F5344CB8AC3E}">
        <p14:creationId xmlns:p14="http://schemas.microsoft.com/office/powerpoint/2010/main" val="408711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6451-6418-038B-8985-D81412E5AAD1}"/>
              </a:ext>
            </a:extLst>
          </p:cNvPr>
          <p:cNvSpPr>
            <a:spLocks noGrp="1"/>
          </p:cNvSpPr>
          <p:nvPr>
            <p:ph type="title"/>
          </p:nvPr>
        </p:nvSpPr>
        <p:spPr>
          <a:xfrm>
            <a:off x="975360" y="394282"/>
            <a:ext cx="10241280" cy="612229"/>
          </a:xfrm>
        </p:spPr>
        <p:txBody>
          <a:bodyPr/>
          <a:lstStyle/>
          <a:p>
            <a:r>
              <a:rPr lang="en-US" dirty="0"/>
              <a:t>Overview of Cyber.ai</a:t>
            </a:r>
            <a:endParaRPr lang="en-IN" dirty="0"/>
          </a:p>
        </p:txBody>
      </p:sp>
      <p:pic>
        <p:nvPicPr>
          <p:cNvPr id="5" name="Content Placeholder 4">
            <a:extLst>
              <a:ext uri="{FF2B5EF4-FFF2-40B4-BE49-F238E27FC236}">
                <a16:creationId xmlns:a16="http://schemas.microsoft.com/office/drawing/2014/main" id="{C7677056-B93B-2EAA-6568-89B19B293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033" y="918832"/>
            <a:ext cx="5813571" cy="5472137"/>
          </a:xfrm>
        </p:spPr>
      </p:pic>
    </p:spTree>
    <p:extLst>
      <p:ext uri="{BB962C8B-B14F-4D97-AF65-F5344CB8AC3E}">
        <p14:creationId xmlns:p14="http://schemas.microsoft.com/office/powerpoint/2010/main" val="264821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976-EE72-1FB6-F044-FD5C97930F15}"/>
              </a:ext>
            </a:extLst>
          </p:cNvPr>
          <p:cNvSpPr>
            <a:spLocks noGrp="1"/>
          </p:cNvSpPr>
          <p:nvPr>
            <p:ph type="title"/>
          </p:nvPr>
        </p:nvSpPr>
        <p:spPr>
          <a:xfrm>
            <a:off x="1249959" y="241183"/>
            <a:ext cx="10484561" cy="1090401"/>
          </a:xfrm>
        </p:spPr>
        <p:txBody>
          <a:bodyPr>
            <a:normAutofit fontScale="90000"/>
          </a:bodyPr>
          <a:lstStyle/>
          <a:p>
            <a:r>
              <a:rPr lang="en-US" dirty="0"/>
              <a:t>What is A3c and how it is used in Cyber.ai</a:t>
            </a:r>
            <a:endParaRPr lang="en-IN" dirty="0"/>
          </a:p>
        </p:txBody>
      </p:sp>
      <p:sp>
        <p:nvSpPr>
          <p:cNvPr id="3" name="Content Placeholder 2">
            <a:extLst>
              <a:ext uri="{FF2B5EF4-FFF2-40B4-BE49-F238E27FC236}">
                <a16:creationId xmlns:a16="http://schemas.microsoft.com/office/drawing/2014/main" id="{AE02CF6E-F611-9B65-DF16-034C894F9D21}"/>
              </a:ext>
            </a:extLst>
          </p:cNvPr>
          <p:cNvSpPr>
            <a:spLocks noGrp="1"/>
          </p:cNvSpPr>
          <p:nvPr>
            <p:ph idx="1"/>
          </p:nvPr>
        </p:nvSpPr>
        <p:spPr>
          <a:xfrm>
            <a:off x="1249959" y="1331584"/>
            <a:ext cx="10241280" cy="5119550"/>
          </a:xfrm>
        </p:spPr>
        <p:txBody>
          <a:bodyPr>
            <a:normAutofit fontScale="47500" lnSpcReduction="20000"/>
          </a:bodyPr>
          <a:lstStyle/>
          <a:p>
            <a:pPr marL="0" indent="0">
              <a:buNone/>
            </a:pPr>
            <a:r>
              <a:rPr lang="en-US" dirty="0"/>
              <a:t>A3C - Asynchronous Advantage Actor-Critic: A3C, which stands for Asynchronous Advantage </a:t>
            </a:r>
            <a:r>
              <a:rPr lang="en-US" dirty="0" err="1"/>
              <a:t>ActorCritic</a:t>
            </a:r>
            <a:r>
              <a:rPr lang="en-US" dirty="0"/>
              <a:t>, is an advanced reinforcement learning algorithm. It's a combination of two key ideas: the Actor-Critic architecture and asynchronous updates.</a:t>
            </a:r>
          </a:p>
          <a:p>
            <a:r>
              <a:rPr lang="en-US" dirty="0"/>
              <a:t>Actor-Critic Architecture: </a:t>
            </a:r>
          </a:p>
          <a:p>
            <a:pPr lvl="1"/>
            <a:r>
              <a:rPr lang="en-US" dirty="0"/>
              <a:t>Actor: Determines which action to take given a certain state. It essentially defines the current policy of the agent. </a:t>
            </a:r>
          </a:p>
          <a:p>
            <a:pPr lvl="1"/>
            <a:r>
              <a:rPr lang="en-US" dirty="0"/>
              <a:t>Critic: Estimates the value of taking a certain action in a given state. In other words, it evaluates the actor's policy.</a:t>
            </a:r>
          </a:p>
          <a:p>
            <a:r>
              <a:rPr lang="en-US" dirty="0"/>
              <a:t>The Actor-Critic method combines the benefits of value-based approaches (where we estimate a value function) and policy-based approaches (where we directly </a:t>
            </a:r>
            <a:r>
              <a:rPr lang="en-US" dirty="0" err="1"/>
              <a:t>optimise</a:t>
            </a:r>
            <a:r>
              <a:rPr lang="en-US" dirty="0"/>
              <a:t> the policy). The critic assesses the action taken by the actor and gives feedback to improve the policy.</a:t>
            </a:r>
          </a:p>
          <a:p>
            <a:r>
              <a:rPr lang="en-US" dirty="0"/>
              <a:t>Asynchronous Updates: The asynchronous aspect of A3C means that multiple agent-environment instances run in parallel on separate threads. Each of these agents explores its environment independently. The benefit of this asynchrony is that it helps in decorrelating the experiences of the agents, leading to a more stable and faster learning process.</a:t>
            </a:r>
          </a:p>
          <a:p>
            <a:pPr marL="0" indent="0">
              <a:buNone/>
            </a:pPr>
            <a:r>
              <a:rPr lang="en-US" dirty="0"/>
              <a:t>Implementation of A3C in CyberAi: CyberAi incorporates the A3C algorithm to enhance its decision-making capabilities during penetration testing.</a:t>
            </a:r>
          </a:p>
          <a:p>
            <a:r>
              <a:rPr lang="en-US" dirty="0"/>
              <a:t>Parallel Learning: CyberAi can run multiple penetration testing routines in parallel (asynchronous </a:t>
            </a:r>
            <a:r>
              <a:rPr lang="en-US" dirty="0" err="1"/>
              <a:t>agentenvironment</a:t>
            </a:r>
            <a:r>
              <a:rPr lang="en-US" dirty="0"/>
              <a:t> instances). Each of these routines explores different strategies and vulnerabilities independently.</a:t>
            </a:r>
          </a:p>
          <a:p>
            <a:r>
              <a:rPr lang="en-US" dirty="0"/>
              <a:t>Action Selection: The "Actor" part of A3C helps CyberAi decide on which exploit or vulnerability to target based on its current knowledge and policy. Given a state (e.g., a detected open port or service on the target system), the actor chooses an action (an exploit attempt).</a:t>
            </a:r>
          </a:p>
          <a:p>
            <a:r>
              <a:rPr lang="en-US" dirty="0"/>
              <a:t>Policy Evaluation and Improvement: After the action is taken, the "Critic" evaluates the result (whether the exploit was successful or not). Based on this feedback, the critic guides the actor to adjust and improve its policy for future decisions. This feedback loop ensures that CyberAi gets better over time, refining its exploit strategies based on past experiences.</a:t>
            </a:r>
          </a:p>
          <a:p>
            <a:r>
              <a:rPr lang="en-US" dirty="0"/>
              <a:t>Exploration and Exploitation: The A3C framework inherently balances between exploration (probing new exploits or vulnerabilities) and exploitation (</a:t>
            </a:r>
            <a:r>
              <a:rPr lang="en-US" dirty="0" err="1"/>
              <a:t>utilising</a:t>
            </a:r>
            <a:r>
              <a:rPr lang="en-US" dirty="0"/>
              <a:t> known successful exploits). This ensures that CyberAi is both innovative in discovering new vulnerabilities and efficient in exploiting known ones. </a:t>
            </a:r>
          </a:p>
          <a:p>
            <a:r>
              <a:rPr lang="en-US" dirty="0"/>
              <a:t>Continuous Learning: Due to the asynchronous nature of A3C, CyberAi is constantly updating its knowledge base and policy from multiple sources of feedback. This allows for a faster and more comprehensive learning process. In essence, the integration of the A3C algorithm provides CyberAi with a robust, adaptive, and efficient learning mechanism. It empowers the tool to continually refine its penetration testing strategies, ensuring it remains effective against an ever-evolving cybersecurity landscape.</a:t>
            </a:r>
            <a:endParaRPr lang="en-IN" dirty="0"/>
          </a:p>
        </p:txBody>
      </p:sp>
    </p:spTree>
    <p:extLst>
      <p:ext uri="{BB962C8B-B14F-4D97-AF65-F5344CB8AC3E}">
        <p14:creationId xmlns:p14="http://schemas.microsoft.com/office/powerpoint/2010/main" val="307902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BD9F-2827-616F-CC2E-5C693484AAA8}"/>
              </a:ext>
            </a:extLst>
          </p:cNvPr>
          <p:cNvSpPr>
            <a:spLocks noGrp="1"/>
          </p:cNvSpPr>
          <p:nvPr>
            <p:ph type="title"/>
          </p:nvPr>
        </p:nvSpPr>
        <p:spPr>
          <a:xfrm>
            <a:off x="975360" y="169164"/>
            <a:ext cx="10241280" cy="1234440"/>
          </a:xfrm>
        </p:spPr>
        <p:txBody>
          <a:bodyPr/>
          <a:lstStyle/>
          <a:p>
            <a:r>
              <a:rPr lang="en-US" dirty="0"/>
              <a:t>What is A3c and how it is used in Cyber.ai</a:t>
            </a:r>
            <a:endParaRPr lang="en-IN" dirty="0"/>
          </a:p>
        </p:txBody>
      </p:sp>
      <p:pic>
        <p:nvPicPr>
          <p:cNvPr id="5" name="Content Placeholder 4">
            <a:extLst>
              <a:ext uri="{FF2B5EF4-FFF2-40B4-BE49-F238E27FC236}">
                <a16:creationId xmlns:a16="http://schemas.microsoft.com/office/drawing/2014/main" id="{632AEAFF-7B67-42B2-032C-C692FBCD5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870" y="1449387"/>
            <a:ext cx="8664527" cy="4906420"/>
          </a:xfrm>
        </p:spPr>
      </p:pic>
    </p:spTree>
    <p:extLst>
      <p:ext uri="{BB962C8B-B14F-4D97-AF65-F5344CB8AC3E}">
        <p14:creationId xmlns:p14="http://schemas.microsoft.com/office/powerpoint/2010/main" val="134102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3D6B-7C10-91B0-3CBA-3676CB1CEB43}"/>
              </a:ext>
            </a:extLst>
          </p:cNvPr>
          <p:cNvSpPr>
            <a:spLocks noGrp="1"/>
          </p:cNvSpPr>
          <p:nvPr>
            <p:ph type="title"/>
          </p:nvPr>
        </p:nvSpPr>
        <p:spPr>
          <a:xfrm>
            <a:off x="975360" y="553673"/>
            <a:ext cx="10241280" cy="603840"/>
          </a:xfrm>
        </p:spPr>
        <p:txBody>
          <a:bodyPr>
            <a:normAutofit fontScale="90000"/>
          </a:bodyPr>
          <a:lstStyle/>
          <a:p>
            <a:r>
              <a:rPr lang="en-US" dirty="0"/>
              <a:t>Experiment A: </a:t>
            </a:r>
            <a:r>
              <a:rPr lang="en-IN" dirty="0"/>
              <a:t>Single target server</a:t>
            </a:r>
          </a:p>
        </p:txBody>
      </p:sp>
      <p:sp>
        <p:nvSpPr>
          <p:cNvPr id="3" name="Content Placeholder 2">
            <a:extLst>
              <a:ext uri="{FF2B5EF4-FFF2-40B4-BE49-F238E27FC236}">
                <a16:creationId xmlns:a16="http://schemas.microsoft.com/office/drawing/2014/main" id="{F050F83A-AD99-364B-2CF1-3A6CF38DDD3C}"/>
              </a:ext>
            </a:extLst>
          </p:cNvPr>
          <p:cNvSpPr>
            <a:spLocks noGrp="1"/>
          </p:cNvSpPr>
          <p:nvPr>
            <p:ph idx="1"/>
          </p:nvPr>
        </p:nvSpPr>
        <p:spPr>
          <a:xfrm>
            <a:off x="975360" y="1157513"/>
            <a:ext cx="10241280" cy="3959352"/>
          </a:xfrm>
        </p:spPr>
        <p:txBody>
          <a:bodyPr/>
          <a:lstStyle/>
          <a:p>
            <a:r>
              <a:rPr lang="en-US" dirty="0"/>
              <a:t>This case is very simple. In this case the CyberAi execute the exploit to directly reachable server</a:t>
            </a:r>
            <a:endParaRPr lang="en-IN" dirty="0"/>
          </a:p>
        </p:txBody>
      </p:sp>
      <p:pic>
        <p:nvPicPr>
          <p:cNvPr id="5" name="Picture 4">
            <a:extLst>
              <a:ext uri="{FF2B5EF4-FFF2-40B4-BE49-F238E27FC236}">
                <a16:creationId xmlns:a16="http://schemas.microsoft.com/office/drawing/2014/main" id="{1735A391-C199-C934-8B50-DB8B8738E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2257835"/>
            <a:ext cx="10078502" cy="3462870"/>
          </a:xfrm>
          <a:prstGeom prst="rect">
            <a:avLst/>
          </a:prstGeom>
        </p:spPr>
      </p:pic>
    </p:spTree>
    <p:extLst>
      <p:ext uri="{BB962C8B-B14F-4D97-AF65-F5344CB8AC3E}">
        <p14:creationId xmlns:p14="http://schemas.microsoft.com/office/powerpoint/2010/main" val="243333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DA4D-27B0-C6C3-BAF3-19BB41F084C0}"/>
              </a:ext>
            </a:extLst>
          </p:cNvPr>
          <p:cNvSpPr>
            <a:spLocks noGrp="1"/>
          </p:cNvSpPr>
          <p:nvPr>
            <p:ph type="title"/>
          </p:nvPr>
        </p:nvSpPr>
        <p:spPr>
          <a:xfrm>
            <a:off x="975360" y="258633"/>
            <a:ext cx="10241280" cy="1234440"/>
          </a:xfrm>
        </p:spPr>
        <p:txBody>
          <a:bodyPr/>
          <a:lstStyle/>
          <a:p>
            <a:r>
              <a:rPr lang="en-US" dirty="0"/>
              <a:t>e</a:t>
            </a:r>
            <a:r>
              <a:rPr lang="fr-FR" dirty="0" err="1"/>
              <a:t>xperiment</a:t>
            </a:r>
            <a:r>
              <a:rPr lang="fr-FR" dirty="0"/>
              <a:t> 2: Exploitation via </a:t>
            </a:r>
            <a:r>
              <a:rPr lang="fr-FR" dirty="0" err="1"/>
              <a:t>compromised</a:t>
            </a:r>
            <a:r>
              <a:rPr lang="fr-FR" dirty="0"/>
              <a:t> server</a:t>
            </a:r>
            <a:endParaRPr lang="en-IN" dirty="0"/>
          </a:p>
        </p:txBody>
      </p:sp>
      <p:sp>
        <p:nvSpPr>
          <p:cNvPr id="3" name="Content Placeholder 2">
            <a:extLst>
              <a:ext uri="{FF2B5EF4-FFF2-40B4-BE49-F238E27FC236}">
                <a16:creationId xmlns:a16="http://schemas.microsoft.com/office/drawing/2014/main" id="{B09D6E1D-6499-464F-510C-FD4A79EA5A61}"/>
              </a:ext>
            </a:extLst>
          </p:cNvPr>
          <p:cNvSpPr>
            <a:spLocks noGrp="1"/>
          </p:cNvSpPr>
          <p:nvPr>
            <p:ph idx="1"/>
          </p:nvPr>
        </p:nvSpPr>
        <p:spPr>
          <a:xfrm>
            <a:off x="975360" y="1493073"/>
            <a:ext cx="10241280" cy="3959352"/>
          </a:xfrm>
        </p:spPr>
        <p:txBody>
          <a:bodyPr/>
          <a:lstStyle/>
          <a:p>
            <a:r>
              <a:rPr lang="en-US" dirty="0"/>
              <a:t>The CyberAi can directly connect to the Server-A, but cannot directly connect to the Server-B. So, the CyberAi must execute the exploit to the Server-B via the Server-A.</a:t>
            </a:r>
            <a:endParaRPr lang="en-IN" dirty="0"/>
          </a:p>
        </p:txBody>
      </p:sp>
      <p:pic>
        <p:nvPicPr>
          <p:cNvPr id="5" name="Picture 4">
            <a:extLst>
              <a:ext uri="{FF2B5EF4-FFF2-40B4-BE49-F238E27FC236}">
                <a16:creationId xmlns:a16="http://schemas.microsoft.com/office/drawing/2014/main" id="{D2E6AF5D-44FC-F46E-D50E-560E31D8D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175" y="2166802"/>
            <a:ext cx="4915649" cy="4124941"/>
          </a:xfrm>
          <a:prstGeom prst="rect">
            <a:avLst/>
          </a:prstGeom>
        </p:spPr>
      </p:pic>
    </p:spTree>
    <p:extLst>
      <p:ext uri="{BB962C8B-B14F-4D97-AF65-F5344CB8AC3E}">
        <p14:creationId xmlns:p14="http://schemas.microsoft.com/office/powerpoint/2010/main" val="1491476335"/>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1076</TotalTime>
  <Words>1279</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Avenir Next LT Pro</vt:lpstr>
      <vt:lpstr>Avenir Next LT Pro Light</vt:lpstr>
      <vt:lpstr>GradientRiseVTI</vt:lpstr>
      <vt:lpstr>Cyber.Ai : Ai powered cyber security tool </vt:lpstr>
      <vt:lpstr>What is Cyber.ai</vt:lpstr>
      <vt:lpstr>Architecture</vt:lpstr>
      <vt:lpstr>What is Metasploit?</vt:lpstr>
      <vt:lpstr>Overview of Cyber.ai</vt:lpstr>
      <vt:lpstr>What is A3c and how it is used in Cyber.ai</vt:lpstr>
      <vt:lpstr>What is A3c and how it is used in Cyber.ai</vt:lpstr>
      <vt:lpstr>Experiment A: Single target server</vt:lpstr>
      <vt:lpstr>experiment 2: Exploitation via compromised server</vt:lpstr>
      <vt:lpstr>Experiment 3: Deep Penetration</vt:lpstr>
      <vt:lpstr>Processing flow </vt:lpstr>
      <vt:lpstr>Step 1: Intelligence gathering</vt:lpstr>
      <vt:lpstr>Step 2: Exploitation</vt:lpstr>
      <vt:lpstr>Step 3: Post-Exploitation</vt:lpstr>
      <vt:lpstr>Step 3: Post-Exploitation</vt:lpstr>
      <vt:lpstr>Step 4: Generate report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Cyber.Ai : Ai powered cyber security tool </dc:title>
  <dc:creator>Sparsh Verma</dc:creator>
  <cp:lastModifiedBy>Sparsh Verma</cp:lastModifiedBy>
  <cp:revision>1</cp:revision>
  <dcterms:created xsi:type="dcterms:W3CDTF">2023-08-24T20:56:35Z</dcterms:created>
  <dcterms:modified xsi:type="dcterms:W3CDTF">2023-08-25T14:52:38Z</dcterms:modified>
</cp:coreProperties>
</file>