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302" r:id="rId2"/>
    <p:sldId id="258" r:id="rId3"/>
    <p:sldId id="301" r:id="rId4"/>
    <p:sldId id="259" r:id="rId5"/>
    <p:sldId id="297" r:id="rId6"/>
    <p:sldId id="260" r:id="rId7"/>
    <p:sldId id="261" r:id="rId8"/>
    <p:sldId id="262" r:id="rId9"/>
    <p:sldId id="263" r:id="rId10"/>
    <p:sldId id="264" r:id="rId11"/>
    <p:sldId id="265" r:id="rId12"/>
    <p:sldId id="266" r:id="rId13"/>
    <p:sldId id="267" r:id="rId14"/>
    <p:sldId id="269" r:id="rId15"/>
    <p:sldId id="270" r:id="rId16"/>
    <p:sldId id="271" r:id="rId17"/>
    <p:sldId id="273" r:id="rId18"/>
    <p:sldId id="274" r:id="rId19"/>
    <p:sldId id="275" r:id="rId20"/>
    <p:sldId id="276" r:id="rId21"/>
    <p:sldId id="279" r:id="rId22"/>
    <p:sldId id="280" r:id="rId23"/>
    <p:sldId id="281" r:id="rId24"/>
    <p:sldId id="282" r:id="rId25"/>
    <p:sldId id="291" r:id="rId26"/>
    <p:sldId id="292" r:id="rId27"/>
    <p:sldId id="283" r:id="rId28"/>
    <p:sldId id="284" r:id="rId29"/>
    <p:sldId id="293" r:id="rId30"/>
    <p:sldId id="294" r:id="rId31"/>
    <p:sldId id="285" r:id="rId32"/>
    <p:sldId id="286" r:id="rId33"/>
    <p:sldId id="287" r:id="rId34"/>
    <p:sldId id="288" r:id="rId35"/>
    <p:sldId id="289" r:id="rId36"/>
    <p:sldId id="290" r:id="rId37"/>
    <p:sldId id="298" r:id="rId38"/>
    <p:sldId id="299" r:id="rId39"/>
    <p:sldId id="300" r:id="rId40"/>
  </p:sldIdLst>
  <p:sldSz cx="9144000" cy="5143500" type="screen16x9"/>
  <p:notesSz cx="6858000" cy="9144000"/>
  <p:embeddedFontLst>
    <p:embeddedFont>
      <p:font typeface="Lucida Bright" pitchFamily="18" charset="0"/>
      <p:regular r:id="rId42"/>
      <p:bold r:id="rId43"/>
      <p:italic r:id="rId44"/>
      <p:boldItalic r:id="rId45"/>
    </p:embeddedFont>
    <p:embeddedFont>
      <p:font typeface="Roboto" charset="0"/>
      <p:regular r:id="rId46"/>
      <p:bold r:id="rId47"/>
      <p:italic r:id="rId48"/>
      <p:boldItalic r:id="rId49"/>
    </p:embeddedFont>
    <p:embeddedFont>
      <p:font typeface="Calibri" pitchFamily="34" charset="0"/>
      <p:regular r:id="rId50"/>
      <p:bold r:id="rId51"/>
      <p:italic r:id="rId52"/>
      <p:boldItalic r:id="rId53"/>
    </p:embeddedFont>
    <p:embeddedFont>
      <p:font typeface="Montserrat"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94" autoAdjust="0"/>
  </p:normalViewPr>
  <p:slideViewPr>
    <p:cSldViewPr snapToGrid="0">
      <p:cViewPr>
        <p:scale>
          <a:sx n="108" d="100"/>
          <a:sy n="108" d="100"/>
        </p:scale>
        <p:origin x="-26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15393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72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4" Type="http://schemas.openxmlformats.org/officeDocument/2006/relationships/hyperlink" Target="https://www.geeksforgeeks.org/python-data-visualization-tutoria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u="sng" dirty="0">
                <a:solidFill>
                  <a:srgbClr val="CC0000"/>
                </a:solidFill>
                <a:latin typeface="Lucida Bright" pitchFamily="18" charset="0"/>
                <a:ea typeface="Montserrat"/>
                <a:cs typeface="Montserrat"/>
                <a:sym typeface="Montserrat"/>
              </a:rPr>
              <a:t>Capstone Project-II</a:t>
            </a:r>
            <a:r>
              <a:rPr lang="en-US" b="1" dirty="0">
                <a:solidFill>
                  <a:srgbClr val="CC0000"/>
                </a:solidFill>
                <a:latin typeface="Lucida Bright" pitchFamily="18" charset="0"/>
                <a:ea typeface="Montserrat"/>
                <a:cs typeface="Montserrat"/>
                <a:sym typeface="Montserrat"/>
              </a:rPr>
              <a:t/>
            </a: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Supervised ML </a:t>
            </a:r>
            <a:br>
              <a:rPr lang="en-US" b="1" u="sng"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(Regression)</a:t>
            </a:r>
            <a:br>
              <a:rPr lang="en-US" b="1" u="sng" dirty="0">
                <a:solidFill>
                  <a:srgbClr val="CC0000"/>
                </a:solidFill>
                <a:latin typeface="Lucida Bright" pitchFamily="18" charset="0"/>
                <a:ea typeface="Montserrat"/>
                <a:cs typeface="Montserrat"/>
                <a:sym typeface="Montserrat"/>
              </a:rPr>
            </a:br>
            <a:r>
              <a:rPr lang="en-US" b="1" dirty="0">
                <a:solidFill>
                  <a:srgbClr val="CC0000"/>
                </a:solidFill>
                <a:latin typeface="Lucida Bright" pitchFamily="18" charset="0"/>
                <a:ea typeface="Montserrat"/>
                <a:cs typeface="Montserrat"/>
                <a:sym typeface="Montserrat"/>
              </a:rPr>
              <a:t/>
            </a:r>
            <a:br>
              <a:rPr lang="en-US" b="1" dirty="0">
                <a:solidFill>
                  <a:srgbClr val="CC0000"/>
                </a:solidFill>
                <a:latin typeface="Lucida Bright" pitchFamily="18" charset="0"/>
                <a:ea typeface="Montserrat"/>
                <a:cs typeface="Montserrat"/>
                <a:sym typeface="Montserrat"/>
              </a:rPr>
            </a:br>
            <a:r>
              <a:rPr lang="en-US" b="1" u="sng" dirty="0">
                <a:solidFill>
                  <a:srgbClr val="CC0000"/>
                </a:solidFill>
                <a:latin typeface="Lucida Bright" pitchFamily="18" charset="0"/>
                <a:ea typeface="Montserrat"/>
                <a:cs typeface="Montserrat"/>
                <a:sym typeface="Montserrat"/>
              </a:rPr>
              <a:t>Bike Sharing Demand Prediction</a:t>
            </a:r>
            <a:r>
              <a:rPr lang="en-US" sz="2000" b="1" dirty="0">
                <a:solidFill>
                  <a:schemeClr val="lt1"/>
                </a:solidFill>
                <a:latin typeface="Montserrat"/>
                <a:ea typeface="Montserrat"/>
                <a:cs typeface="Montserrat"/>
                <a:sym typeface="Montserrat"/>
              </a:rPr>
              <a:t/>
            </a:r>
            <a:br>
              <a:rPr lang="en-US" sz="2000" b="1" dirty="0">
                <a:solidFill>
                  <a:schemeClr val="lt1"/>
                </a:solidFill>
                <a:latin typeface="Montserrat"/>
                <a:ea typeface="Montserrat"/>
                <a:cs typeface="Montserrat"/>
                <a:sym typeface="Montserrat"/>
              </a:rPr>
            </a:br>
            <a:endParaRPr lang="en-US" dirty="0"/>
          </a:p>
        </p:txBody>
      </p:sp>
      <p:sp>
        <p:nvSpPr>
          <p:cNvPr id="3" name="Text Placeholder 2"/>
          <p:cNvSpPr>
            <a:spLocks noGrp="1"/>
          </p:cNvSpPr>
          <p:nvPr>
            <p:ph type="body" idx="1"/>
          </p:nvPr>
        </p:nvSpPr>
        <p:spPr>
          <a:xfrm>
            <a:off x="311700" y="1152474"/>
            <a:ext cx="8520600" cy="3849831"/>
          </a:xfrm>
        </p:spPr>
        <p:txBody>
          <a:bodyPr/>
          <a:lstStyle/>
          <a:p>
            <a:endParaRPr lang="en-IN" dirty="0" smtClean="0"/>
          </a:p>
          <a:p>
            <a:endParaRPr lang="en-IN" dirty="0"/>
          </a:p>
          <a:p>
            <a:endParaRPr lang="en-IN" dirty="0"/>
          </a:p>
          <a:p>
            <a:endParaRPr lang="en-IN" dirty="0"/>
          </a:p>
          <a:p>
            <a:endParaRPr lang="en-IN" dirty="0"/>
          </a:p>
          <a:p>
            <a:endParaRPr lang="en-IN" dirty="0"/>
          </a:p>
          <a:p>
            <a:r>
              <a:rPr lang="en-IN" dirty="0">
                <a:solidFill>
                  <a:schemeClr val="accent2"/>
                </a:solidFill>
              </a:rPr>
              <a:t>Team Members:</a:t>
            </a:r>
          </a:p>
          <a:p>
            <a:r>
              <a:rPr lang="en-IN" dirty="0" err="1">
                <a:solidFill>
                  <a:srgbClr val="FF0000"/>
                </a:solidFill>
              </a:rPr>
              <a:t>Rishikesh</a:t>
            </a:r>
            <a:r>
              <a:rPr lang="en-IN" dirty="0">
                <a:solidFill>
                  <a:srgbClr val="FF0000"/>
                </a:solidFill>
              </a:rPr>
              <a:t> </a:t>
            </a:r>
            <a:r>
              <a:rPr lang="en-IN" dirty="0" err="1">
                <a:solidFill>
                  <a:srgbClr val="FF0000"/>
                </a:solidFill>
              </a:rPr>
              <a:t>Damale</a:t>
            </a:r>
            <a:endParaRPr lang="en-IN" dirty="0">
              <a:solidFill>
                <a:srgbClr val="FF0000"/>
              </a:solidFill>
            </a:endParaRPr>
          </a:p>
          <a:p>
            <a:r>
              <a:rPr lang="en-IN" dirty="0" err="1" smtClean="0">
                <a:solidFill>
                  <a:srgbClr val="FF0000"/>
                </a:solidFill>
              </a:rPr>
              <a:t>Akshay</a:t>
            </a:r>
            <a:r>
              <a:rPr lang="en-IN" dirty="0" smtClean="0">
                <a:solidFill>
                  <a:srgbClr val="FF0000"/>
                </a:solidFill>
              </a:rPr>
              <a:t> </a:t>
            </a:r>
            <a:r>
              <a:rPr lang="en-IN" dirty="0">
                <a:solidFill>
                  <a:srgbClr val="FF0000"/>
                </a:solidFill>
              </a:rPr>
              <a:t>Fasale</a:t>
            </a:r>
          </a:p>
          <a:p>
            <a:r>
              <a:rPr lang="en-IN" dirty="0">
                <a:solidFill>
                  <a:srgbClr val="FF0000"/>
                </a:solidFill>
              </a:rPr>
              <a:t>Kanika Kakra</a:t>
            </a:r>
          </a:p>
          <a:p>
            <a:r>
              <a:rPr lang="en-IN" dirty="0" err="1" smtClean="0">
                <a:solidFill>
                  <a:srgbClr val="FF0000"/>
                </a:solidFill>
              </a:rPr>
              <a:t>Shubham</a:t>
            </a:r>
            <a:r>
              <a:rPr lang="en-IN" dirty="0" smtClean="0">
                <a:solidFill>
                  <a:srgbClr val="FF0000"/>
                </a:solidFill>
              </a:rPr>
              <a:t> </a:t>
            </a:r>
            <a:r>
              <a:rPr lang="en-IN" dirty="0">
                <a:solidFill>
                  <a:srgbClr val="FF0000"/>
                </a:solidFill>
              </a:rPr>
              <a:t>Joshi</a:t>
            </a:r>
          </a:p>
          <a:p>
            <a:endParaRPr lang="en-IN" dirty="0">
              <a:solidFill>
                <a:srgbClr val="FF0000"/>
              </a:solidFill>
            </a:endParaRPr>
          </a:p>
          <a:p>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                       Conclusions drawn</a:t>
            </a:r>
            <a:r>
              <a:rPr lang="en-IN" dirty="0"/>
              <a:t/>
            </a:r>
            <a:br>
              <a:rPr lang="en-IN" dirty="0"/>
            </a:br>
            <a:r>
              <a:rPr lang="en-IN" dirty="0"/>
              <a:t/>
            </a:r>
            <a:br>
              <a:rPr lang="en-IN" dirty="0"/>
            </a:br>
            <a:r>
              <a:rPr lang="en-IN" dirty="0"/>
              <a:t/>
            </a:r>
            <a:br>
              <a:rPr lang="en-IN" dirty="0"/>
            </a:br>
            <a:r>
              <a:rPr lang="en-US" sz="1800" dirty="0">
                <a:solidFill>
                  <a:schemeClr val="accent2"/>
                </a:solidFill>
              </a:rPr>
              <a:t>Less demand on winter season and more demand is in summer season.</a:t>
            </a:r>
            <a:br>
              <a:rPr lang="en-US" sz="1800" dirty="0">
                <a:solidFill>
                  <a:schemeClr val="accent2"/>
                </a:solidFill>
              </a:rPr>
            </a:br>
            <a:r>
              <a:rPr lang="en-US" sz="1800" dirty="0" err="1">
                <a:solidFill>
                  <a:schemeClr val="accent2"/>
                </a:solidFill>
              </a:rPr>
              <a:t>Sligthly</a:t>
            </a:r>
            <a:r>
              <a:rPr lang="en-US" sz="1800" dirty="0">
                <a:solidFill>
                  <a:schemeClr val="accent2"/>
                </a:solidFill>
              </a:rPr>
              <a:t> Higher demand during Non holidays.</a:t>
            </a:r>
            <a:br>
              <a:rPr lang="en-US" sz="1800" dirty="0">
                <a:solidFill>
                  <a:schemeClr val="accent2"/>
                </a:solidFill>
              </a:rPr>
            </a:br>
            <a:r>
              <a:rPr lang="en-US" sz="1800" dirty="0">
                <a:solidFill>
                  <a:schemeClr val="accent2"/>
                </a:solidFill>
              </a:rPr>
              <a:t>Almost no </a:t>
            </a:r>
            <a:r>
              <a:rPr lang="en-US" sz="1800" dirty="0" err="1">
                <a:solidFill>
                  <a:schemeClr val="accent2"/>
                </a:solidFill>
              </a:rPr>
              <a:t>demnad</a:t>
            </a:r>
            <a:r>
              <a:rPr lang="en-US" sz="1800" dirty="0">
                <a:solidFill>
                  <a:schemeClr val="accent2"/>
                </a:solidFill>
              </a:rPr>
              <a:t> on non functioning day.</a:t>
            </a:r>
            <a:br>
              <a:rPr lang="en-US" sz="1800" dirty="0">
                <a:solidFill>
                  <a:schemeClr val="accent2"/>
                </a:solidFill>
              </a:rPr>
            </a:br>
            <a:r>
              <a:rPr lang="en-US" sz="1800" dirty="0">
                <a:solidFill>
                  <a:schemeClr val="accent2"/>
                </a:solidFill>
              </a:rPr>
              <a:t>Most demand for bike is in between 7 to 9 AM and 5 to 8 PM .</a:t>
            </a:r>
            <a:br>
              <a:rPr lang="en-US" sz="1800" dirty="0">
                <a:solidFill>
                  <a:schemeClr val="accent2"/>
                </a:solidFill>
              </a:rPr>
            </a:br>
            <a:r>
              <a:rPr lang="en-US" sz="1800" dirty="0">
                <a:solidFill>
                  <a:schemeClr val="accent2"/>
                </a:solidFill>
              </a:rPr>
              <a:t>More demand is in months May , June , July , August , </a:t>
            </a:r>
            <a:r>
              <a:rPr lang="en-US" sz="1800" dirty="0" err="1">
                <a:solidFill>
                  <a:schemeClr val="accent2"/>
                </a:solidFill>
              </a:rPr>
              <a:t>september</a:t>
            </a:r>
            <a:r>
              <a:rPr lang="en-US" sz="1800" dirty="0">
                <a:solidFill>
                  <a:schemeClr val="accent2"/>
                </a:solidFill>
              </a:rPr>
              <a:t>, November (Summer season) and less demand in </a:t>
            </a:r>
            <a:r>
              <a:rPr lang="en-US" sz="1800" dirty="0" err="1">
                <a:solidFill>
                  <a:schemeClr val="accent2"/>
                </a:solidFill>
              </a:rPr>
              <a:t>december</a:t>
            </a:r>
            <a:r>
              <a:rPr lang="en-US" sz="1800" dirty="0">
                <a:solidFill>
                  <a:schemeClr val="accent2"/>
                </a:solidFill>
              </a:rPr>
              <a:t> , January and February(Winter Season).</a:t>
            </a:r>
            <a:br>
              <a:rPr lang="en-US" sz="1800" dirty="0">
                <a:solidFill>
                  <a:schemeClr val="accent2"/>
                </a:solidFill>
              </a:rPr>
            </a:br>
            <a:r>
              <a:rPr lang="en-US" sz="1800" dirty="0">
                <a:solidFill>
                  <a:schemeClr val="accent2"/>
                </a:solidFill>
              </a:rPr>
              <a:t>Weekday or weekend </a:t>
            </a:r>
            <a:r>
              <a:rPr lang="en-US" sz="1800" dirty="0" err="1">
                <a:solidFill>
                  <a:schemeClr val="accent2"/>
                </a:solidFill>
              </a:rPr>
              <a:t>doesnt</a:t>
            </a:r>
            <a:r>
              <a:rPr lang="en-US" sz="1800" dirty="0">
                <a:solidFill>
                  <a:schemeClr val="accent2"/>
                </a:solidFill>
              </a:rPr>
              <a:t> affect the rented bike count , we will try to see on the basis of hours how it affects.</a:t>
            </a:r>
            <a:r>
              <a:rPr lang="en-US" dirty="0"/>
              <a:t/>
            </a:r>
            <a:br>
              <a:rPr lang="en-US" dirty="0"/>
            </a:br>
            <a:endParaRPr lang="en-US" dirty="0"/>
          </a:p>
        </p:txBody>
      </p:sp>
      <p:sp>
        <p:nvSpPr>
          <p:cNvPr id="3" name="Text Placeholder 2"/>
          <p:cNvSpPr>
            <a:spLocks noGrp="1"/>
          </p:cNvSpPr>
          <p:nvPr>
            <p:ph type="body" idx="1"/>
          </p:nvPr>
        </p:nvSpPr>
        <p:spPr>
          <a:xfrm>
            <a:off x="311700" y="1147665"/>
            <a:ext cx="8520600" cy="3526972"/>
          </a:xfrm>
        </p:spPr>
        <p:txBody>
          <a:bodyPr/>
          <a:lstStyle/>
          <a:p>
            <a:pPr algn="ct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Hourly analysis for weekday or weekend</a:t>
            </a:r>
            <a:endParaRPr lang="en-US" b="1" u="sng" dirty="0"/>
          </a:p>
        </p:txBody>
      </p:sp>
      <p:sp>
        <p:nvSpPr>
          <p:cNvPr id="3" name="Text Placeholder 2"/>
          <p:cNvSpPr>
            <a:spLocks noGrp="1"/>
          </p:cNvSpPr>
          <p:nvPr>
            <p:ph type="body" idx="1"/>
          </p:nvPr>
        </p:nvSpPr>
        <p:spPr/>
        <p:txBody>
          <a:bodyPr/>
          <a:lstStyle/>
          <a:p>
            <a:r>
              <a:rPr lang="en-US" dirty="0"/>
              <a:t>For Weekdays the count is higher in Morning 7 to 9 Am and then in the evening 5 to 8 PM</a:t>
            </a:r>
          </a:p>
          <a:p>
            <a:r>
              <a:rPr lang="en-US" dirty="0"/>
              <a:t>For weekends count is low in the morning but it gradually increases after 10 AM.</a:t>
            </a:r>
          </a:p>
          <a:p>
            <a:r>
              <a:rPr lang="en-US" dirty="0"/>
              <a:t>For Weekdays the count is higher in Morning 7 to 9 Am and then in the evening 5 to 8 PM</a:t>
            </a:r>
          </a:p>
          <a:p>
            <a:r>
              <a:rPr lang="en-US" dirty="0"/>
              <a:t>For weekends count is low in the morning but it gradually increases after 10 AM.</a:t>
            </a:r>
          </a:p>
          <a:p>
            <a:pPr>
              <a:buNone/>
            </a:pPr>
            <a:endParaRPr lang="en-IN" dirty="0">
              <a:solidFill>
                <a:schemeClr val="accent2"/>
              </a:solidFill>
            </a:endParaRPr>
          </a:p>
          <a:p>
            <a:pPr marL="114300" indent="0">
              <a:buNone/>
            </a:pPr>
            <a:r>
              <a:rPr lang="en-US" sz="1400" dirty="0">
                <a:solidFill>
                  <a:schemeClr val="accent2"/>
                </a:solidFill>
              </a:rPr>
              <a:t>For Weekdays the count is higher in Morning 7 to 9 Am and then in the evening 5 to 8 PM</a:t>
            </a:r>
          </a:p>
          <a:p>
            <a:pPr marL="114300" indent="0">
              <a:buNone/>
            </a:pPr>
            <a:r>
              <a:rPr lang="en-US" sz="1400" dirty="0">
                <a:solidFill>
                  <a:schemeClr val="accent2"/>
                </a:solidFill>
              </a:rPr>
              <a:t>For weekends count is low in the morning but it gradually increases after 10 AM.</a:t>
            </a:r>
          </a:p>
          <a:p>
            <a:pPr>
              <a:buNone/>
            </a:pPr>
            <a:endParaRPr lang="en-US" dirty="0">
              <a:solidFill>
                <a:schemeClr val="accent2"/>
              </a:solidFill>
            </a:endParaRPr>
          </a:p>
        </p:txBody>
      </p:sp>
      <p:pic>
        <p:nvPicPr>
          <p:cNvPr id="4" name="Picture 3" descr="hr ana.png"/>
          <p:cNvPicPr>
            <a:picLocks noChangeAspect="1"/>
          </p:cNvPicPr>
          <p:nvPr/>
        </p:nvPicPr>
        <p:blipFill>
          <a:blip r:embed="rId2"/>
          <a:stretch>
            <a:fillRect/>
          </a:stretch>
        </p:blipFill>
        <p:spPr>
          <a:xfrm>
            <a:off x="430923" y="1114097"/>
            <a:ext cx="8071945" cy="2858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US" b="1" i="1" u="sng" dirty="0"/>
              <a:t>Plotting  the histogram for numerical feature</a:t>
            </a:r>
            <a:r>
              <a:rPr lang="en-IN" b="1" dirty="0"/>
              <a:t/>
            </a:r>
            <a:br>
              <a:rPr lang="en-IN" b="1" dirty="0"/>
            </a:br>
            <a:endParaRPr lang="en-US" b="1" dirty="0"/>
          </a:p>
        </p:txBody>
      </p:sp>
      <p:sp>
        <p:nvSpPr>
          <p:cNvPr id="3" name="Text Placeholder 2"/>
          <p:cNvSpPr>
            <a:spLocks noGrp="1"/>
          </p:cNvSpPr>
          <p:nvPr>
            <p:ph type="body" idx="1"/>
          </p:nvPr>
        </p:nvSpPr>
        <p:spPr>
          <a:xfrm>
            <a:off x="3368334" y="1415142"/>
            <a:ext cx="8520600" cy="3174753"/>
          </a:xfrm>
        </p:spPr>
        <p:txBody>
          <a:bodyPr/>
          <a:lstStyle/>
          <a:p>
            <a:pPr>
              <a:buNone/>
            </a:pPr>
            <a:endParaRPr lang="en-US" dirty="0"/>
          </a:p>
        </p:txBody>
      </p:sp>
      <p:pic>
        <p:nvPicPr>
          <p:cNvPr id="4" name="Picture 3" descr="HIST1.png"/>
          <p:cNvPicPr>
            <a:picLocks noChangeAspect="1"/>
          </p:cNvPicPr>
          <p:nvPr/>
        </p:nvPicPr>
        <p:blipFill>
          <a:blip r:embed="rId2"/>
          <a:stretch>
            <a:fillRect/>
          </a:stretch>
        </p:blipFill>
        <p:spPr>
          <a:xfrm>
            <a:off x="0" y="1188882"/>
            <a:ext cx="4293326" cy="3310022"/>
          </a:xfrm>
          <a:prstGeom prst="rect">
            <a:avLst/>
          </a:prstGeom>
        </p:spPr>
      </p:pic>
      <p:pic>
        <p:nvPicPr>
          <p:cNvPr id="5" name="Picture 4" descr="HIST2.png"/>
          <p:cNvPicPr>
            <a:picLocks noChangeAspect="1"/>
          </p:cNvPicPr>
          <p:nvPr/>
        </p:nvPicPr>
        <p:blipFill>
          <a:blip r:embed="rId3"/>
          <a:stretch>
            <a:fillRect/>
          </a:stretch>
        </p:blipFill>
        <p:spPr>
          <a:xfrm>
            <a:off x="4293326" y="1188882"/>
            <a:ext cx="4763585" cy="3353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3.png"/>
          <p:cNvPicPr>
            <a:picLocks noChangeAspect="1"/>
          </p:cNvPicPr>
          <p:nvPr/>
        </p:nvPicPr>
        <p:blipFill>
          <a:blip r:embed="rId2"/>
          <a:stretch>
            <a:fillRect/>
          </a:stretch>
        </p:blipFill>
        <p:spPr>
          <a:xfrm>
            <a:off x="-1" y="314002"/>
            <a:ext cx="4168551" cy="3994564"/>
          </a:xfrm>
          <a:prstGeom prst="rect">
            <a:avLst/>
          </a:prstGeom>
        </p:spPr>
      </p:pic>
      <p:pic>
        <p:nvPicPr>
          <p:cNvPr id="3" name="Picture 2" descr="HIST5.png"/>
          <p:cNvPicPr>
            <a:picLocks noChangeAspect="1"/>
          </p:cNvPicPr>
          <p:nvPr/>
        </p:nvPicPr>
        <p:blipFill>
          <a:blip r:embed="rId3"/>
          <a:stretch>
            <a:fillRect/>
          </a:stretch>
        </p:blipFill>
        <p:spPr>
          <a:xfrm>
            <a:off x="4304196" y="314002"/>
            <a:ext cx="4839803" cy="3908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6.png"/>
          <p:cNvPicPr>
            <a:picLocks noChangeAspect="1"/>
          </p:cNvPicPr>
          <p:nvPr/>
        </p:nvPicPr>
        <p:blipFill>
          <a:blip r:embed="rId2"/>
          <a:stretch>
            <a:fillRect/>
          </a:stretch>
        </p:blipFill>
        <p:spPr>
          <a:xfrm>
            <a:off x="0" y="620109"/>
            <a:ext cx="4341540" cy="3783940"/>
          </a:xfrm>
          <a:prstGeom prst="rect">
            <a:avLst/>
          </a:prstGeom>
        </p:spPr>
      </p:pic>
      <p:pic>
        <p:nvPicPr>
          <p:cNvPr id="3" name="Picture 2" descr="HIST7.png"/>
          <p:cNvPicPr>
            <a:picLocks noChangeAspect="1"/>
          </p:cNvPicPr>
          <p:nvPr/>
        </p:nvPicPr>
        <p:blipFill>
          <a:blip r:embed="rId3"/>
          <a:stretch>
            <a:fillRect/>
          </a:stretch>
        </p:blipFill>
        <p:spPr>
          <a:xfrm>
            <a:off x="4304196" y="620109"/>
            <a:ext cx="4839803" cy="3845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 8.png"/>
          <p:cNvPicPr>
            <a:picLocks noChangeAspect="1"/>
          </p:cNvPicPr>
          <p:nvPr/>
        </p:nvPicPr>
        <p:blipFill>
          <a:blip r:embed="rId2"/>
          <a:stretch>
            <a:fillRect/>
          </a:stretch>
        </p:blipFill>
        <p:spPr>
          <a:xfrm>
            <a:off x="-63423" y="500851"/>
            <a:ext cx="4130566" cy="3545632"/>
          </a:xfrm>
          <a:prstGeom prst="rect">
            <a:avLst/>
          </a:prstGeom>
        </p:spPr>
      </p:pic>
      <p:pic>
        <p:nvPicPr>
          <p:cNvPr id="3" name="Picture 2" descr="final.png"/>
          <p:cNvPicPr>
            <a:picLocks noChangeAspect="1"/>
          </p:cNvPicPr>
          <p:nvPr/>
        </p:nvPicPr>
        <p:blipFill>
          <a:blip r:embed="rId3"/>
          <a:stretch>
            <a:fillRect/>
          </a:stretch>
        </p:blipFill>
        <p:spPr>
          <a:xfrm>
            <a:off x="3968883" y="500851"/>
            <a:ext cx="4763585" cy="3545632"/>
          </a:xfrm>
          <a:prstGeom prst="rect">
            <a:avLst/>
          </a:prstGeom>
        </p:spPr>
      </p:pic>
      <p:sp>
        <p:nvSpPr>
          <p:cNvPr id="4" name="Rectangle 3"/>
          <p:cNvSpPr/>
          <p:nvPr/>
        </p:nvSpPr>
        <p:spPr>
          <a:xfrm>
            <a:off x="273269" y="4046483"/>
            <a:ext cx="7683062" cy="830997"/>
          </a:xfrm>
          <a:prstGeom prst="rect">
            <a:avLst/>
          </a:prstGeom>
        </p:spPr>
        <p:txBody>
          <a:bodyPr wrap="square">
            <a:spAutoFit/>
          </a:bodyPr>
          <a:lstStyle/>
          <a:p>
            <a:r>
              <a:rPr lang="en-US" sz="1200" dirty="0"/>
              <a:t>By observing 'Mean and Median' We can see the </a:t>
            </a:r>
            <a:r>
              <a:rPr lang="en-US" sz="1200" dirty="0" err="1"/>
              <a:t>the</a:t>
            </a:r>
            <a:r>
              <a:rPr lang="en-US" sz="1200" dirty="0"/>
              <a:t> Left or Right </a:t>
            </a:r>
            <a:r>
              <a:rPr lang="en-US" sz="1200" dirty="0" err="1"/>
              <a:t>skewness</a:t>
            </a:r>
            <a:r>
              <a:rPr lang="en-US" sz="1200" dirty="0"/>
              <a:t> in data.</a:t>
            </a:r>
          </a:p>
          <a:p>
            <a:r>
              <a:rPr lang="en-US" sz="1200" b="1" dirty="0"/>
              <a:t>Right skewed columns are :</a:t>
            </a:r>
            <a:endParaRPr lang="en-US" sz="1200" dirty="0"/>
          </a:p>
          <a:p>
            <a:r>
              <a:rPr lang="en-US" sz="1200" dirty="0"/>
              <a:t>Rented Bike Count (Dependent variable),), Solar Radiation (MJ/m2),Snowfall (cm),</a:t>
            </a:r>
          </a:p>
          <a:p>
            <a:r>
              <a:rPr lang="en-US" sz="1200" b="1" dirty="0"/>
              <a:t>Left skewed columns are :</a:t>
            </a:r>
            <a:r>
              <a:rPr lang="en-US" sz="1200" dirty="0"/>
              <a:t> </a:t>
            </a:r>
            <a:r>
              <a:rPr lang="en-US" sz="1200" dirty="0" err="1"/>
              <a:t>Temprature</a:t>
            </a:r>
            <a:r>
              <a:rPr lang="en-US" sz="1200" dirty="0"/>
              <a:t>(degree </a:t>
            </a:r>
            <a:r>
              <a:rPr lang="en-US" sz="1200" dirty="0" err="1"/>
              <a:t>celcius</a:t>
            </a:r>
            <a:r>
              <a:rPr lang="en-US" sz="1200" dirty="0"/>
              <a:t>),Visibility (10m), Rainfall(mm), Wind speed (m/s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Regression plot for all numerical features</a:t>
            </a:r>
            <a:endParaRPr lang="en-US" b="1" i="1" u="sng" dirty="0"/>
          </a:p>
        </p:txBody>
      </p:sp>
      <p:sp>
        <p:nvSpPr>
          <p:cNvPr id="3" name="Text Placeholder 2"/>
          <p:cNvSpPr>
            <a:spLocks noGrp="1"/>
          </p:cNvSpPr>
          <p:nvPr>
            <p:ph type="body" idx="1"/>
          </p:nvPr>
        </p:nvSpPr>
        <p:spPr/>
        <p:txBody>
          <a:bodyPr/>
          <a:lstStyle/>
          <a:p>
            <a:endParaRPr lang="en-US"/>
          </a:p>
        </p:txBody>
      </p:sp>
      <p:pic>
        <p:nvPicPr>
          <p:cNvPr id="4" name="Picture 3" descr="rg1.png"/>
          <p:cNvPicPr>
            <a:picLocks noChangeAspect="1"/>
          </p:cNvPicPr>
          <p:nvPr/>
        </p:nvPicPr>
        <p:blipFill>
          <a:blip r:embed="rId2"/>
          <a:stretch>
            <a:fillRect/>
          </a:stretch>
        </p:blipFill>
        <p:spPr>
          <a:xfrm>
            <a:off x="1" y="1229710"/>
            <a:ext cx="4393324" cy="3363314"/>
          </a:xfrm>
          <a:prstGeom prst="rect">
            <a:avLst/>
          </a:prstGeom>
        </p:spPr>
      </p:pic>
      <p:pic>
        <p:nvPicPr>
          <p:cNvPr id="5" name="Picture 4" descr="rg2.png"/>
          <p:cNvPicPr>
            <a:picLocks noChangeAspect="1"/>
          </p:cNvPicPr>
          <p:nvPr/>
        </p:nvPicPr>
        <p:blipFill>
          <a:blip r:embed="rId3"/>
          <a:stretch>
            <a:fillRect/>
          </a:stretch>
        </p:blipFill>
        <p:spPr>
          <a:xfrm>
            <a:off x="4518080" y="1219201"/>
            <a:ext cx="4660400" cy="33738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3.png"/>
          <p:cNvPicPr>
            <a:picLocks noChangeAspect="1"/>
          </p:cNvPicPr>
          <p:nvPr/>
        </p:nvPicPr>
        <p:blipFill>
          <a:blip r:embed="rId2"/>
          <a:stretch>
            <a:fillRect/>
          </a:stretch>
        </p:blipFill>
        <p:spPr>
          <a:xfrm>
            <a:off x="37207" y="523532"/>
            <a:ext cx="4413496" cy="3966368"/>
          </a:xfrm>
          <a:prstGeom prst="rect">
            <a:avLst/>
          </a:prstGeom>
        </p:spPr>
      </p:pic>
      <p:pic>
        <p:nvPicPr>
          <p:cNvPr id="3" name="Picture 2" descr="rg4.png"/>
          <p:cNvPicPr>
            <a:picLocks noChangeAspect="1"/>
          </p:cNvPicPr>
          <p:nvPr/>
        </p:nvPicPr>
        <p:blipFill>
          <a:blip r:embed="rId3"/>
          <a:stretch>
            <a:fillRect/>
          </a:stretch>
        </p:blipFill>
        <p:spPr>
          <a:xfrm>
            <a:off x="4450703" y="523533"/>
            <a:ext cx="4387649" cy="39663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5.png"/>
          <p:cNvPicPr>
            <a:picLocks noChangeAspect="1"/>
          </p:cNvPicPr>
          <p:nvPr/>
        </p:nvPicPr>
        <p:blipFill>
          <a:blip r:embed="rId2"/>
          <a:stretch>
            <a:fillRect/>
          </a:stretch>
        </p:blipFill>
        <p:spPr>
          <a:xfrm>
            <a:off x="215881" y="493986"/>
            <a:ext cx="4046483" cy="3939020"/>
          </a:xfrm>
          <a:prstGeom prst="rect">
            <a:avLst/>
          </a:prstGeom>
        </p:spPr>
      </p:pic>
      <p:pic>
        <p:nvPicPr>
          <p:cNvPr id="3" name="Picture 2" descr="rg6.png"/>
          <p:cNvPicPr>
            <a:picLocks noChangeAspect="1"/>
          </p:cNvPicPr>
          <p:nvPr/>
        </p:nvPicPr>
        <p:blipFill>
          <a:blip r:embed="rId3"/>
          <a:stretch>
            <a:fillRect/>
          </a:stretch>
        </p:blipFill>
        <p:spPr>
          <a:xfrm>
            <a:off x="4262364" y="493986"/>
            <a:ext cx="4713470" cy="3939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g7.png"/>
          <p:cNvPicPr>
            <a:picLocks noChangeAspect="1"/>
          </p:cNvPicPr>
          <p:nvPr/>
        </p:nvPicPr>
        <p:blipFill>
          <a:blip r:embed="rId2"/>
          <a:stretch>
            <a:fillRect/>
          </a:stretch>
        </p:blipFill>
        <p:spPr>
          <a:xfrm>
            <a:off x="241738" y="325821"/>
            <a:ext cx="3762703" cy="3070522"/>
          </a:xfrm>
          <a:prstGeom prst="rect">
            <a:avLst/>
          </a:prstGeom>
        </p:spPr>
      </p:pic>
      <p:pic>
        <p:nvPicPr>
          <p:cNvPr id="3" name="Picture 2" descr="rg8.png"/>
          <p:cNvPicPr>
            <a:picLocks noChangeAspect="1"/>
          </p:cNvPicPr>
          <p:nvPr/>
        </p:nvPicPr>
        <p:blipFill>
          <a:blip r:embed="rId3"/>
          <a:stretch>
            <a:fillRect/>
          </a:stretch>
        </p:blipFill>
        <p:spPr>
          <a:xfrm>
            <a:off x="4212770" y="325821"/>
            <a:ext cx="4441371" cy="3058886"/>
          </a:xfrm>
          <a:prstGeom prst="rect">
            <a:avLst/>
          </a:prstGeom>
        </p:spPr>
      </p:pic>
      <p:sp>
        <p:nvSpPr>
          <p:cNvPr id="4" name="Rectangle 3"/>
          <p:cNvSpPr/>
          <p:nvPr/>
        </p:nvSpPr>
        <p:spPr>
          <a:xfrm>
            <a:off x="0" y="3484984"/>
            <a:ext cx="6934199" cy="1015663"/>
          </a:xfrm>
          <a:prstGeom prst="rect">
            <a:avLst/>
          </a:prstGeom>
        </p:spPr>
        <p:txBody>
          <a:bodyPr wrap="square">
            <a:spAutoFit/>
          </a:bodyPr>
          <a:lstStyle/>
          <a:p>
            <a:r>
              <a:rPr lang="en-US" sz="1200" dirty="0"/>
              <a:t>From above 'Regression Plots' we observe </a:t>
            </a:r>
            <a:r>
              <a:rPr lang="en-US" sz="1200" b="1" dirty="0"/>
              <a:t>'Temperature',  '</a:t>
            </a:r>
            <a:r>
              <a:rPr lang="en-US" sz="1200" b="1" dirty="0" err="1"/>
              <a:t>Wind_speed</a:t>
            </a:r>
            <a:r>
              <a:rPr lang="en-US" sz="1200" b="1" dirty="0"/>
              <a:t>' , 'Visibility' ,'Solar Radiation</a:t>
            </a:r>
            <a:r>
              <a:rPr lang="en-US" sz="1200" dirty="0"/>
              <a:t>' this features are positively related with our dependent variable.</a:t>
            </a:r>
          </a:p>
          <a:p>
            <a:r>
              <a:rPr lang="en-US" sz="1200" dirty="0"/>
              <a:t/>
            </a:r>
            <a:br>
              <a:rPr lang="en-US" sz="1200" dirty="0"/>
            </a:br>
            <a:r>
              <a:rPr lang="en-US" sz="1200" dirty="0"/>
              <a:t>And </a:t>
            </a:r>
            <a:r>
              <a:rPr lang="en-US" sz="1200" b="1" dirty="0"/>
              <a:t>'Rainfall' , 'Snowfall' , 'Humidity</a:t>
            </a:r>
            <a:r>
              <a:rPr lang="en-US" sz="1200" dirty="0"/>
              <a:t>'  these features are negatively related with the dependent variable or Target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Acknowledgement</a:t>
            </a:r>
            <a:endParaRPr lang="en-US" b="1" i="1" u="sng" dirty="0"/>
          </a:p>
        </p:txBody>
      </p:sp>
      <p:sp>
        <p:nvSpPr>
          <p:cNvPr id="3" name="Text Placeholder 2"/>
          <p:cNvSpPr>
            <a:spLocks noGrp="1"/>
          </p:cNvSpPr>
          <p:nvPr>
            <p:ph type="body" idx="1"/>
          </p:nvPr>
        </p:nvSpPr>
        <p:spPr/>
        <p:txBody>
          <a:bodyPr/>
          <a:lstStyle/>
          <a:p>
            <a:pPr>
              <a:buFont typeface="Wingdings" pitchFamily="2" charset="2"/>
              <a:buChar char="§"/>
            </a:pPr>
            <a:endParaRPr lang="en-IN" dirty="0">
              <a:solidFill>
                <a:schemeClr val="lt1"/>
              </a:solidFill>
            </a:endParaRPr>
          </a:p>
          <a:p>
            <a:pPr>
              <a:buFont typeface="Wingdings" pitchFamily="2" charset="2"/>
              <a:buChar char="§"/>
            </a:pPr>
            <a:endParaRPr lang="en-IN" dirty="0">
              <a:solidFill>
                <a:schemeClr val="lt1"/>
              </a:solidFill>
            </a:endParaRPr>
          </a:p>
          <a:p>
            <a:pPr>
              <a:buFont typeface="Wingdings" pitchFamily="2" charset="2"/>
              <a:buChar char="§"/>
            </a:pPr>
            <a:r>
              <a:rPr lang="en-IN" dirty="0">
                <a:solidFill>
                  <a:schemeClr val="lt1"/>
                </a:solidFill>
              </a:rPr>
              <a:t>We would  express our gratitude towards the entire team of “</a:t>
            </a:r>
            <a:r>
              <a:rPr lang="en-IN" i="1" dirty="0" err="1">
                <a:solidFill>
                  <a:schemeClr val="lt1"/>
                </a:solidFill>
              </a:rPr>
              <a:t>Almabetter</a:t>
            </a:r>
            <a:r>
              <a:rPr lang="en-IN" dirty="0">
                <a:solidFill>
                  <a:schemeClr val="lt1"/>
                </a:solidFill>
              </a:rPr>
              <a:t>” for acknowledging us with such important domain and providing us an opportunity to work on real life problems through Capstone Project</a:t>
            </a:r>
            <a:endParaRPr lang="en-US"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Feature Engineering</a:t>
            </a:r>
            <a:endParaRPr lang="en-US" b="1" i="1" u="sng" dirty="0"/>
          </a:p>
        </p:txBody>
      </p:sp>
      <p:sp>
        <p:nvSpPr>
          <p:cNvPr id="3" name="Text Placeholder 2"/>
          <p:cNvSpPr>
            <a:spLocks noGrp="1"/>
          </p:cNvSpPr>
          <p:nvPr>
            <p:ph type="body" idx="1"/>
          </p:nvPr>
        </p:nvSpPr>
        <p:spPr/>
        <p:txBody>
          <a:bodyPr/>
          <a:lstStyle/>
          <a:p>
            <a:r>
              <a:rPr lang="en-US" dirty="0"/>
              <a:t>As we can see 'Square Root' </a:t>
            </a:r>
            <a:r>
              <a:rPr lang="en-US" dirty="0" err="1"/>
              <a:t>tranformation</a:t>
            </a:r>
            <a:r>
              <a:rPr lang="en-US" dirty="0"/>
              <a:t> is normalizing the dependent variable so we will use this transformation. As we can see 'Square Root' </a:t>
            </a:r>
            <a:r>
              <a:rPr lang="en-US" dirty="0" err="1"/>
              <a:t>tranformation</a:t>
            </a:r>
            <a:r>
              <a:rPr lang="en-US" dirty="0"/>
              <a:t> is normalizing the dependent variable so we will use this transformation.</a:t>
            </a:r>
          </a:p>
        </p:txBody>
      </p:sp>
      <p:pic>
        <p:nvPicPr>
          <p:cNvPr id="4" name="Picture 3" descr="log10.png"/>
          <p:cNvPicPr>
            <a:picLocks noChangeAspect="1"/>
          </p:cNvPicPr>
          <p:nvPr/>
        </p:nvPicPr>
        <p:blipFill>
          <a:blip r:embed="rId2"/>
          <a:stretch>
            <a:fillRect/>
          </a:stretch>
        </p:blipFill>
        <p:spPr>
          <a:xfrm>
            <a:off x="173897" y="1187669"/>
            <a:ext cx="8370013" cy="2837794"/>
          </a:xfrm>
          <a:prstGeom prst="rect">
            <a:avLst/>
          </a:prstGeom>
        </p:spPr>
      </p:pic>
      <p:sp>
        <p:nvSpPr>
          <p:cNvPr id="5" name="Rectangle 4"/>
          <p:cNvSpPr/>
          <p:nvPr/>
        </p:nvSpPr>
        <p:spPr>
          <a:xfrm>
            <a:off x="173897" y="4151050"/>
            <a:ext cx="5854262" cy="584775"/>
          </a:xfrm>
          <a:prstGeom prst="rect">
            <a:avLst/>
          </a:prstGeom>
        </p:spPr>
        <p:txBody>
          <a:bodyPr wrap="square">
            <a:spAutoFit/>
          </a:bodyPr>
          <a:lstStyle/>
          <a:p>
            <a:pPr>
              <a:buFont typeface="Wingdings" pitchFamily="2" charset="2"/>
              <a:buChar char="§"/>
            </a:pPr>
            <a:r>
              <a:rPr lang="en-US" sz="1600" dirty="0"/>
              <a:t>We observe </a:t>
            </a:r>
            <a:r>
              <a:rPr lang="en-US" sz="1600" b="1" dirty="0"/>
              <a:t>'Square Root</a:t>
            </a:r>
            <a:r>
              <a:rPr lang="en-US" sz="1600" dirty="0"/>
              <a:t>' </a:t>
            </a:r>
            <a:r>
              <a:rPr lang="en-US" sz="1600" dirty="0" err="1"/>
              <a:t>tranformation</a:t>
            </a:r>
            <a:r>
              <a:rPr lang="en-US" sz="1600" dirty="0"/>
              <a:t> is normalizing the dependent variable so we will use this transformation</a:t>
            </a:r>
            <a:r>
              <a:rPr lang="en-US" sz="1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Linear Regression</a:t>
            </a:r>
            <a:endParaRPr lang="en-US" b="1" i="1" u="sng" dirty="0"/>
          </a:p>
        </p:txBody>
      </p:sp>
      <p:pic>
        <p:nvPicPr>
          <p:cNvPr id="4" name="Picture 3" descr="heterosc..lr.png"/>
          <p:cNvPicPr>
            <a:picLocks noChangeAspect="1"/>
          </p:cNvPicPr>
          <p:nvPr/>
        </p:nvPicPr>
        <p:blipFill>
          <a:blip r:embed="rId2"/>
          <a:stretch>
            <a:fillRect/>
          </a:stretch>
        </p:blipFill>
        <p:spPr>
          <a:xfrm>
            <a:off x="0" y="1173909"/>
            <a:ext cx="3891380" cy="3167262"/>
          </a:xfrm>
          <a:prstGeom prst="rect">
            <a:avLst/>
          </a:prstGeom>
        </p:spPr>
      </p:pic>
      <p:pic>
        <p:nvPicPr>
          <p:cNvPr id="5" name="Picture 4" descr="actual pred lr new.png"/>
          <p:cNvPicPr>
            <a:picLocks noChangeAspect="1"/>
          </p:cNvPicPr>
          <p:nvPr/>
        </p:nvPicPr>
        <p:blipFill>
          <a:blip r:embed="rId3"/>
          <a:stretch>
            <a:fillRect/>
          </a:stretch>
        </p:blipFill>
        <p:spPr>
          <a:xfrm>
            <a:off x="4029407" y="1057151"/>
            <a:ext cx="4852506" cy="339355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823794953"/>
              </p:ext>
            </p:extLst>
          </p:nvPr>
        </p:nvGraphicFramePr>
        <p:xfrm>
          <a:off x="0" y="4310253"/>
          <a:ext cx="6024336" cy="856869"/>
        </p:xfrm>
        <a:graphic>
          <a:graphicData uri="http://schemas.openxmlformats.org/drawingml/2006/table">
            <a:tbl>
              <a:tblPr firstRow="1" firstCol="1" bandRow="1">
                <a:tableStyleId>{5C22544A-7EE6-4342-B048-85BDC9FD1C3A}</a:tableStyleId>
              </a:tblPr>
              <a:tblGrid>
                <a:gridCol w="1004056">
                  <a:extLst>
                    <a:ext uri="{9D8B030D-6E8A-4147-A177-3AD203B41FA5}">
                      <a16:colId xmlns:a16="http://schemas.microsoft.com/office/drawing/2014/main" xmlns="" val="20000"/>
                    </a:ext>
                  </a:extLst>
                </a:gridCol>
                <a:gridCol w="1004056">
                  <a:extLst>
                    <a:ext uri="{9D8B030D-6E8A-4147-A177-3AD203B41FA5}">
                      <a16:colId xmlns:a16="http://schemas.microsoft.com/office/drawing/2014/main" xmlns="" val="20001"/>
                    </a:ext>
                  </a:extLst>
                </a:gridCol>
                <a:gridCol w="1004056">
                  <a:extLst>
                    <a:ext uri="{9D8B030D-6E8A-4147-A177-3AD203B41FA5}">
                      <a16:colId xmlns:a16="http://schemas.microsoft.com/office/drawing/2014/main" xmlns="" val="20002"/>
                    </a:ext>
                  </a:extLst>
                </a:gridCol>
                <a:gridCol w="1004056">
                  <a:extLst>
                    <a:ext uri="{9D8B030D-6E8A-4147-A177-3AD203B41FA5}">
                      <a16:colId xmlns:a16="http://schemas.microsoft.com/office/drawing/2014/main" xmlns="" val="20003"/>
                    </a:ext>
                  </a:extLst>
                </a:gridCol>
                <a:gridCol w="1004056">
                  <a:extLst>
                    <a:ext uri="{9D8B030D-6E8A-4147-A177-3AD203B41FA5}">
                      <a16:colId xmlns:a16="http://schemas.microsoft.com/office/drawing/2014/main" xmlns="" val="20004"/>
                    </a:ext>
                  </a:extLst>
                </a:gridCol>
                <a:gridCol w="1004056">
                  <a:extLst>
                    <a:ext uri="{9D8B030D-6E8A-4147-A177-3AD203B41FA5}">
                      <a16:colId xmlns:a16="http://schemas.microsoft.com/office/drawing/2014/main" xmlns="" val="20005"/>
                    </a:ext>
                  </a:extLst>
                </a:gridCol>
              </a:tblGrid>
              <a:tr h="267783">
                <a:tc>
                  <a:txBody>
                    <a:bodyPr/>
                    <a:lstStyle/>
                    <a:p>
                      <a:pPr marL="0" marR="0" algn="r">
                        <a:lnSpc>
                          <a:spcPct val="115000"/>
                        </a:lnSpc>
                        <a:spcBef>
                          <a:spcPts val="0"/>
                        </a:spcBef>
                        <a:spcAft>
                          <a:spcPts val="0"/>
                        </a:spcAft>
                      </a:pPr>
                      <a:r>
                        <a:rPr lang="en-US" sz="105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R2_score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Adjusted R2</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xmlns="" val="10000"/>
                  </a:ext>
                </a:extLst>
              </a:tr>
              <a:tr h="406266">
                <a:tc>
                  <a:txBody>
                    <a:bodyPr/>
                    <a:lstStyle/>
                    <a:p>
                      <a:pPr marL="0" marR="0" algn="r">
                        <a:lnSpc>
                          <a:spcPct val="115000"/>
                        </a:lnSpc>
                        <a:spcBef>
                          <a:spcPts val="0"/>
                        </a:spcBef>
                        <a:spcAft>
                          <a:spcPts val="0"/>
                        </a:spcAft>
                      </a:pPr>
                      <a:r>
                        <a:rPr lang="en-US" sz="1050">
                          <a:effectLst/>
                        </a:rPr>
                        <a:t>Linear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4.474</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33.275</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5.768</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a:effectLst/>
                        </a:rPr>
                        <a:t>0.772</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50" dirty="0">
                          <a:effectLst/>
                        </a:rPr>
                        <a:t>0.77</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vs predict lr.png"/>
          <p:cNvPicPr>
            <a:picLocks noChangeAspect="1"/>
          </p:cNvPicPr>
          <p:nvPr/>
        </p:nvPicPr>
        <p:blipFill>
          <a:blip r:embed="rId2"/>
          <a:stretch>
            <a:fillRect/>
          </a:stretch>
        </p:blipFill>
        <p:spPr>
          <a:xfrm>
            <a:off x="-1" y="587524"/>
            <a:ext cx="9069355" cy="38045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Lasso regression</a:t>
            </a:r>
            <a:endParaRPr lang="en-US" b="1" i="1" u="sng" dirty="0"/>
          </a:p>
        </p:txBody>
      </p:sp>
      <p:pic>
        <p:nvPicPr>
          <p:cNvPr id="6" name="Picture 5" descr="act lasso 1.png"/>
          <p:cNvPicPr>
            <a:picLocks noChangeAspect="1"/>
          </p:cNvPicPr>
          <p:nvPr/>
        </p:nvPicPr>
        <p:blipFill>
          <a:blip r:embed="rId2"/>
          <a:stretch>
            <a:fillRect/>
          </a:stretch>
        </p:blipFill>
        <p:spPr>
          <a:xfrm>
            <a:off x="4610363" y="943000"/>
            <a:ext cx="4404152" cy="3423727"/>
          </a:xfrm>
          <a:prstGeom prst="rect">
            <a:avLst/>
          </a:prstGeom>
        </p:spPr>
      </p:pic>
      <p:pic>
        <p:nvPicPr>
          <p:cNvPr id="7" name="Picture 6" descr="lasso hetero.png"/>
          <p:cNvPicPr>
            <a:picLocks noChangeAspect="1"/>
          </p:cNvPicPr>
          <p:nvPr/>
        </p:nvPicPr>
        <p:blipFill>
          <a:blip r:embed="rId3"/>
          <a:stretch>
            <a:fillRect/>
          </a:stretch>
        </p:blipFill>
        <p:spPr>
          <a:xfrm>
            <a:off x="0" y="1152921"/>
            <a:ext cx="4610363" cy="3032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351349704"/>
              </p:ext>
            </p:extLst>
          </p:nvPr>
        </p:nvGraphicFramePr>
        <p:xfrm>
          <a:off x="0" y="4286631"/>
          <a:ext cx="5911628" cy="856869"/>
        </p:xfrm>
        <a:graphic>
          <a:graphicData uri="http://schemas.openxmlformats.org/drawingml/2006/table">
            <a:tbl>
              <a:tblPr firstRow="1" firstCol="1" bandRow="1">
                <a:tableStyleId>{5C22544A-7EE6-4342-B048-85BDC9FD1C3A}</a:tableStyleId>
              </a:tblPr>
              <a:tblGrid>
                <a:gridCol w="839671">
                  <a:extLst>
                    <a:ext uri="{9D8B030D-6E8A-4147-A177-3AD203B41FA5}">
                      <a16:colId xmlns:a16="http://schemas.microsoft.com/office/drawing/2014/main" xmlns="" val="20000"/>
                    </a:ext>
                  </a:extLst>
                </a:gridCol>
                <a:gridCol w="839671">
                  <a:extLst>
                    <a:ext uri="{9D8B030D-6E8A-4147-A177-3AD203B41FA5}">
                      <a16:colId xmlns:a16="http://schemas.microsoft.com/office/drawing/2014/main" xmlns="" val="20001"/>
                    </a:ext>
                  </a:extLst>
                </a:gridCol>
                <a:gridCol w="839671">
                  <a:extLst>
                    <a:ext uri="{9D8B030D-6E8A-4147-A177-3AD203B41FA5}">
                      <a16:colId xmlns:a16="http://schemas.microsoft.com/office/drawing/2014/main" xmlns="" val="20002"/>
                    </a:ext>
                  </a:extLst>
                </a:gridCol>
                <a:gridCol w="1319483">
                  <a:extLst>
                    <a:ext uri="{9D8B030D-6E8A-4147-A177-3AD203B41FA5}">
                      <a16:colId xmlns:a16="http://schemas.microsoft.com/office/drawing/2014/main" xmlns="" val="20003"/>
                    </a:ext>
                  </a:extLst>
                </a:gridCol>
                <a:gridCol w="959624">
                  <a:extLst>
                    <a:ext uri="{9D8B030D-6E8A-4147-A177-3AD203B41FA5}">
                      <a16:colId xmlns:a16="http://schemas.microsoft.com/office/drawing/2014/main" xmlns="" val="20004"/>
                    </a:ext>
                  </a:extLst>
                </a:gridCol>
                <a:gridCol w="905228">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tblGrid>
              <a:tr h="336423">
                <a:tc>
                  <a:txBody>
                    <a:bodyPr/>
                    <a:lstStyle/>
                    <a:p>
                      <a:pPr marL="0" marR="0" algn="r">
                        <a:lnSpc>
                          <a:spcPct val="115000"/>
                        </a:lnSpc>
                        <a:spcBef>
                          <a:spcPts val="0"/>
                        </a:spcBef>
                        <a:spcAft>
                          <a:spcPts val="0"/>
                        </a:spcAft>
                      </a:pPr>
                      <a:r>
                        <a:rPr lang="en-US" sz="1000">
                          <a:effectLst/>
                        </a:rPr>
                        <a:t>Model</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MAE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R2_score</a:t>
                      </a:r>
                      <a:endParaRPr lang="en-US" sz="110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a:effectLst/>
                        </a:rPr>
                        <a:t>Adjusted R2</a:t>
                      </a:r>
                      <a:endParaRPr lang="en-US" sz="110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xmlns="" val="10000"/>
                  </a:ext>
                </a:extLst>
              </a:tr>
              <a:tr h="520446">
                <a:tc>
                  <a:txBody>
                    <a:bodyPr/>
                    <a:lstStyle/>
                    <a:p>
                      <a:pPr marL="0" marR="0" algn="r">
                        <a:lnSpc>
                          <a:spcPct val="115000"/>
                        </a:lnSpc>
                        <a:spcBef>
                          <a:spcPts val="0"/>
                        </a:spcBef>
                        <a:spcAft>
                          <a:spcPts val="1000"/>
                        </a:spcAft>
                      </a:pPr>
                      <a:r>
                        <a:rPr lang="en-US" sz="1000">
                          <a:effectLst/>
                        </a:rPr>
                        <a:t>Lasso regression</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7.456</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96.775</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a:effectLst/>
                        </a:rPr>
                        <a:t>9.837</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0.387</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0.37</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act lasso 2.png"/>
          <p:cNvPicPr>
            <a:picLocks noChangeAspect="1"/>
          </p:cNvPicPr>
          <p:nvPr/>
        </p:nvPicPr>
        <p:blipFill>
          <a:blip r:embed="rId2"/>
          <a:stretch>
            <a:fillRect/>
          </a:stretch>
        </p:blipFill>
        <p:spPr>
          <a:xfrm>
            <a:off x="0" y="485192"/>
            <a:ext cx="9144000" cy="37042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Lasso Regression</a:t>
            </a:r>
            <a:endParaRPr lang="en-US" b="1" i="1" u="sng" dirty="0"/>
          </a:p>
        </p:txBody>
      </p:sp>
      <p:pic>
        <p:nvPicPr>
          <p:cNvPr id="4" name="Picture 3" descr="cv hetero 1.png"/>
          <p:cNvPicPr>
            <a:picLocks noChangeAspect="1"/>
          </p:cNvPicPr>
          <p:nvPr/>
        </p:nvPicPr>
        <p:blipFill>
          <a:blip r:embed="rId2"/>
          <a:stretch>
            <a:fillRect/>
          </a:stretch>
        </p:blipFill>
        <p:spPr>
          <a:xfrm>
            <a:off x="0" y="1177158"/>
            <a:ext cx="4450589" cy="2946973"/>
          </a:xfrm>
          <a:prstGeom prst="rect">
            <a:avLst/>
          </a:prstGeom>
        </p:spPr>
      </p:pic>
      <p:pic>
        <p:nvPicPr>
          <p:cNvPr id="5" name="Picture 4" descr="cv3.png"/>
          <p:cNvPicPr>
            <a:picLocks noChangeAspect="1"/>
          </p:cNvPicPr>
          <p:nvPr/>
        </p:nvPicPr>
        <p:blipFill>
          <a:blip r:embed="rId3"/>
          <a:stretch>
            <a:fillRect/>
          </a:stretch>
        </p:blipFill>
        <p:spPr>
          <a:xfrm>
            <a:off x="4450589" y="998881"/>
            <a:ext cx="4535559" cy="331186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137785503"/>
              </p:ext>
            </p:extLst>
          </p:nvPr>
        </p:nvGraphicFramePr>
        <p:xfrm>
          <a:off x="0" y="4266422"/>
          <a:ext cx="5994349" cy="888381"/>
        </p:xfrm>
        <a:graphic>
          <a:graphicData uri="http://schemas.openxmlformats.org/drawingml/2006/table">
            <a:tbl>
              <a:tblPr firstRow="1" firstCol="1" bandRow="1">
                <a:tableStyleId>{5C22544A-7EE6-4342-B048-85BDC9FD1C3A}</a:tableStyleId>
              </a:tblPr>
              <a:tblGrid>
                <a:gridCol w="1856792">
                  <a:extLst>
                    <a:ext uri="{9D8B030D-6E8A-4147-A177-3AD203B41FA5}">
                      <a16:colId xmlns:a16="http://schemas.microsoft.com/office/drawing/2014/main" xmlns="" val="20000"/>
                    </a:ext>
                  </a:extLst>
                </a:gridCol>
                <a:gridCol w="569167">
                  <a:extLst>
                    <a:ext uri="{9D8B030D-6E8A-4147-A177-3AD203B41FA5}">
                      <a16:colId xmlns:a16="http://schemas.microsoft.com/office/drawing/2014/main" xmlns="" val="20001"/>
                    </a:ext>
                  </a:extLst>
                </a:gridCol>
                <a:gridCol w="662474">
                  <a:extLst>
                    <a:ext uri="{9D8B030D-6E8A-4147-A177-3AD203B41FA5}">
                      <a16:colId xmlns:a16="http://schemas.microsoft.com/office/drawing/2014/main" xmlns="" val="20002"/>
                    </a:ext>
                  </a:extLst>
                </a:gridCol>
                <a:gridCol w="802432">
                  <a:extLst>
                    <a:ext uri="{9D8B030D-6E8A-4147-A177-3AD203B41FA5}">
                      <a16:colId xmlns:a16="http://schemas.microsoft.com/office/drawing/2014/main" xmlns="" val="20003"/>
                    </a:ext>
                  </a:extLst>
                </a:gridCol>
                <a:gridCol w="998376">
                  <a:extLst>
                    <a:ext uri="{9D8B030D-6E8A-4147-A177-3AD203B41FA5}">
                      <a16:colId xmlns:a16="http://schemas.microsoft.com/office/drawing/2014/main" xmlns="" val="20004"/>
                    </a:ext>
                  </a:extLst>
                </a:gridCol>
                <a:gridCol w="896828">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tblGrid>
              <a:tr h="261258">
                <a:tc>
                  <a:txBody>
                    <a:bodyPr/>
                    <a:lstStyle/>
                    <a:p>
                      <a:pPr marL="0" marR="0" algn="r">
                        <a:lnSpc>
                          <a:spcPct val="115000"/>
                        </a:lnSpc>
                        <a:spcBef>
                          <a:spcPts val="0"/>
                        </a:spcBef>
                        <a:spcAft>
                          <a:spcPts val="0"/>
                        </a:spcAft>
                      </a:pPr>
                      <a:r>
                        <a:rPr lang="en-US" sz="1000" dirty="0">
                          <a:effectLst/>
                        </a:rPr>
                        <a:t>Model</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MAE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a:effectLst/>
                        </a:rPr>
                        <a:t>MSE</a:t>
                      </a:r>
                      <a:endParaRPr lang="en-US" sz="110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RMSE</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0"/>
                        </a:spcAft>
                      </a:pPr>
                      <a:r>
                        <a:rPr lang="en-US" sz="1000" dirty="0">
                          <a:effectLst/>
                        </a:rPr>
                        <a:t>R2_score</a:t>
                      </a:r>
                      <a:endParaRPr lang="en-US" sz="1100" dirty="0">
                        <a:effectLst/>
                        <a:latin typeface="Calibri"/>
                        <a:ea typeface="Calibri"/>
                        <a:cs typeface="Times New Roman"/>
                      </a:endParaRPr>
                    </a:p>
                  </a:txBody>
                  <a:tcPr marL="76200" marR="76200" marT="76200" marB="76200" anchor="ctr"/>
                </a:tc>
                <a:tc gridSpan="2">
                  <a:txBody>
                    <a:bodyPr/>
                    <a:lstStyle/>
                    <a:p>
                      <a:pPr marL="0" marR="0" algn="r">
                        <a:lnSpc>
                          <a:spcPct val="115000"/>
                        </a:lnSpc>
                        <a:spcBef>
                          <a:spcPts val="0"/>
                        </a:spcBef>
                        <a:spcAft>
                          <a:spcPts val="0"/>
                        </a:spcAft>
                      </a:pPr>
                      <a:r>
                        <a:rPr lang="en-US" sz="1000" dirty="0">
                          <a:effectLst/>
                        </a:rPr>
                        <a:t>Adjusted R2</a:t>
                      </a:r>
                      <a:endParaRPr lang="en-US" sz="1100" dirty="0">
                        <a:effectLst/>
                        <a:latin typeface="Calibri"/>
                        <a:ea typeface="Calibri"/>
                        <a:cs typeface="Times New Roman"/>
                      </a:endParaRPr>
                    </a:p>
                  </a:txBody>
                  <a:tcPr marL="76200" marR="76200" marT="76200" marB="76200" anchor="ctr"/>
                </a:tc>
                <a:tc hMerge="1">
                  <a:txBody>
                    <a:bodyPr/>
                    <a:lstStyle/>
                    <a:p>
                      <a:endParaRPr lang="en-US"/>
                    </a:p>
                  </a:txBody>
                  <a:tcPr/>
                </a:tc>
                <a:extLst>
                  <a:ext uri="{0D108BD9-81ED-4DB2-BD59-A6C34878D82A}">
                    <a16:rowId xmlns:a16="http://schemas.microsoft.com/office/drawing/2014/main" xmlns="" val="10000"/>
                  </a:ext>
                </a:extLst>
              </a:tr>
              <a:tr h="560721">
                <a:tc>
                  <a:txBody>
                    <a:bodyPr/>
                    <a:lstStyle/>
                    <a:p>
                      <a:pPr marL="0" marR="0" algn="r">
                        <a:lnSpc>
                          <a:spcPct val="115000"/>
                        </a:lnSpc>
                        <a:spcBef>
                          <a:spcPts val="0"/>
                        </a:spcBef>
                        <a:spcAft>
                          <a:spcPts val="1000"/>
                        </a:spcAft>
                      </a:pPr>
                      <a:r>
                        <a:rPr lang="en-US" sz="1000" dirty="0">
                          <a:effectLst/>
                        </a:rPr>
                        <a:t>Lasso regression Test with cross-validation</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4.410</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33.276</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5.769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0.789</a:t>
                      </a:r>
                      <a:endParaRPr lang="en-US" sz="1100" dirty="0">
                        <a:effectLst/>
                        <a:latin typeface="Calibri"/>
                        <a:ea typeface="Calibri"/>
                        <a:cs typeface="Times New Roman"/>
                      </a:endParaRPr>
                    </a:p>
                  </a:txBody>
                  <a:tcPr marL="76200" marR="76200" marT="76200" marB="76200" anchor="ctr"/>
                </a:tc>
                <a:tc>
                  <a:txBody>
                    <a:bodyPr/>
                    <a:lstStyle/>
                    <a:p>
                      <a:pPr marL="0" marR="0" algn="r">
                        <a:lnSpc>
                          <a:spcPct val="115000"/>
                        </a:lnSpc>
                        <a:spcBef>
                          <a:spcPts val="0"/>
                        </a:spcBef>
                        <a:spcAft>
                          <a:spcPts val="1000"/>
                        </a:spcAft>
                      </a:pPr>
                      <a:r>
                        <a:rPr lang="en-US" sz="1000" dirty="0">
                          <a:effectLst/>
                        </a:rPr>
                        <a:t>0.78</a:t>
                      </a:r>
                      <a:endParaRPr lang="en-US" sz="1100" dirty="0">
                        <a:effectLst/>
                        <a:latin typeface="Calibri"/>
                        <a:ea typeface="Calibri"/>
                        <a:cs typeface="Times New Roman"/>
                      </a:endParaRPr>
                    </a:p>
                  </a:txBody>
                  <a:tcPr marL="76200" marR="76200" marT="76200" marB="76200" anchor="ctr"/>
                </a:tc>
                <a:tc>
                  <a:txBody>
                    <a:bodyPr/>
                    <a:lstStyle/>
                    <a:p>
                      <a:endParaRPr lang="en-US" sz="1400"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0" y="475862"/>
            <a:ext cx="9078686" cy="37695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Ridge Regression</a:t>
            </a:r>
            <a:endParaRPr lang="en-US" b="1" i="1" u="sng" dirty="0"/>
          </a:p>
        </p:txBody>
      </p:sp>
      <p:pic>
        <p:nvPicPr>
          <p:cNvPr id="4" name="Picture 3" descr="actual rr1.png"/>
          <p:cNvPicPr>
            <a:picLocks noChangeAspect="1"/>
          </p:cNvPicPr>
          <p:nvPr/>
        </p:nvPicPr>
        <p:blipFill>
          <a:blip r:embed="rId2"/>
          <a:stretch>
            <a:fillRect/>
          </a:stretch>
        </p:blipFill>
        <p:spPr>
          <a:xfrm>
            <a:off x="4291494" y="1131868"/>
            <a:ext cx="4852506" cy="3057577"/>
          </a:xfrm>
          <a:prstGeom prst="rect">
            <a:avLst/>
          </a:prstGeom>
        </p:spPr>
      </p:pic>
      <p:pic>
        <p:nvPicPr>
          <p:cNvPr id="5" name="Picture 4" descr="ridge hetero.png"/>
          <p:cNvPicPr>
            <a:picLocks noChangeAspect="1"/>
          </p:cNvPicPr>
          <p:nvPr/>
        </p:nvPicPr>
        <p:blipFill>
          <a:blip r:embed="rId3"/>
          <a:stretch>
            <a:fillRect/>
          </a:stretch>
        </p:blipFill>
        <p:spPr>
          <a:xfrm>
            <a:off x="0" y="1290881"/>
            <a:ext cx="4788991" cy="275860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696767466"/>
              </p:ext>
            </p:extLst>
          </p:nvPr>
        </p:nvGraphicFramePr>
        <p:xfrm>
          <a:off x="0" y="4398917"/>
          <a:ext cx="6096000" cy="74458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17863">
                <a:tc>
                  <a:txBody>
                    <a:bodyPr/>
                    <a:lstStyle/>
                    <a:p>
                      <a:pPr algn="r"/>
                      <a:r>
                        <a:rPr lang="en-US" sz="1100" b="1" dirty="0">
                          <a:effectLst/>
                        </a:rPr>
                        <a:t>Model</a:t>
                      </a:r>
                    </a:p>
                  </a:txBody>
                  <a:tcPr anchor="ctr"/>
                </a:tc>
                <a:tc>
                  <a:txBody>
                    <a:bodyPr/>
                    <a:lstStyle/>
                    <a:p>
                      <a:pPr algn="r"/>
                      <a:r>
                        <a:rPr lang="en-US" sz="1100" b="1">
                          <a:effectLst/>
                        </a:rPr>
                        <a:t>MAE</a:t>
                      </a:r>
                    </a:p>
                  </a:txBody>
                  <a:tcPr anchor="ctr"/>
                </a:tc>
                <a:tc>
                  <a:txBody>
                    <a:bodyPr/>
                    <a:lstStyle/>
                    <a:p>
                      <a:pPr algn="r"/>
                      <a:r>
                        <a:rPr lang="en-US" sz="1100" b="1">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xmlns="" val="10000"/>
                  </a:ext>
                </a:extLst>
              </a:tr>
              <a:tr h="382555">
                <a:tc>
                  <a:txBody>
                    <a:bodyPr/>
                    <a:lstStyle/>
                    <a:p>
                      <a:pPr algn="r"/>
                      <a:r>
                        <a:rPr lang="en-US" sz="1100" dirty="0">
                          <a:effectLst/>
                        </a:rPr>
                        <a:t>Ridge regression</a:t>
                      </a:r>
                    </a:p>
                  </a:txBody>
                  <a:tcPr anchor="ctr"/>
                </a:tc>
                <a:tc>
                  <a:txBody>
                    <a:bodyPr/>
                    <a:lstStyle/>
                    <a:p>
                      <a:pPr algn="r"/>
                      <a:r>
                        <a:rPr lang="en-US" sz="1100" dirty="0">
                          <a:effectLst/>
                        </a:rPr>
                        <a:t>4.410</a:t>
                      </a:r>
                    </a:p>
                  </a:txBody>
                  <a:tcPr anchor="ctr"/>
                </a:tc>
                <a:tc>
                  <a:txBody>
                    <a:bodyPr/>
                    <a:lstStyle/>
                    <a:p>
                      <a:pPr algn="r"/>
                      <a:r>
                        <a:rPr lang="en-US" sz="1100" dirty="0">
                          <a:effectLst/>
                        </a:rPr>
                        <a:t>33.277</a:t>
                      </a:r>
                    </a:p>
                  </a:txBody>
                  <a:tcPr anchor="ctr"/>
                </a:tc>
                <a:tc>
                  <a:txBody>
                    <a:bodyPr/>
                    <a:lstStyle/>
                    <a:p>
                      <a:pPr algn="r"/>
                      <a:r>
                        <a:rPr lang="en-US" sz="1100" dirty="0">
                          <a:effectLst/>
                        </a:rPr>
                        <a:t>5.769</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pic>
        <p:nvPicPr>
          <p:cNvPr id="4" name="Picture 3" descr="actual rr 2.png"/>
          <p:cNvPicPr>
            <a:picLocks noChangeAspect="1"/>
          </p:cNvPicPr>
          <p:nvPr/>
        </p:nvPicPr>
        <p:blipFill>
          <a:blip r:embed="rId2"/>
          <a:stretch>
            <a:fillRect/>
          </a:stretch>
        </p:blipFill>
        <p:spPr>
          <a:xfrm>
            <a:off x="-74645" y="453019"/>
            <a:ext cx="8983789" cy="37830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Ridge Regression</a:t>
            </a:r>
            <a:endParaRPr lang="en-US" b="1" i="1" u="sng" dirty="0"/>
          </a:p>
        </p:txBody>
      </p:sp>
      <p:sp>
        <p:nvSpPr>
          <p:cNvPr id="3" name="Text Placeholder 2"/>
          <p:cNvSpPr>
            <a:spLocks noGrp="1"/>
          </p:cNvSpPr>
          <p:nvPr>
            <p:ph type="body" idx="1"/>
          </p:nvPr>
        </p:nvSpPr>
        <p:spPr/>
        <p:txBody>
          <a:bodyPr/>
          <a:lstStyle/>
          <a:p>
            <a:endParaRPr lang="en-US" dirty="0"/>
          </a:p>
        </p:txBody>
      </p:sp>
      <p:pic>
        <p:nvPicPr>
          <p:cNvPr id="4" name="Picture 3" descr="cv1.png"/>
          <p:cNvPicPr>
            <a:picLocks noChangeAspect="1"/>
          </p:cNvPicPr>
          <p:nvPr/>
        </p:nvPicPr>
        <p:blipFill>
          <a:blip r:embed="rId2"/>
          <a:stretch>
            <a:fillRect/>
          </a:stretch>
        </p:blipFill>
        <p:spPr>
          <a:xfrm>
            <a:off x="-1" y="1175267"/>
            <a:ext cx="3930869" cy="3014178"/>
          </a:xfrm>
          <a:prstGeom prst="rect">
            <a:avLst/>
          </a:prstGeom>
        </p:spPr>
      </p:pic>
      <p:pic>
        <p:nvPicPr>
          <p:cNvPr id="5" name="Picture 4" descr="cv3.png"/>
          <p:cNvPicPr>
            <a:picLocks noChangeAspect="1"/>
          </p:cNvPicPr>
          <p:nvPr/>
        </p:nvPicPr>
        <p:blipFill>
          <a:blip r:embed="rId3"/>
          <a:stretch>
            <a:fillRect/>
          </a:stretch>
        </p:blipFill>
        <p:spPr>
          <a:xfrm>
            <a:off x="3930869" y="1045959"/>
            <a:ext cx="4852506" cy="326478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81564740"/>
              </p:ext>
            </p:extLst>
          </p:nvPr>
        </p:nvGraphicFramePr>
        <p:xfrm>
          <a:off x="0" y="4345940"/>
          <a:ext cx="6096000" cy="797560"/>
        </p:xfrm>
        <a:graphic>
          <a:graphicData uri="http://schemas.openxmlformats.org/drawingml/2006/table">
            <a:tbl>
              <a:tblPr firstRow="1" bandRow="1">
                <a:tableStyleId>{5C22544A-7EE6-4342-B048-85BDC9FD1C3A}</a:tableStyleId>
              </a:tblPr>
              <a:tblGrid>
                <a:gridCol w="1993641">
                  <a:extLst>
                    <a:ext uri="{9D8B030D-6E8A-4147-A177-3AD203B41FA5}">
                      <a16:colId xmlns:a16="http://schemas.microsoft.com/office/drawing/2014/main" xmlns="" val="20000"/>
                    </a:ext>
                  </a:extLst>
                </a:gridCol>
                <a:gridCol w="634482">
                  <a:extLst>
                    <a:ext uri="{9D8B030D-6E8A-4147-A177-3AD203B41FA5}">
                      <a16:colId xmlns:a16="http://schemas.microsoft.com/office/drawing/2014/main" xmlns="" val="20001"/>
                    </a:ext>
                  </a:extLst>
                </a:gridCol>
                <a:gridCol w="755779">
                  <a:extLst>
                    <a:ext uri="{9D8B030D-6E8A-4147-A177-3AD203B41FA5}">
                      <a16:colId xmlns:a16="http://schemas.microsoft.com/office/drawing/2014/main" xmlns="" val="20002"/>
                    </a:ext>
                  </a:extLst>
                </a:gridCol>
                <a:gridCol w="680098">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xmlns="" val="10000"/>
                  </a:ext>
                </a:extLst>
              </a:tr>
              <a:tr h="370840">
                <a:tc>
                  <a:txBody>
                    <a:bodyPr/>
                    <a:lstStyle/>
                    <a:p>
                      <a:pPr algn="r"/>
                      <a:r>
                        <a:rPr lang="en-US" sz="1100" dirty="0">
                          <a:effectLst/>
                        </a:rPr>
                        <a:t>Ridge regression Test with cross-validation</a:t>
                      </a:r>
                    </a:p>
                  </a:txBody>
                  <a:tcPr anchor="ctr"/>
                </a:tc>
                <a:tc>
                  <a:txBody>
                    <a:bodyPr/>
                    <a:lstStyle/>
                    <a:p>
                      <a:pPr algn="r"/>
                      <a:r>
                        <a:rPr lang="en-US" sz="1100" dirty="0">
                          <a:effectLst/>
                        </a:rPr>
                        <a:t>4.413</a:t>
                      </a:r>
                    </a:p>
                  </a:txBody>
                  <a:tcPr anchor="ctr"/>
                </a:tc>
                <a:tc>
                  <a:txBody>
                    <a:bodyPr/>
                    <a:lstStyle/>
                    <a:p>
                      <a:pPr algn="r"/>
                      <a:r>
                        <a:rPr lang="en-US" sz="1100" dirty="0">
                          <a:effectLst/>
                        </a:rPr>
                        <a:t>33.291</a:t>
                      </a:r>
                    </a:p>
                  </a:txBody>
                  <a:tcPr anchor="ctr"/>
                </a:tc>
                <a:tc>
                  <a:txBody>
                    <a:bodyPr/>
                    <a:lstStyle/>
                    <a:p>
                      <a:pPr algn="r"/>
                      <a:r>
                        <a:rPr lang="en-US" sz="1100" dirty="0">
                          <a:effectLst/>
                        </a:rPr>
                        <a:t>5.770</a:t>
                      </a:r>
                    </a:p>
                  </a:txBody>
                  <a:tcPr anchor="ctr"/>
                </a:tc>
                <a:tc>
                  <a:txBody>
                    <a:bodyPr/>
                    <a:lstStyle/>
                    <a:p>
                      <a:pPr algn="r"/>
                      <a:r>
                        <a:rPr lang="en-US" sz="1100" dirty="0">
                          <a:effectLst/>
                        </a:rPr>
                        <a:t>0.789</a:t>
                      </a:r>
                    </a:p>
                  </a:txBody>
                  <a:tcPr anchor="ctr"/>
                </a:tc>
                <a:tc>
                  <a:txBody>
                    <a:bodyPr/>
                    <a:lstStyle/>
                    <a:p>
                      <a:pPr algn="r"/>
                      <a:r>
                        <a:rPr lang="en-US" sz="1100" dirty="0">
                          <a:effectLst/>
                        </a:rPr>
                        <a:t>0.78</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Problem Statement</a:t>
            </a:r>
            <a:endParaRPr lang="en-US" b="1" i="1" u="sng" dirty="0"/>
          </a:p>
        </p:txBody>
      </p:sp>
      <p:sp>
        <p:nvSpPr>
          <p:cNvPr id="3" name="Text Placeholder 2"/>
          <p:cNvSpPr>
            <a:spLocks noGrp="1"/>
          </p:cNvSpPr>
          <p:nvPr>
            <p:ph type="body" idx="1"/>
          </p:nvPr>
        </p:nvSpPr>
        <p:spPr/>
        <p:txBody>
          <a:bodyPr/>
          <a:lstStyle/>
          <a:p>
            <a:endParaRPr lang="en-US" dirty="0">
              <a:solidFill>
                <a:schemeClr val="accent2"/>
              </a:solidFill>
            </a:endParaRPr>
          </a:p>
          <a:p>
            <a:endParaRPr lang="en-US" dirty="0">
              <a:solidFill>
                <a:schemeClr val="accent2"/>
              </a:solidFill>
            </a:endParaRPr>
          </a:p>
          <a:p>
            <a:pPr marL="114300" indent="0">
              <a:buNone/>
            </a:pPr>
            <a:r>
              <a:rPr lang="en-US" dirty="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cv2.png"/>
          <p:cNvPicPr>
            <a:picLocks noChangeAspect="1"/>
          </p:cNvPicPr>
          <p:nvPr/>
        </p:nvPicPr>
        <p:blipFill>
          <a:blip r:embed="rId2"/>
          <a:stretch>
            <a:fillRect/>
          </a:stretch>
        </p:blipFill>
        <p:spPr>
          <a:xfrm>
            <a:off x="83976" y="429208"/>
            <a:ext cx="8994710" cy="372291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Elastic Net Regression</a:t>
            </a:r>
            <a:endParaRPr lang="en-US" b="1" i="1" u="sng" dirty="0"/>
          </a:p>
        </p:txBody>
      </p:sp>
      <p:pic>
        <p:nvPicPr>
          <p:cNvPr id="4" name="Picture 3" descr="elastic1.png"/>
          <p:cNvPicPr>
            <a:picLocks noChangeAspect="1"/>
          </p:cNvPicPr>
          <p:nvPr/>
        </p:nvPicPr>
        <p:blipFill>
          <a:blip r:embed="rId2"/>
          <a:stretch>
            <a:fillRect/>
          </a:stretch>
        </p:blipFill>
        <p:spPr>
          <a:xfrm>
            <a:off x="0" y="1163643"/>
            <a:ext cx="4151586" cy="2731017"/>
          </a:xfrm>
          <a:prstGeom prst="rect">
            <a:avLst/>
          </a:prstGeom>
        </p:spPr>
      </p:pic>
      <p:pic>
        <p:nvPicPr>
          <p:cNvPr id="5" name="Picture 4" descr="elastic 2.png"/>
          <p:cNvPicPr>
            <a:picLocks noChangeAspect="1"/>
          </p:cNvPicPr>
          <p:nvPr/>
        </p:nvPicPr>
        <p:blipFill>
          <a:blip r:embed="rId3"/>
          <a:stretch>
            <a:fillRect/>
          </a:stretch>
        </p:blipFill>
        <p:spPr>
          <a:xfrm>
            <a:off x="4291494" y="911150"/>
            <a:ext cx="4852506" cy="315699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051120413"/>
              </p:ext>
            </p:extLst>
          </p:nvPr>
        </p:nvGraphicFramePr>
        <p:xfrm>
          <a:off x="0" y="4401820"/>
          <a:ext cx="6096000" cy="741680"/>
        </p:xfrm>
        <a:graphic>
          <a:graphicData uri="http://schemas.openxmlformats.org/drawingml/2006/table">
            <a:tbl>
              <a:tblPr firstRow="1" bandRow="1">
                <a:tableStyleId>{5C22544A-7EE6-4342-B048-85BDC9FD1C3A}</a:tableStyleId>
              </a:tblPr>
              <a:tblGrid>
                <a:gridCol w="1875453">
                  <a:extLst>
                    <a:ext uri="{9D8B030D-6E8A-4147-A177-3AD203B41FA5}">
                      <a16:colId xmlns:a16="http://schemas.microsoft.com/office/drawing/2014/main" xmlns="" val="20000"/>
                    </a:ext>
                  </a:extLst>
                </a:gridCol>
                <a:gridCol w="606490">
                  <a:extLst>
                    <a:ext uri="{9D8B030D-6E8A-4147-A177-3AD203B41FA5}">
                      <a16:colId xmlns:a16="http://schemas.microsoft.com/office/drawing/2014/main" xmlns="" val="20001"/>
                    </a:ext>
                  </a:extLst>
                </a:gridCol>
                <a:gridCol w="830424">
                  <a:extLst>
                    <a:ext uri="{9D8B030D-6E8A-4147-A177-3AD203B41FA5}">
                      <a16:colId xmlns:a16="http://schemas.microsoft.com/office/drawing/2014/main" xmlns="" val="20002"/>
                    </a:ext>
                  </a:extLst>
                </a:gridCol>
                <a:gridCol w="751633">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70840">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dirty="0">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xmlns="" val="10000"/>
                  </a:ext>
                </a:extLst>
              </a:tr>
              <a:tr h="370840">
                <a:tc>
                  <a:txBody>
                    <a:bodyPr/>
                    <a:lstStyle/>
                    <a:p>
                      <a:pPr algn="r"/>
                      <a:r>
                        <a:rPr lang="en-US" sz="1100" dirty="0">
                          <a:effectLst/>
                        </a:rPr>
                        <a:t>Elastic net regression Test</a:t>
                      </a:r>
                    </a:p>
                  </a:txBody>
                  <a:tcPr anchor="ctr"/>
                </a:tc>
                <a:tc>
                  <a:txBody>
                    <a:bodyPr/>
                    <a:lstStyle/>
                    <a:p>
                      <a:pPr algn="r"/>
                      <a:r>
                        <a:rPr lang="en-US" sz="1100">
                          <a:effectLst/>
                        </a:rPr>
                        <a:t>5.874</a:t>
                      </a:r>
                    </a:p>
                  </a:txBody>
                  <a:tcPr anchor="ctr"/>
                </a:tc>
                <a:tc>
                  <a:txBody>
                    <a:bodyPr/>
                    <a:lstStyle/>
                    <a:p>
                      <a:pPr algn="r"/>
                      <a:r>
                        <a:rPr lang="en-US" sz="1100">
                          <a:effectLst/>
                        </a:rPr>
                        <a:t>59.451</a:t>
                      </a:r>
                    </a:p>
                  </a:txBody>
                  <a:tcPr anchor="ctr"/>
                </a:tc>
                <a:tc>
                  <a:txBody>
                    <a:bodyPr/>
                    <a:lstStyle/>
                    <a:p>
                      <a:pPr algn="r"/>
                      <a:r>
                        <a:rPr lang="en-US" sz="1100" dirty="0">
                          <a:effectLst/>
                        </a:rPr>
                        <a:t>7.710</a:t>
                      </a:r>
                    </a:p>
                  </a:txBody>
                  <a:tcPr anchor="ctr"/>
                </a:tc>
                <a:tc>
                  <a:txBody>
                    <a:bodyPr/>
                    <a:lstStyle/>
                    <a:p>
                      <a:pPr algn="r"/>
                      <a:r>
                        <a:rPr lang="en-US" sz="1100" dirty="0">
                          <a:effectLst/>
                        </a:rPr>
                        <a:t>0.624</a:t>
                      </a:r>
                    </a:p>
                  </a:txBody>
                  <a:tcPr anchor="ctr"/>
                </a:tc>
                <a:tc>
                  <a:txBody>
                    <a:bodyPr/>
                    <a:lstStyle/>
                    <a:p>
                      <a:pPr algn="r"/>
                      <a:r>
                        <a:rPr lang="en-US" sz="1100" dirty="0">
                          <a:effectLst/>
                        </a:rPr>
                        <a:t>0.62</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Picture 3" descr="elastic 3.png"/>
          <p:cNvPicPr>
            <a:picLocks noChangeAspect="1"/>
          </p:cNvPicPr>
          <p:nvPr/>
        </p:nvPicPr>
        <p:blipFill>
          <a:blip r:embed="rId2"/>
          <a:stretch>
            <a:fillRect/>
          </a:stretch>
        </p:blipFill>
        <p:spPr>
          <a:xfrm>
            <a:off x="0" y="416405"/>
            <a:ext cx="9144000" cy="3698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Decision Tree</a:t>
            </a:r>
            <a:endParaRPr lang="en-US" b="1" i="1" u="sng" dirty="0"/>
          </a:p>
        </p:txBody>
      </p:sp>
      <p:pic>
        <p:nvPicPr>
          <p:cNvPr id="4" name="Picture 3" descr="decision tree.png"/>
          <p:cNvPicPr>
            <a:picLocks noChangeAspect="1"/>
          </p:cNvPicPr>
          <p:nvPr/>
        </p:nvPicPr>
        <p:blipFill>
          <a:blip r:embed="rId2"/>
          <a:stretch>
            <a:fillRect/>
          </a:stretch>
        </p:blipFill>
        <p:spPr>
          <a:xfrm>
            <a:off x="0" y="1072864"/>
            <a:ext cx="9078686" cy="31818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Random Forest</a:t>
            </a:r>
            <a:endParaRPr lang="en-US" b="1" i="1" u="sng" dirty="0"/>
          </a:p>
        </p:txBody>
      </p:sp>
      <p:pic>
        <p:nvPicPr>
          <p:cNvPr id="4" name="Picture 3" descr="random.png"/>
          <p:cNvPicPr>
            <a:picLocks noChangeAspect="1"/>
          </p:cNvPicPr>
          <p:nvPr/>
        </p:nvPicPr>
        <p:blipFill>
          <a:blip r:embed="rId3"/>
          <a:stretch>
            <a:fillRect/>
          </a:stretch>
        </p:blipFill>
        <p:spPr>
          <a:xfrm>
            <a:off x="-1" y="959016"/>
            <a:ext cx="3967063" cy="3482356"/>
          </a:xfrm>
          <a:prstGeom prst="rect">
            <a:avLst/>
          </a:prstGeom>
        </p:spPr>
      </p:pic>
      <p:pic>
        <p:nvPicPr>
          <p:cNvPr id="5" name="Picture 4" descr="rf predict.png"/>
          <p:cNvPicPr>
            <a:picLocks noChangeAspect="1"/>
          </p:cNvPicPr>
          <p:nvPr/>
        </p:nvPicPr>
        <p:blipFill>
          <a:blip r:embed="rId4"/>
          <a:stretch>
            <a:fillRect/>
          </a:stretch>
        </p:blipFill>
        <p:spPr>
          <a:xfrm>
            <a:off x="3975487" y="1311949"/>
            <a:ext cx="4947797" cy="298946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94980686"/>
              </p:ext>
            </p:extLst>
          </p:nvPr>
        </p:nvGraphicFramePr>
        <p:xfrm>
          <a:off x="-1" y="4527679"/>
          <a:ext cx="5661666" cy="615821"/>
        </p:xfrm>
        <a:graphic>
          <a:graphicData uri="http://schemas.openxmlformats.org/drawingml/2006/table">
            <a:tbl>
              <a:tblPr firstRow="1" bandRow="1">
                <a:tableStyleId>{5C22544A-7EE6-4342-B048-85BDC9FD1C3A}</a:tableStyleId>
              </a:tblPr>
              <a:tblGrid>
                <a:gridCol w="1817917">
                  <a:extLst>
                    <a:ext uri="{9D8B030D-6E8A-4147-A177-3AD203B41FA5}">
                      <a16:colId xmlns:a16="http://schemas.microsoft.com/office/drawing/2014/main" xmlns="" val="20000"/>
                    </a:ext>
                  </a:extLst>
                </a:gridCol>
                <a:gridCol w="746449">
                  <a:extLst>
                    <a:ext uri="{9D8B030D-6E8A-4147-A177-3AD203B41FA5}">
                      <a16:colId xmlns:a16="http://schemas.microsoft.com/office/drawing/2014/main" xmlns="" val="20001"/>
                    </a:ext>
                  </a:extLst>
                </a:gridCol>
                <a:gridCol w="648017">
                  <a:extLst>
                    <a:ext uri="{9D8B030D-6E8A-4147-A177-3AD203B41FA5}">
                      <a16:colId xmlns:a16="http://schemas.microsoft.com/office/drawing/2014/main" xmlns="" val="20002"/>
                    </a:ext>
                  </a:extLst>
                </a:gridCol>
                <a:gridCol w="615821">
                  <a:extLst>
                    <a:ext uri="{9D8B030D-6E8A-4147-A177-3AD203B41FA5}">
                      <a16:colId xmlns:a16="http://schemas.microsoft.com/office/drawing/2014/main" xmlns="" val="20003"/>
                    </a:ext>
                  </a:extLst>
                </a:gridCol>
                <a:gridCol w="817462">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25898">
                <a:tc>
                  <a:txBody>
                    <a:bodyPr/>
                    <a:lstStyle/>
                    <a:p>
                      <a:pPr algn="r"/>
                      <a:r>
                        <a:rPr lang="en-US" sz="1100" b="1" dirty="0">
                          <a:effectLst/>
                        </a:rPr>
                        <a:t>Model</a:t>
                      </a:r>
                    </a:p>
                  </a:txBody>
                  <a:tcPr anchor="ctr"/>
                </a:tc>
                <a:tc>
                  <a:txBody>
                    <a:bodyPr/>
                    <a:lstStyle/>
                    <a:p>
                      <a:pPr algn="r"/>
                      <a:r>
                        <a:rPr lang="en-US" sz="1100" b="1" dirty="0">
                          <a:effectLst/>
                        </a:rPr>
                        <a:t>MAE</a:t>
                      </a:r>
                    </a:p>
                  </a:txBody>
                  <a:tcPr anchor="ctr"/>
                </a:tc>
                <a:tc>
                  <a:txBody>
                    <a:bodyPr/>
                    <a:lstStyle/>
                    <a:p>
                      <a:pPr algn="r"/>
                      <a:r>
                        <a:rPr lang="en-US" sz="1100" b="1" dirty="0">
                          <a:effectLst/>
                        </a:rPr>
                        <a:t>MSE</a:t>
                      </a:r>
                    </a:p>
                  </a:txBody>
                  <a:tcPr anchor="ctr"/>
                </a:tc>
                <a:tc>
                  <a:txBody>
                    <a:bodyPr/>
                    <a:lstStyle/>
                    <a:p>
                      <a:pPr algn="r"/>
                      <a:r>
                        <a:rPr lang="en-US" sz="1100" b="1">
                          <a:effectLst/>
                        </a:rPr>
                        <a:t>RMSE</a:t>
                      </a:r>
                    </a:p>
                  </a:txBody>
                  <a:tcPr anchor="ctr"/>
                </a:tc>
                <a:tc>
                  <a:txBody>
                    <a:bodyPr/>
                    <a:lstStyle/>
                    <a:p>
                      <a:pPr algn="r"/>
                      <a:r>
                        <a:rPr lang="en-US" sz="1100" b="1">
                          <a:effectLst/>
                        </a:rPr>
                        <a:t>R2_score</a:t>
                      </a:r>
                    </a:p>
                  </a:txBody>
                  <a:tcPr anchor="ctr"/>
                </a:tc>
                <a:tc>
                  <a:txBody>
                    <a:bodyPr/>
                    <a:lstStyle/>
                    <a:p>
                      <a:pPr algn="r"/>
                      <a:r>
                        <a:rPr lang="en-US" sz="1100" b="1" dirty="0">
                          <a:effectLst/>
                        </a:rPr>
                        <a:t>Adjusted R2</a:t>
                      </a:r>
                    </a:p>
                  </a:txBody>
                  <a:tcPr anchor="ctr"/>
                </a:tc>
                <a:extLst>
                  <a:ext uri="{0D108BD9-81ED-4DB2-BD59-A6C34878D82A}">
                    <a16:rowId xmlns:a16="http://schemas.microsoft.com/office/drawing/2014/main" xmlns="" val="10000"/>
                  </a:ext>
                </a:extLst>
              </a:tr>
              <a:tr h="289923">
                <a:tc>
                  <a:txBody>
                    <a:bodyPr/>
                    <a:lstStyle/>
                    <a:p>
                      <a:pPr algn="r"/>
                      <a:r>
                        <a:rPr lang="en-US" sz="1100" dirty="0">
                          <a:effectLst/>
                        </a:rPr>
                        <a:t>Random forest regression</a:t>
                      </a:r>
                    </a:p>
                  </a:txBody>
                  <a:tcPr anchor="ctr"/>
                </a:tc>
                <a:tc>
                  <a:txBody>
                    <a:bodyPr/>
                    <a:lstStyle/>
                    <a:p>
                      <a:pPr algn="r"/>
                      <a:r>
                        <a:rPr lang="en-US" sz="1100">
                          <a:effectLst/>
                        </a:rPr>
                        <a:t>2.210</a:t>
                      </a:r>
                    </a:p>
                  </a:txBody>
                  <a:tcPr anchor="ctr"/>
                </a:tc>
                <a:tc>
                  <a:txBody>
                    <a:bodyPr/>
                    <a:lstStyle/>
                    <a:p>
                      <a:pPr algn="r"/>
                      <a:r>
                        <a:rPr lang="en-US" sz="1100" dirty="0">
                          <a:effectLst/>
                        </a:rPr>
                        <a:t>12.634</a:t>
                      </a:r>
                    </a:p>
                  </a:txBody>
                  <a:tcPr anchor="ctr"/>
                </a:tc>
                <a:tc>
                  <a:txBody>
                    <a:bodyPr/>
                    <a:lstStyle/>
                    <a:p>
                      <a:pPr algn="r"/>
                      <a:r>
                        <a:rPr lang="en-US" sz="1100" dirty="0">
                          <a:effectLst/>
                        </a:rPr>
                        <a:t>3.554</a:t>
                      </a:r>
                    </a:p>
                  </a:txBody>
                  <a:tcPr anchor="ctr"/>
                </a:tc>
                <a:tc>
                  <a:txBody>
                    <a:bodyPr/>
                    <a:lstStyle/>
                    <a:p>
                      <a:pPr algn="r"/>
                      <a:r>
                        <a:rPr lang="en-US" sz="1100" dirty="0">
                          <a:effectLst/>
                        </a:rPr>
                        <a:t>0.920</a:t>
                      </a:r>
                    </a:p>
                  </a:txBody>
                  <a:tcPr anchor="ctr"/>
                </a:tc>
                <a:tc>
                  <a:txBody>
                    <a:bodyPr/>
                    <a:lstStyle/>
                    <a:p>
                      <a:pPr algn="r"/>
                      <a:r>
                        <a:rPr lang="en-US" sz="1100" dirty="0">
                          <a:effectLst/>
                        </a:rPr>
                        <a:t>0.92</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Cross Validation Random Forest</a:t>
            </a:r>
            <a:endParaRPr lang="en-US" b="1" i="1" u="sng" dirty="0"/>
          </a:p>
        </p:txBody>
      </p:sp>
      <p:pic>
        <p:nvPicPr>
          <p:cNvPr id="5" name="Picture 4" descr="cv random.png"/>
          <p:cNvPicPr>
            <a:picLocks noChangeAspect="1"/>
          </p:cNvPicPr>
          <p:nvPr/>
        </p:nvPicPr>
        <p:blipFill>
          <a:blip r:embed="rId2"/>
          <a:stretch>
            <a:fillRect/>
          </a:stretch>
        </p:blipFill>
        <p:spPr>
          <a:xfrm>
            <a:off x="0" y="1240221"/>
            <a:ext cx="4719001" cy="2967886"/>
          </a:xfrm>
          <a:prstGeom prst="rect">
            <a:avLst/>
          </a:prstGeom>
        </p:spPr>
      </p:pic>
      <p:pic>
        <p:nvPicPr>
          <p:cNvPr id="6" name="Picture 5" descr="randon new.png"/>
          <p:cNvPicPr>
            <a:picLocks noChangeAspect="1"/>
          </p:cNvPicPr>
          <p:nvPr/>
        </p:nvPicPr>
        <p:blipFill>
          <a:blip r:embed="rId3"/>
          <a:stretch>
            <a:fillRect/>
          </a:stretch>
        </p:blipFill>
        <p:spPr>
          <a:xfrm>
            <a:off x="4668230" y="1240221"/>
            <a:ext cx="4475770" cy="287338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80839093"/>
              </p:ext>
            </p:extLst>
          </p:nvPr>
        </p:nvGraphicFramePr>
        <p:xfrm>
          <a:off x="0" y="4320540"/>
          <a:ext cx="6096000" cy="822960"/>
        </p:xfrm>
        <a:graphic>
          <a:graphicData uri="http://schemas.openxmlformats.org/drawingml/2006/table">
            <a:tbl>
              <a:tblPr firstRow="1" bandRow="1">
                <a:tableStyleId>{5C22544A-7EE6-4342-B048-85BDC9FD1C3A}</a:tableStyleId>
              </a:tblPr>
              <a:tblGrid>
                <a:gridCol w="2413704">
                  <a:extLst>
                    <a:ext uri="{9D8B030D-6E8A-4147-A177-3AD203B41FA5}">
                      <a16:colId xmlns:a16="http://schemas.microsoft.com/office/drawing/2014/main" xmlns="" val="20000"/>
                    </a:ext>
                  </a:extLst>
                </a:gridCol>
                <a:gridCol w="550507">
                  <a:extLst>
                    <a:ext uri="{9D8B030D-6E8A-4147-A177-3AD203B41FA5}">
                      <a16:colId xmlns:a16="http://schemas.microsoft.com/office/drawing/2014/main" xmlns="" val="20001"/>
                    </a:ext>
                  </a:extLst>
                </a:gridCol>
                <a:gridCol w="606489">
                  <a:extLst>
                    <a:ext uri="{9D8B030D-6E8A-4147-A177-3AD203B41FA5}">
                      <a16:colId xmlns:a16="http://schemas.microsoft.com/office/drawing/2014/main" xmlns="" val="20002"/>
                    </a:ext>
                  </a:extLst>
                </a:gridCol>
                <a:gridCol w="737119">
                  <a:extLst>
                    <a:ext uri="{9D8B030D-6E8A-4147-A177-3AD203B41FA5}">
                      <a16:colId xmlns:a16="http://schemas.microsoft.com/office/drawing/2014/main" xmlns="" val="20003"/>
                    </a:ext>
                  </a:extLst>
                </a:gridCol>
                <a:gridCol w="772181">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tblGrid>
              <a:tr h="301690">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a:effectLst/>
                        </a:rPr>
                        <a:t>MSE</a:t>
                      </a:r>
                    </a:p>
                  </a:txBody>
                  <a:tcPr anchor="ctr"/>
                </a:tc>
                <a:tc>
                  <a:txBody>
                    <a:bodyPr/>
                    <a:lstStyle/>
                    <a:p>
                      <a:pPr algn="r"/>
                      <a:r>
                        <a:rPr lang="en-US" sz="1050" b="1" dirty="0">
                          <a:effectLst/>
                        </a:rPr>
                        <a:t>RMSE</a:t>
                      </a:r>
                    </a:p>
                  </a:txBody>
                  <a:tcPr anchor="ctr"/>
                </a:tc>
                <a:tc>
                  <a:txBody>
                    <a:bodyPr/>
                    <a:lstStyle/>
                    <a:p>
                      <a:pPr algn="r"/>
                      <a:r>
                        <a:rPr lang="en-US" sz="1050" b="1">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xmlns="" val="10000"/>
                  </a:ext>
                </a:extLst>
              </a:tr>
              <a:tr h="381623">
                <a:tc>
                  <a:txBody>
                    <a:bodyPr/>
                    <a:lstStyle/>
                    <a:p>
                      <a:pPr algn="r"/>
                      <a:r>
                        <a:rPr lang="en-US" sz="1050" dirty="0">
                          <a:effectLst/>
                        </a:rPr>
                        <a:t>Random forest regression with </a:t>
                      </a:r>
                      <a:r>
                        <a:rPr lang="en-US" sz="1050" dirty="0" err="1">
                          <a:effectLst/>
                        </a:rPr>
                        <a:t>gridSearchCV</a:t>
                      </a:r>
                      <a:endParaRPr lang="en-US" sz="1050" dirty="0">
                        <a:effectLst/>
                      </a:endParaRPr>
                    </a:p>
                  </a:txBody>
                  <a:tcPr anchor="ctr"/>
                </a:tc>
                <a:tc>
                  <a:txBody>
                    <a:bodyPr/>
                    <a:lstStyle/>
                    <a:p>
                      <a:pPr algn="r"/>
                      <a:r>
                        <a:rPr lang="en-US" sz="1050" dirty="0">
                          <a:effectLst/>
                        </a:rPr>
                        <a:t>2.785</a:t>
                      </a:r>
                    </a:p>
                  </a:txBody>
                  <a:tcPr anchor="ctr"/>
                </a:tc>
                <a:tc>
                  <a:txBody>
                    <a:bodyPr/>
                    <a:lstStyle/>
                    <a:p>
                      <a:pPr algn="r"/>
                      <a:r>
                        <a:rPr lang="en-US" sz="1050" dirty="0">
                          <a:effectLst/>
                        </a:rPr>
                        <a:t>17.680</a:t>
                      </a:r>
                    </a:p>
                  </a:txBody>
                  <a:tcPr anchor="ctr"/>
                </a:tc>
                <a:tc>
                  <a:txBody>
                    <a:bodyPr/>
                    <a:lstStyle/>
                    <a:p>
                      <a:pPr algn="r"/>
                      <a:r>
                        <a:rPr lang="en-US" sz="1050" dirty="0">
                          <a:effectLst/>
                        </a:rPr>
                        <a:t>4.205</a:t>
                      </a:r>
                    </a:p>
                  </a:txBody>
                  <a:tcPr anchor="ctr"/>
                </a:tc>
                <a:tc>
                  <a:txBody>
                    <a:bodyPr/>
                    <a:lstStyle/>
                    <a:p>
                      <a:pPr algn="r"/>
                      <a:r>
                        <a:rPr lang="en-US" sz="1050" dirty="0">
                          <a:effectLst/>
                        </a:rPr>
                        <a:t>0.888</a:t>
                      </a:r>
                    </a:p>
                  </a:txBody>
                  <a:tcPr anchor="ctr"/>
                </a:tc>
                <a:tc>
                  <a:txBody>
                    <a:bodyPr/>
                    <a:lstStyle/>
                    <a:p>
                      <a:pPr algn="r"/>
                      <a:r>
                        <a:rPr lang="en-US" sz="1050" dirty="0">
                          <a:effectLst/>
                        </a:rPr>
                        <a:t>0.89</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err="1"/>
              <a:t>XGBoost</a:t>
            </a:r>
            <a:endParaRPr lang="en-US" b="1" i="1" u="sng" dirty="0"/>
          </a:p>
        </p:txBody>
      </p:sp>
      <p:pic>
        <p:nvPicPr>
          <p:cNvPr id="4" name="Picture 3" descr="xgboost 1.png"/>
          <p:cNvPicPr>
            <a:picLocks noChangeAspect="1"/>
          </p:cNvPicPr>
          <p:nvPr/>
        </p:nvPicPr>
        <p:blipFill>
          <a:blip r:embed="rId2"/>
          <a:stretch>
            <a:fillRect/>
          </a:stretch>
        </p:blipFill>
        <p:spPr>
          <a:xfrm>
            <a:off x="0" y="1095329"/>
            <a:ext cx="4342562" cy="3402028"/>
          </a:xfrm>
          <a:prstGeom prst="rect">
            <a:avLst/>
          </a:prstGeom>
        </p:spPr>
      </p:pic>
      <p:pic>
        <p:nvPicPr>
          <p:cNvPr id="5" name="Picture 4" descr="xgboost.png"/>
          <p:cNvPicPr>
            <a:picLocks noChangeAspect="1"/>
          </p:cNvPicPr>
          <p:nvPr/>
        </p:nvPicPr>
        <p:blipFill>
          <a:blip r:embed="rId3"/>
          <a:stretch>
            <a:fillRect/>
          </a:stretch>
        </p:blipFill>
        <p:spPr>
          <a:xfrm>
            <a:off x="4259265" y="1285559"/>
            <a:ext cx="4600955" cy="285723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40483974"/>
              </p:ext>
            </p:extLst>
          </p:nvPr>
        </p:nvGraphicFramePr>
        <p:xfrm>
          <a:off x="0" y="4497357"/>
          <a:ext cx="5607699" cy="622300"/>
        </p:xfrm>
        <a:graphic>
          <a:graphicData uri="http://schemas.openxmlformats.org/drawingml/2006/table">
            <a:tbl>
              <a:tblPr firstRow="1" bandRow="1">
                <a:tableStyleId>{5C22544A-7EE6-4342-B048-85BDC9FD1C3A}</a:tableStyleId>
              </a:tblPr>
              <a:tblGrid>
                <a:gridCol w="1632073">
                  <a:extLst>
                    <a:ext uri="{9D8B030D-6E8A-4147-A177-3AD203B41FA5}">
                      <a16:colId xmlns:a16="http://schemas.microsoft.com/office/drawing/2014/main" xmlns="" val="20000"/>
                    </a:ext>
                  </a:extLst>
                </a:gridCol>
                <a:gridCol w="726410">
                  <a:extLst>
                    <a:ext uri="{9D8B030D-6E8A-4147-A177-3AD203B41FA5}">
                      <a16:colId xmlns:a16="http://schemas.microsoft.com/office/drawing/2014/main" xmlns="" val="20001"/>
                    </a:ext>
                  </a:extLst>
                </a:gridCol>
                <a:gridCol w="746044">
                  <a:extLst>
                    <a:ext uri="{9D8B030D-6E8A-4147-A177-3AD203B41FA5}">
                      <a16:colId xmlns:a16="http://schemas.microsoft.com/office/drawing/2014/main" xmlns="" val="20002"/>
                    </a:ext>
                  </a:extLst>
                </a:gridCol>
                <a:gridCol w="638063">
                  <a:extLst>
                    <a:ext uri="{9D8B030D-6E8A-4147-A177-3AD203B41FA5}">
                      <a16:colId xmlns:a16="http://schemas.microsoft.com/office/drawing/2014/main" xmlns="" val="20003"/>
                    </a:ext>
                  </a:extLst>
                </a:gridCol>
                <a:gridCol w="863840">
                  <a:extLst>
                    <a:ext uri="{9D8B030D-6E8A-4147-A177-3AD203B41FA5}">
                      <a16:colId xmlns:a16="http://schemas.microsoft.com/office/drawing/2014/main" xmlns="" val="20004"/>
                    </a:ext>
                  </a:extLst>
                </a:gridCol>
                <a:gridCol w="1001269">
                  <a:extLst>
                    <a:ext uri="{9D8B030D-6E8A-4147-A177-3AD203B41FA5}">
                      <a16:colId xmlns:a16="http://schemas.microsoft.com/office/drawing/2014/main" xmlns="" val="20005"/>
                    </a:ext>
                  </a:extLst>
                </a:gridCol>
              </a:tblGrid>
              <a:tr h="242103">
                <a:tc>
                  <a:txBody>
                    <a:bodyPr/>
                    <a:lstStyle/>
                    <a:p>
                      <a:pPr algn="r"/>
                      <a:r>
                        <a:rPr lang="en-US" sz="1050" b="1" dirty="0">
                          <a:effectLst/>
                        </a:rPr>
                        <a:t>Model</a:t>
                      </a:r>
                    </a:p>
                  </a:txBody>
                  <a:tcPr anchor="ctr"/>
                </a:tc>
                <a:tc>
                  <a:txBody>
                    <a:bodyPr/>
                    <a:lstStyle/>
                    <a:p>
                      <a:pPr algn="r"/>
                      <a:r>
                        <a:rPr lang="en-US" sz="1050" b="1" dirty="0">
                          <a:effectLst/>
                        </a:rPr>
                        <a:t>MAE</a:t>
                      </a:r>
                    </a:p>
                  </a:txBody>
                  <a:tcPr anchor="ctr"/>
                </a:tc>
                <a:tc>
                  <a:txBody>
                    <a:bodyPr/>
                    <a:lstStyle/>
                    <a:p>
                      <a:pPr algn="r"/>
                      <a:r>
                        <a:rPr lang="en-US" sz="1050" b="1" dirty="0">
                          <a:effectLst/>
                        </a:rPr>
                        <a:t>MSE</a:t>
                      </a:r>
                    </a:p>
                  </a:txBody>
                  <a:tcPr anchor="ctr"/>
                </a:tc>
                <a:tc>
                  <a:txBody>
                    <a:bodyPr/>
                    <a:lstStyle/>
                    <a:p>
                      <a:pPr algn="r"/>
                      <a:r>
                        <a:rPr lang="en-US" sz="1050" b="1" dirty="0">
                          <a:effectLst/>
                        </a:rPr>
                        <a:t>RMSE</a:t>
                      </a:r>
                    </a:p>
                  </a:txBody>
                  <a:tcPr anchor="ctr"/>
                </a:tc>
                <a:tc>
                  <a:txBody>
                    <a:bodyPr/>
                    <a:lstStyle/>
                    <a:p>
                      <a:pPr algn="r"/>
                      <a:r>
                        <a:rPr lang="en-US" sz="1050" b="1" dirty="0">
                          <a:effectLst/>
                        </a:rPr>
                        <a:t>R2_score</a:t>
                      </a:r>
                    </a:p>
                  </a:txBody>
                  <a:tcPr anchor="ctr"/>
                </a:tc>
                <a:tc>
                  <a:txBody>
                    <a:bodyPr/>
                    <a:lstStyle/>
                    <a:p>
                      <a:pPr algn="r"/>
                      <a:r>
                        <a:rPr lang="en-US" sz="1050" b="1" dirty="0">
                          <a:effectLst/>
                        </a:rPr>
                        <a:t>Adjusted R2</a:t>
                      </a:r>
                    </a:p>
                  </a:txBody>
                  <a:tcPr anchor="ctr"/>
                </a:tc>
                <a:extLst>
                  <a:ext uri="{0D108BD9-81ED-4DB2-BD59-A6C34878D82A}">
                    <a16:rowId xmlns:a16="http://schemas.microsoft.com/office/drawing/2014/main" xmlns="" val="10000"/>
                  </a:ext>
                </a:extLst>
              </a:tr>
              <a:tr h="370840">
                <a:tc>
                  <a:txBody>
                    <a:bodyPr/>
                    <a:lstStyle/>
                    <a:p>
                      <a:pPr algn="r"/>
                      <a:r>
                        <a:rPr lang="en-US" sz="1050" dirty="0" err="1">
                          <a:effectLst/>
                        </a:rPr>
                        <a:t>XGBoost</a:t>
                      </a:r>
                      <a:r>
                        <a:rPr lang="en-US" sz="1050" dirty="0">
                          <a:effectLst/>
                        </a:rPr>
                        <a:t> regression</a:t>
                      </a:r>
                    </a:p>
                  </a:txBody>
                  <a:tcPr anchor="ctr"/>
                </a:tc>
                <a:tc>
                  <a:txBody>
                    <a:bodyPr/>
                    <a:lstStyle/>
                    <a:p>
                      <a:pPr algn="r"/>
                      <a:r>
                        <a:rPr lang="en-US" sz="1050">
                          <a:effectLst/>
                        </a:rPr>
                        <a:t>3.508</a:t>
                      </a:r>
                    </a:p>
                  </a:txBody>
                  <a:tcPr anchor="ctr"/>
                </a:tc>
                <a:tc>
                  <a:txBody>
                    <a:bodyPr/>
                    <a:lstStyle/>
                    <a:p>
                      <a:pPr algn="r"/>
                      <a:r>
                        <a:rPr lang="en-US" sz="1050" dirty="0">
                          <a:effectLst/>
                        </a:rPr>
                        <a:t>21.640</a:t>
                      </a:r>
                    </a:p>
                  </a:txBody>
                  <a:tcPr anchor="ctr"/>
                </a:tc>
                <a:tc>
                  <a:txBody>
                    <a:bodyPr/>
                    <a:lstStyle/>
                    <a:p>
                      <a:pPr algn="r"/>
                      <a:r>
                        <a:rPr lang="en-US" sz="1050" dirty="0">
                          <a:effectLst/>
                        </a:rPr>
                        <a:t>4.652</a:t>
                      </a:r>
                    </a:p>
                  </a:txBody>
                  <a:tcPr anchor="ctr"/>
                </a:tc>
                <a:tc>
                  <a:txBody>
                    <a:bodyPr/>
                    <a:lstStyle/>
                    <a:p>
                      <a:pPr algn="r"/>
                      <a:r>
                        <a:rPr lang="en-US" sz="1050" dirty="0">
                          <a:effectLst/>
                        </a:rPr>
                        <a:t>0.863</a:t>
                      </a:r>
                    </a:p>
                  </a:txBody>
                  <a:tcPr anchor="ctr"/>
                </a:tc>
                <a:tc>
                  <a:txBody>
                    <a:bodyPr/>
                    <a:lstStyle/>
                    <a:p>
                      <a:pPr algn="r"/>
                      <a:r>
                        <a:rPr lang="en-US" sz="1050" dirty="0">
                          <a:effectLst/>
                        </a:rPr>
                        <a:t>0.86</a:t>
                      </a:r>
                    </a:p>
                  </a:txBody>
                  <a:tcPr anchor="ctr"/>
                </a:tc>
                <a:extLst>
                  <a:ext uri="{0D108BD9-81ED-4DB2-BD59-A6C34878D82A}">
                    <a16:rowId xmlns:a16="http://schemas.microsoft.com/office/drawing/2014/main" xmlns="" val="1000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
            </a:pPr>
            <a:r>
              <a:rPr lang="en-IN" i="1" dirty="0"/>
              <a:t>Conclusion</a:t>
            </a:r>
            <a:endParaRPr lang="en-US" i="1" dirty="0"/>
          </a:p>
        </p:txBody>
      </p:sp>
      <p:sp>
        <p:nvSpPr>
          <p:cNvPr id="3" name="Text Placeholder 2"/>
          <p:cNvSpPr>
            <a:spLocks noGrp="1"/>
          </p:cNvSpPr>
          <p:nvPr>
            <p:ph type="body" idx="1"/>
          </p:nvPr>
        </p:nvSpPr>
        <p:spPr/>
        <p:txBody>
          <a:bodyPr/>
          <a:lstStyle/>
          <a:p>
            <a:pPr>
              <a:buClrTx/>
              <a:buFont typeface="Wingdings" panose="05000000000000000000" pitchFamily="2" charset="2"/>
              <a:buChar char="q"/>
            </a:pPr>
            <a:r>
              <a:rPr lang="en-US" b="0" i="0" dirty="0">
                <a:solidFill>
                  <a:srgbClr val="212121"/>
                </a:solidFill>
                <a:effectLst/>
                <a:latin typeface="Roboto" panose="02000000000000000000" pitchFamily="2" charset="0"/>
              </a:rPr>
              <a:t>No overfitting is seen, as we can see the models are performing well with the test data with good results.</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Linear Regression, Lasso , Ridge and Elastic net </a:t>
            </a:r>
            <a:r>
              <a:rPr lang="en-US" dirty="0">
                <a:solidFill>
                  <a:srgbClr val="212121"/>
                </a:solidFill>
                <a:latin typeface="Roboto" panose="02000000000000000000" pitchFamily="2" charset="0"/>
              </a:rPr>
              <a:t>performed moderately and gave an R2 score of 77, 78, 78 and 62% </a:t>
            </a:r>
            <a:r>
              <a:rPr lang="en-US" b="0" i="0" dirty="0">
                <a:solidFill>
                  <a:srgbClr val="212121"/>
                </a:solidFill>
                <a:effectLst/>
                <a:latin typeface="Roboto" panose="02000000000000000000" pitchFamily="2" charset="0"/>
              </a:rPr>
              <a:t>respectively for test dataset.</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Random forest Regressor, Random forest Regressor with </a:t>
            </a:r>
            <a:r>
              <a:rPr lang="en-US" b="0" i="0" dirty="0" err="1">
                <a:solidFill>
                  <a:srgbClr val="212121"/>
                </a:solidFill>
                <a:effectLst/>
                <a:latin typeface="Roboto" panose="02000000000000000000" pitchFamily="2" charset="0"/>
              </a:rPr>
              <a:t>gridsearchCV</a:t>
            </a:r>
            <a:r>
              <a:rPr lang="en-US" b="0" i="0" dirty="0">
                <a:solidFill>
                  <a:srgbClr val="212121"/>
                </a:solidFill>
                <a:effectLst/>
                <a:latin typeface="Roboto" panose="02000000000000000000" pitchFamily="2" charset="0"/>
              </a:rPr>
              <a:t> and XGB Regressor gives the highest R2 score of 92%, 91% and 86% respectively for test dataset.</a:t>
            </a:r>
          </a:p>
          <a:p>
            <a:pPr>
              <a:buClrTx/>
              <a:buFont typeface="Wingdings" panose="05000000000000000000" pitchFamily="2" charset="2"/>
              <a:buChar char="q"/>
            </a:pPr>
            <a:r>
              <a:rPr lang="en-US" b="0" i="0" dirty="0">
                <a:solidFill>
                  <a:srgbClr val="212121"/>
                </a:solidFill>
                <a:effectLst/>
                <a:latin typeface="Roboto" panose="02000000000000000000" pitchFamily="2" charset="0"/>
              </a:rPr>
              <a:t>Feature Importance value for Random Forest and Gradient Boost were  different.</a:t>
            </a:r>
          </a:p>
          <a:p>
            <a:pPr>
              <a:buClrTx/>
              <a:buFont typeface="Wingdings" panose="05000000000000000000" pitchFamily="2" charset="2"/>
              <a:buChar char="q"/>
            </a:pPr>
            <a:r>
              <a:rPr lang="en-US" dirty="0">
                <a:solidFill>
                  <a:srgbClr val="212121"/>
                </a:solidFill>
                <a:latin typeface="Roboto" panose="02000000000000000000" pitchFamily="2" charset="0"/>
              </a:rPr>
              <a:t>Finally, we can say that Random Forest model performed best out of all the models.</a:t>
            </a:r>
            <a:endParaRPr lang="en-US" b="0" i="0" dirty="0">
              <a:solidFill>
                <a:srgbClr val="212121"/>
              </a:solidFill>
              <a:effectLst/>
              <a:latin typeface="Roboto" panose="02000000000000000000"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References</a:t>
            </a:r>
            <a:endParaRPr lang="en-US" b="1" i="1" u="sng" dirty="0"/>
          </a:p>
        </p:txBody>
      </p:sp>
      <p:sp>
        <p:nvSpPr>
          <p:cNvPr id="3" name="Text Placeholder 2"/>
          <p:cNvSpPr>
            <a:spLocks noGrp="1"/>
          </p:cNvSpPr>
          <p:nvPr>
            <p:ph type="body" idx="1"/>
          </p:nvPr>
        </p:nvSpPr>
        <p:spPr/>
        <p:txBody>
          <a:bodyPr/>
          <a:lstStyle/>
          <a:p>
            <a:r>
              <a:rPr lang="en-US" dirty="0">
                <a:solidFill>
                  <a:schemeClr val="accent2"/>
                </a:solidFill>
                <a:hlinkClick r:id="rId2"/>
              </a:rPr>
              <a:t>https://towardsdatascience.com/</a:t>
            </a:r>
            <a:endParaRPr lang="en-US" dirty="0">
              <a:solidFill>
                <a:schemeClr val="accent2"/>
              </a:solidFill>
            </a:endParaRPr>
          </a:p>
          <a:p>
            <a:r>
              <a:rPr lang="en-US" dirty="0">
                <a:solidFill>
                  <a:schemeClr val="accent2"/>
                </a:solidFill>
                <a:hlinkClick r:id="rId3"/>
              </a:rPr>
              <a:t>https://www.analyticsvidhya.com/</a:t>
            </a:r>
            <a:endParaRPr lang="en-US" dirty="0">
              <a:solidFill>
                <a:schemeClr val="accent2"/>
              </a:solidFill>
            </a:endParaRPr>
          </a:p>
          <a:p>
            <a:r>
              <a:rPr lang="en-IN" dirty="0">
                <a:solidFill>
                  <a:schemeClr val="accent2"/>
                </a:solidFill>
                <a:hlinkClick r:id="rId4"/>
              </a:rPr>
              <a:t>https://www.geeksforgeeks.org/python-data-visualization-tutorial/</a:t>
            </a:r>
            <a:endParaRPr lang="en-US"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pPr algn="ctr"/>
            <a:r>
              <a:rPr lang="en-IN" sz="9600" dirty="0">
                <a:solidFill>
                  <a:schemeClr val="tx1"/>
                </a:solidFill>
              </a:rPr>
              <a:t>THANK YOU</a:t>
            </a:r>
            <a:endParaRPr lang="en-US" sz="9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Algorithm followed</a:t>
            </a:r>
            <a:endParaRPr lang="en-US" b="1" i="1" u="sng" dirty="0"/>
          </a:p>
        </p:txBody>
      </p:sp>
      <p:sp>
        <p:nvSpPr>
          <p:cNvPr id="3" name="Text Placeholder 2"/>
          <p:cNvSpPr>
            <a:spLocks noGrp="1"/>
          </p:cNvSpPr>
          <p:nvPr>
            <p:ph type="body" idx="1"/>
          </p:nvPr>
        </p:nvSpPr>
        <p:spPr/>
        <p:txBody>
          <a:bodyPr/>
          <a:lstStyle/>
          <a:p>
            <a:pPr>
              <a:buNone/>
            </a:pPr>
            <a:r>
              <a:rPr lang="en-IN" dirty="0">
                <a:solidFill>
                  <a:schemeClr val="accent2"/>
                </a:solidFill>
                <a:latin typeface="+mn-lt"/>
              </a:rPr>
              <a:t>1.Importing the necessary packages and libraries.</a:t>
            </a:r>
          </a:p>
          <a:p>
            <a:pPr>
              <a:buNone/>
            </a:pPr>
            <a:r>
              <a:rPr lang="en-IN" dirty="0">
                <a:solidFill>
                  <a:schemeClr val="accent2"/>
                </a:solidFill>
                <a:latin typeface="+mn-lt"/>
              </a:rPr>
              <a:t>2.Mounting the drive for importing the data.</a:t>
            </a:r>
          </a:p>
          <a:p>
            <a:pPr>
              <a:buNone/>
            </a:pPr>
            <a:r>
              <a:rPr lang="en-IN" dirty="0">
                <a:solidFill>
                  <a:schemeClr val="accent2"/>
                </a:solidFill>
                <a:latin typeface="+mn-lt"/>
              </a:rPr>
              <a:t>3.Checking for </a:t>
            </a:r>
            <a:r>
              <a:rPr lang="en-IN" dirty="0" smtClean="0">
                <a:solidFill>
                  <a:schemeClr val="accent2"/>
                </a:solidFill>
                <a:latin typeface="+mn-lt"/>
              </a:rPr>
              <a:t>missing, </a:t>
            </a:r>
            <a:r>
              <a:rPr lang="en-IN" dirty="0" err="1" smtClean="0">
                <a:solidFill>
                  <a:schemeClr val="accent2"/>
                </a:solidFill>
                <a:latin typeface="+mn-lt"/>
              </a:rPr>
              <a:t>NaN</a:t>
            </a:r>
            <a:r>
              <a:rPr lang="en-IN" dirty="0" smtClean="0">
                <a:solidFill>
                  <a:schemeClr val="accent2"/>
                </a:solidFill>
                <a:latin typeface="+mn-lt"/>
              </a:rPr>
              <a:t> </a:t>
            </a:r>
            <a:r>
              <a:rPr lang="en-IN" dirty="0">
                <a:solidFill>
                  <a:schemeClr val="accent2"/>
                </a:solidFill>
                <a:latin typeface="+mn-lt"/>
              </a:rPr>
              <a:t>values</a:t>
            </a:r>
            <a:r>
              <a:rPr lang="en-IN" dirty="0" smtClean="0">
                <a:solidFill>
                  <a:schemeClr val="accent2"/>
                </a:solidFill>
                <a:latin typeface="+mn-lt"/>
              </a:rPr>
              <a:t>, Null </a:t>
            </a:r>
            <a:r>
              <a:rPr lang="en-IN" dirty="0">
                <a:solidFill>
                  <a:schemeClr val="accent2"/>
                </a:solidFill>
                <a:latin typeface="+mn-lt"/>
              </a:rPr>
              <a:t>values.</a:t>
            </a:r>
          </a:p>
          <a:p>
            <a:pPr>
              <a:buNone/>
            </a:pPr>
            <a:r>
              <a:rPr lang="en-IN" dirty="0">
                <a:solidFill>
                  <a:schemeClr val="accent2"/>
                </a:solidFill>
                <a:latin typeface="+mn-lt"/>
              </a:rPr>
              <a:t>4.Observing the </a:t>
            </a:r>
            <a:r>
              <a:rPr lang="en-IN" dirty="0" err="1">
                <a:solidFill>
                  <a:schemeClr val="accent2"/>
                </a:solidFill>
                <a:latin typeface="+mn-lt"/>
              </a:rPr>
              <a:t>datatypes</a:t>
            </a:r>
            <a:r>
              <a:rPr lang="en-IN" dirty="0">
                <a:solidFill>
                  <a:schemeClr val="accent2"/>
                </a:solidFill>
                <a:latin typeface="+mn-lt"/>
              </a:rPr>
              <a:t> .</a:t>
            </a:r>
          </a:p>
          <a:p>
            <a:pPr>
              <a:buNone/>
            </a:pPr>
            <a:r>
              <a:rPr lang="en-IN" dirty="0">
                <a:solidFill>
                  <a:schemeClr val="accent2"/>
                </a:solidFill>
                <a:latin typeface="+mn-lt"/>
              </a:rPr>
              <a:t>5.</a:t>
            </a:r>
            <a:r>
              <a:rPr lang="en-US" dirty="0">
                <a:solidFill>
                  <a:schemeClr val="accent2"/>
                </a:solidFill>
                <a:latin typeface="+mn-lt"/>
              </a:rPr>
              <a:t>Observing the correlation among independent variables.</a:t>
            </a:r>
          </a:p>
          <a:p>
            <a:pPr>
              <a:buNone/>
            </a:pPr>
            <a:r>
              <a:rPr lang="en-IN" dirty="0">
                <a:solidFill>
                  <a:schemeClr val="accent2"/>
                </a:solidFill>
              </a:rPr>
              <a:t>6.</a:t>
            </a:r>
            <a:r>
              <a:rPr lang="en-US" dirty="0"/>
              <a:t> </a:t>
            </a:r>
            <a:r>
              <a:rPr lang="en-US" dirty="0">
                <a:solidFill>
                  <a:schemeClr val="accent2"/>
                </a:solidFill>
                <a:latin typeface="+mn-lt"/>
              </a:rPr>
              <a:t>Exploring the data set.</a:t>
            </a:r>
          </a:p>
          <a:p>
            <a:pPr>
              <a:buNone/>
            </a:pPr>
            <a:r>
              <a:rPr lang="en-IN" dirty="0">
                <a:solidFill>
                  <a:schemeClr val="accent2"/>
                </a:solidFill>
                <a:latin typeface="+mn-lt"/>
              </a:rPr>
              <a:t>7.Exploring the categorical values, numerical features from data set.</a:t>
            </a:r>
          </a:p>
          <a:p>
            <a:pPr>
              <a:buNone/>
            </a:pPr>
            <a:r>
              <a:rPr lang="en-IN" dirty="0">
                <a:solidFill>
                  <a:schemeClr val="accent2"/>
                </a:solidFill>
                <a:latin typeface="+mn-lt"/>
              </a:rPr>
              <a:t>8.Exploring different target variable.</a:t>
            </a:r>
          </a:p>
          <a:p>
            <a:pPr>
              <a:buNone/>
            </a:pPr>
            <a:r>
              <a:rPr lang="en-IN" dirty="0">
                <a:solidFill>
                  <a:schemeClr val="accent2"/>
                </a:solidFill>
                <a:latin typeface="+mn-lt"/>
              </a:rPr>
              <a:t>9.Splitting the data and training the data.</a:t>
            </a:r>
          </a:p>
          <a:p>
            <a:pPr>
              <a:buNone/>
            </a:pPr>
            <a:r>
              <a:rPr lang="en-IN" dirty="0">
                <a:solidFill>
                  <a:schemeClr val="accent2"/>
                </a:solidFill>
                <a:latin typeface="+mn-lt"/>
              </a:rPr>
              <a:t>10.Observing the results.</a:t>
            </a:r>
          </a:p>
          <a:p>
            <a:pPr>
              <a:buNone/>
            </a:pPr>
            <a:endParaRPr lang="en-IN" sz="1400" dirty="0">
              <a:solidFill>
                <a:schemeClr val="accent2"/>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Data Columns</a:t>
            </a:r>
            <a:endParaRPr lang="en-US" b="1" i="1"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graphicFrame>
        <p:nvGraphicFramePr>
          <p:cNvPr id="4" name="Table 3"/>
          <p:cNvGraphicFramePr>
            <a:graphicFrameLocks noGrp="1"/>
          </p:cNvGraphicFramePr>
          <p:nvPr/>
        </p:nvGraphicFramePr>
        <p:xfrm>
          <a:off x="367860" y="1481958"/>
          <a:ext cx="8418788" cy="2168284"/>
        </p:xfrm>
        <a:graphic>
          <a:graphicData uri="http://schemas.openxmlformats.org/drawingml/2006/table">
            <a:tbl>
              <a:tblPr firstRow="1" bandRow="1">
                <a:tableStyleId>{5C22544A-7EE6-4342-B048-85BDC9FD1C3A}</a:tableStyleId>
              </a:tblPr>
              <a:tblGrid>
                <a:gridCol w="4209394">
                  <a:extLst>
                    <a:ext uri="{9D8B030D-6E8A-4147-A177-3AD203B41FA5}">
                      <a16:colId xmlns:a16="http://schemas.microsoft.com/office/drawing/2014/main" xmlns="" val="20000"/>
                    </a:ext>
                  </a:extLst>
                </a:gridCol>
                <a:gridCol w="4209394">
                  <a:extLst>
                    <a:ext uri="{9D8B030D-6E8A-4147-A177-3AD203B41FA5}">
                      <a16:colId xmlns:a16="http://schemas.microsoft.com/office/drawing/2014/main" xmlns="" val="20001"/>
                    </a:ext>
                  </a:extLst>
                </a:gridCol>
              </a:tblGrid>
              <a:tr h="412531">
                <a:tc>
                  <a:txBody>
                    <a:bodyPr/>
                    <a:lstStyle/>
                    <a:p>
                      <a:r>
                        <a:rPr lang="en-IN" dirty="0"/>
                        <a:t>Column Name</a:t>
                      </a:r>
                      <a:endParaRPr lang="en-US" dirty="0"/>
                    </a:p>
                  </a:txBody>
                  <a:tcPr/>
                </a:tc>
                <a:tc>
                  <a:txBody>
                    <a:bodyPr/>
                    <a:lstStyle/>
                    <a:p>
                      <a:r>
                        <a:rPr lang="en-IN" dirty="0"/>
                        <a:t>Description</a:t>
                      </a:r>
                      <a:endParaRPr lang="en-US" dirty="0"/>
                    </a:p>
                  </a:txBody>
                  <a:tcPr/>
                </a:tc>
                <a:extLst>
                  <a:ext uri="{0D108BD9-81ED-4DB2-BD59-A6C34878D82A}">
                    <a16:rowId xmlns:a16="http://schemas.microsoft.com/office/drawing/2014/main" xmlns="" val="10000"/>
                  </a:ext>
                </a:extLst>
              </a:tr>
              <a:tr h="412531">
                <a:tc>
                  <a:txBody>
                    <a:bodyPr/>
                    <a:lstStyle/>
                    <a:p>
                      <a:r>
                        <a:rPr lang="en-IN" dirty="0">
                          <a:solidFill>
                            <a:schemeClr val="accent2"/>
                          </a:solidFill>
                        </a:rPr>
                        <a:t>Date</a:t>
                      </a:r>
                      <a:endParaRPr lang="en-US" dirty="0">
                        <a:solidFill>
                          <a:schemeClr val="accent2"/>
                        </a:solidFill>
                      </a:endParaRPr>
                    </a:p>
                  </a:txBody>
                  <a:tcPr/>
                </a:tc>
                <a:tc>
                  <a:txBody>
                    <a:bodyPr/>
                    <a:lstStyle/>
                    <a:p>
                      <a:r>
                        <a:rPr lang="en-IN" dirty="0">
                          <a:solidFill>
                            <a:schemeClr val="accent2"/>
                          </a:solidFill>
                        </a:rPr>
                        <a:t>Year-month-day</a:t>
                      </a:r>
                      <a:endParaRPr lang="en-US" dirty="0">
                        <a:solidFill>
                          <a:schemeClr val="accent2"/>
                        </a:solidFill>
                      </a:endParaRPr>
                    </a:p>
                  </a:txBody>
                  <a:tcPr/>
                </a:tc>
                <a:extLst>
                  <a:ext uri="{0D108BD9-81ED-4DB2-BD59-A6C34878D82A}">
                    <a16:rowId xmlns:a16="http://schemas.microsoft.com/office/drawing/2014/main" xmlns="" val="10001"/>
                  </a:ext>
                </a:extLst>
              </a:tr>
              <a:tr h="412531">
                <a:tc>
                  <a:txBody>
                    <a:bodyPr/>
                    <a:lstStyle/>
                    <a:p>
                      <a:r>
                        <a:rPr lang="en-US" dirty="0">
                          <a:solidFill>
                            <a:schemeClr val="accent2"/>
                          </a:solidFill>
                        </a:rPr>
                        <a:t>Rented Bike count </a:t>
                      </a:r>
                      <a:endParaRPr lang="en-US" dirty="0"/>
                    </a:p>
                  </a:txBody>
                  <a:tcPr/>
                </a:tc>
                <a:tc>
                  <a:txBody>
                    <a:bodyPr/>
                    <a:lstStyle/>
                    <a:p>
                      <a:r>
                        <a:rPr lang="en-US" dirty="0">
                          <a:solidFill>
                            <a:schemeClr val="accent2"/>
                          </a:solidFill>
                        </a:rPr>
                        <a:t>Count of bikes rented at each hour</a:t>
                      </a:r>
                      <a:endParaRPr lang="en-US" dirty="0"/>
                    </a:p>
                  </a:txBody>
                  <a:tcPr/>
                </a:tc>
                <a:extLst>
                  <a:ext uri="{0D108BD9-81ED-4DB2-BD59-A6C34878D82A}">
                    <a16:rowId xmlns:a16="http://schemas.microsoft.com/office/drawing/2014/main" xmlns="" val="10002"/>
                  </a:ext>
                </a:extLst>
              </a:tr>
              <a:tr h="412531">
                <a:tc>
                  <a:txBody>
                    <a:bodyPr/>
                    <a:lstStyle/>
                    <a:p>
                      <a:r>
                        <a:rPr lang="en-US" dirty="0">
                          <a:solidFill>
                            <a:schemeClr val="accent2"/>
                          </a:solidFill>
                        </a:rPr>
                        <a:t>Holiday</a:t>
                      </a:r>
                      <a:endParaRPr lang="en-US" dirty="0"/>
                    </a:p>
                  </a:txBody>
                  <a:tcPr/>
                </a:tc>
                <a:tc>
                  <a:txBody>
                    <a:bodyPr/>
                    <a:lstStyle/>
                    <a:p>
                      <a:r>
                        <a:rPr lang="en-US" dirty="0">
                          <a:solidFill>
                            <a:schemeClr val="accent2"/>
                          </a:solidFill>
                        </a:rPr>
                        <a:t>Holiday/No holiday</a:t>
                      </a:r>
                      <a:endParaRPr lang="en-US" dirty="0"/>
                    </a:p>
                  </a:txBody>
                  <a:tcPr/>
                </a:tc>
                <a:extLst>
                  <a:ext uri="{0D108BD9-81ED-4DB2-BD59-A6C34878D82A}">
                    <a16:rowId xmlns:a16="http://schemas.microsoft.com/office/drawing/2014/main" xmlns="" val="10003"/>
                  </a:ext>
                </a:extLst>
              </a:tr>
              <a:tr h="412531">
                <a:tc>
                  <a:txBody>
                    <a:bodyPr/>
                    <a:lstStyle/>
                    <a:p>
                      <a:r>
                        <a:rPr lang="en-US" dirty="0">
                          <a:solidFill>
                            <a:schemeClr val="accent2"/>
                          </a:solidFill>
                        </a:rPr>
                        <a:t>Functional Day </a:t>
                      </a:r>
                      <a:endParaRPr lang="en-US" dirty="0"/>
                    </a:p>
                  </a:txBody>
                  <a:tcPr/>
                </a:tc>
                <a:tc>
                  <a:txBody>
                    <a:bodyPr/>
                    <a:lstStyle/>
                    <a:p>
                      <a:r>
                        <a:rPr lang="en-US" dirty="0" err="1">
                          <a:solidFill>
                            <a:schemeClr val="accent2"/>
                          </a:solidFill>
                        </a:rPr>
                        <a:t>NoFunc</a:t>
                      </a:r>
                      <a:r>
                        <a:rPr lang="en-US" dirty="0">
                          <a:solidFill>
                            <a:schemeClr val="accent2"/>
                          </a:solidFill>
                        </a:rPr>
                        <a:t>(Non Functional Hours), Fun(Functional hours</a:t>
                      </a:r>
                      <a:endParaRPr lang="en-US" dirty="0"/>
                    </a:p>
                  </a:txBody>
                  <a:tcPr/>
                </a:tc>
                <a:extLst>
                  <a:ext uri="{0D108BD9-81ED-4DB2-BD59-A6C34878D82A}">
                    <a16:rowId xmlns:a16="http://schemas.microsoft.com/office/drawing/2014/main" xmlns="" val="10004"/>
                  </a:ext>
                </a:extLst>
              </a:tr>
            </a:tbl>
          </a:graphicData>
        </a:graphic>
      </p:graphicFrame>
      <p:sp>
        <p:nvSpPr>
          <p:cNvPr id="5" name="Rectangle 4"/>
          <p:cNvSpPr/>
          <p:nvPr/>
        </p:nvSpPr>
        <p:spPr>
          <a:xfrm>
            <a:off x="378372" y="3679746"/>
            <a:ext cx="6479628" cy="1384995"/>
          </a:xfrm>
          <a:prstGeom prst="rect">
            <a:avLst/>
          </a:prstGeom>
        </p:spPr>
        <p:txBody>
          <a:bodyPr wrap="square">
            <a:spAutoFit/>
          </a:bodyPr>
          <a:lstStyle/>
          <a:p>
            <a:pPr>
              <a:buFont typeface="Wingdings" pitchFamily="2" charset="2"/>
              <a:buChar char="v"/>
            </a:pPr>
            <a:r>
              <a:rPr lang="en-US" dirty="0">
                <a:solidFill>
                  <a:schemeClr val="accent2"/>
                </a:solidFill>
              </a:rPr>
              <a:t>Hour - Hour of The day</a:t>
            </a:r>
          </a:p>
          <a:p>
            <a:pPr>
              <a:buFont typeface="Wingdings" pitchFamily="2" charset="2"/>
              <a:buChar char="v"/>
            </a:pPr>
            <a:r>
              <a:rPr lang="en-US" dirty="0">
                <a:solidFill>
                  <a:schemeClr val="accent2"/>
                </a:solidFill>
              </a:rPr>
              <a:t>Temperature-Temperature in Celsius</a:t>
            </a:r>
          </a:p>
          <a:p>
            <a:pPr>
              <a:buFont typeface="Wingdings" pitchFamily="2" charset="2"/>
              <a:buChar char="v"/>
            </a:pPr>
            <a:r>
              <a:rPr lang="en-US" dirty="0">
                <a:solidFill>
                  <a:schemeClr val="accent2"/>
                </a:solidFill>
              </a:rPr>
              <a:t>Humidity - %</a:t>
            </a:r>
          </a:p>
          <a:p>
            <a:pPr>
              <a:buFont typeface="Wingdings" pitchFamily="2" charset="2"/>
              <a:buChar char="v"/>
            </a:pPr>
            <a:r>
              <a:rPr lang="en-US" dirty="0">
                <a:solidFill>
                  <a:schemeClr val="accent2"/>
                </a:solidFill>
              </a:rPr>
              <a:t>Rainfall - mm</a:t>
            </a:r>
          </a:p>
          <a:p>
            <a:pPr>
              <a:buFont typeface="Wingdings" pitchFamily="2" charset="2"/>
              <a:buChar char="v"/>
            </a:pPr>
            <a:r>
              <a:rPr lang="en-US" dirty="0">
                <a:solidFill>
                  <a:schemeClr val="accent2"/>
                </a:solidFill>
              </a:rPr>
              <a:t>Snowfall - cm</a:t>
            </a:r>
            <a:endParaRPr lang="en-US" dirty="0"/>
          </a:p>
          <a:p>
            <a:endParaRPr lang="en-US" dirty="0"/>
          </a:p>
        </p:txBody>
      </p:sp>
      <p:sp>
        <p:nvSpPr>
          <p:cNvPr id="6" name="Rectangle 5"/>
          <p:cNvSpPr/>
          <p:nvPr/>
        </p:nvSpPr>
        <p:spPr>
          <a:xfrm>
            <a:off x="4130566" y="3762705"/>
            <a:ext cx="4498427" cy="954107"/>
          </a:xfrm>
          <a:prstGeom prst="rect">
            <a:avLst/>
          </a:prstGeom>
        </p:spPr>
        <p:txBody>
          <a:bodyPr wrap="square">
            <a:spAutoFit/>
          </a:bodyPr>
          <a:lstStyle/>
          <a:p>
            <a:pPr>
              <a:buFont typeface="Wingdings" pitchFamily="2" charset="2"/>
              <a:buChar char="v"/>
            </a:pPr>
            <a:r>
              <a:rPr lang="en-US" dirty="0" err="1">
                <a:solidFill>
                  <a:schemeClr val="accent2"/>
                </a:solidFill>
              </a:rPr>
              <a:t>Windspeed</a:t>
            </a:r>
            <a:r>
              <a:rPr lang="en-US" dirty="0">
                <a:solidFill>
                  <a:schemeClr val="accent2"/>
                </a:solidFill>
              </a:rPr>
              <a:t> - m/s</a:t>
            </a:r>
          </a:p>
          <a:p>
            <a:pPr>
              <a:buFont typeface="Wingdings" pitchFamily="2" charset="2"/>
              <a:buChar char="v"/>
            </a:pPr>
            <a:r>
              <a:rPr lang="en-US" dirty="0">
                <a:solidFill>
                  <a:schemeClr val="accent2"/>
                </a:solidFill>
              </a:rPr>
              <a:t>Visibility - 10m</a:t>
            </a:r>
          </a:p>
          <a:p>
            <a:pPr>
              <a:buFont typeface="Wingdings" pitchFamily="2" charset="2"/>
              <a:buChar char="v"/>
            </a:pPr>
            <a:r>
              <a:rPr lang="en-US" dirty="0">
                <a:solidFill>
                  <a:schemeClr val="accent2"/>
                </a:solidFill>
              </a:rPr>
              <a:t>Dew point temperature - Celsius</a:t>
            </a:r>
          </a:p>
          <a:p>
            <a:pPr>
              <a:buFont typeface="Wingdings" pitchFamily="2" charset="2"/>
              <a:buChar char="v"/>
            </a:pPr>
            <a:r>
              <a:rPr lang="en-US" dirty="0">
                <a:solidFill>
                  <a:schemeClr val="accent2"/>
                </a:solidFill>
              </a:rPr>
              <a:t>Solar radiation - MJ/m2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0" y="143101"/>
            <a:ext cx="8520600" cy="572700"/>
          </a:xfrm>
        </p:spPr>
        <p:txBody>
          <a:bodyPr/>
          <a:lstStyle/>
          <a:p>
            <a:pPr algn="ctr">
              <a:buFont typeface="Arial" pitchFamily="34" charset="0"/>
              <a:buChar char="•"/>
            </a:pPr>
            <a:r>
              <a:rPr lang="en-IN" b="1" i="1" u="sng" dirty="0"/>
              <a:t>Correlation</a:t>
            </a:r>
            <a:endParaRPr lang="en-US" b="1" i="1" u="sng" dirty="0"/>
          </a:p>
        </p:txBody>
      </p:sp>
      <p:sp>
        <p:nvSpPr>
          <p:cNvPr id="3" name="Text Placeholder 2"/>
          <p:cNvSpPr>
            <a:spLocks noGrp="1"/>
          </p:cNvSpPr>
          <p:nvPr>
            <p:ph type="body" idx="1"/>
          </p:nvPr>
        </p:nvSpPr>
        <p:spPr/>
        <p:txBody>
          <a:bodyPr/>
          <a:lstStyle/>
          <a:p>
            <a:r>
              <a:rPr lang="en-IN" dirty="0"/>
              <a:t>                                                                 </a:t>
            </a:r>
            <a:endParaRPr lang="en-US" dirty="0"/>
          </a:p>
        </p:txBody>
      </p:sp>
      <p:pic>
        <p:nvPicPr>
          <p:cNvPr id="4" name="Picture 3" descr="correlation.png"/>
          <p:cNvPicPr>
            <a:picLocks noChangeAspect="1"/>
          </p:cNvPicPr>
          <p:nvPr/>
        </p:nvPicPr>
        <p:blipFill>
          <a:blip r:embed="rId2"/>
          <a:stretch>
            <a:fillRect/>
          </a:stretch>
        </p:blipFill>
        <p:spPr>
          <a:xfrm>
            <a:off x="-69925" y="640935"/>
            <a:ext cx="8593494" cy="3749948"/>
          </a:xfrm>
          <a:prstGeom prst="rect">
            <a:avLst/>
          </a:prstGeom>
        </p:spPr>
      </p:pic>
      <p:sp>
        <p:nvSpPr>
          <p:cNvPr id="5" name="Rectangle 4"/>
          <p:cNvSpPr/>
          <p:nvPr/>
        </p:nvSpPr>
        <p:spPr>
          <a:xfrm>
            <a:off x="346840" y="4067718"/>
            <a:ext cx="6463861" cy="646331"/>
          </a:xfrm>
          <a:prstGeom prst="rect">
            <a:avLst/>
          </a:prstGeom>
        </p:spPr>
        <p:txBody>
          <a:bodyPr wrap="square">
            <a:spAutoFit/>
          </a:bodyPr>
          <a:lstStyle/>
          <a:p>
            <a:pPr>
              <a:buFont typeface="Wingdings" pitchFamily="2" charset="2"/>
              <a:buChar char="v"/>
            </a:pPr>
            <a:r>
              <a:rPr lang="en-US" sz="1800" dirty="0"/>
              <a:t>We observe that </a:t>
            </a:r>
            <a:r>
              <a:rPr lang="en-US" sz="1800" dirty="0" err="1"/>
              <a:t>multicollinearity</a:t>
            </a:r>
            <a:r>
              <a:rPr lang="en-US" sz="1800" dirty="0"/>
              <a:t> between Temperature and Dew point Temperature 0.91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Font typeface="Wingdings" pitchFamily="2" charset="2"/>
              <a:buChar char="§"/>
            </a:pPr>
            <a:r>
              <a:rPr lang="en-IN" b="1" i="1" u="sng" dirty="0"/>
              <a:t>Exploring categorical features</a:t>
            </a:r>
            <a:endParaRPr lang="en-US" b="1" i="1" u="sng" dirty="0"/>
          </a:p>
        </p:txBody>
      </p:sp>
      <p:sp>
        <p:nvSpPr>
          <p:cNvPr id="3" name="Text Placeholder 2"/>
          <p:cNvSpPr>
            <a:spLocks noGrp="1"/>
          </p:cNvSpPr>
          <p:nvPr>
            <p:ph type="body" idx="1"/>
          </p:nvPr>
        </p:nvSpPr>
        <p:spPr>
          <a:xfrm>
            <a:off x="115538" y="1053700"/>
            <a:ext cx="8520600" cy="3416400"/>
          </a:xfrm>
        </p:spPr>
        <p:txBody>
          <a:bodyPr/>
          <a:lstStyle/>
          <a:p>
            <a:endParaRPr lang="en-US" dirty="0"/>
          </a:p>
        </p:txBody>
      </p:sp>
      <p:pic>
        <p:nvPicPr>
          <p:cNvPr id="4" name="Picture 3" descr="HR.png"/>
          <p:cNvPicPr>
            <a:picLocks noChangeAspect="1"/>
          </p:cNvPicPr>
          <p:nvPr/>
        </p:nvPicPr>
        <p:blipFill>
          <a:blip r:embed="rId2"/>
          <a:stretch>
            <a:fillRect/>
          </a:stretch>
        </p:blipFill>
        <p:spPr>
          <a:xfrm>
            <a:off x="4240612" y="1079562"/>
            <a:ext cx="4768162" cy="3346232"/>
          </a:xfrm>
          <a:prstGeom prst="rect">
            <a:avLst/>
          </a:prstGeom>
        </p:spPr>
      </p:pic>
      <p:pic>
        <p:nvPicPr>
          <p:cNvPr id="5" name="Picture 4" descr="MONTH.png"/>
          <p:cNvPicPr>
            <a:picLocks noChangeAspect="1"/>
          </p:cNvPicPr>
          <p:nvPr/>
        </p:nvPicPr>
        <p:blipFill>
          <a:blip r:embed="rId3"/>
          <a:stretch>
            <a:fillRect/>
          </a:stretch>
        </p:blipFill>
        <p:spPr>
          <a:xfrm>
            <a:off x="0" y="988615"/>
            <a:ext cx="4240612" cy="32936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a:xfrm>
            <a:off x="257884" y="434018"/>
            <a:ext cx="8520600" cy="3416400"/>
          </a:xfrm>
        </p:spPr>
        <p:txBody>
          <a:bodyPr/>
          <a:lstStyle/>
          <a:p>
            <a:endParaRPr lang="en-US" dirty="0"/>
          </a:p>
        </p:txBody>
      </p:sp>
      <p:pic>
        <p:nvPicPr>
          <p:cNvPr id="6" name="Picture 5" descr="FUNCTION DAY.png"/>
          <p:cNvPicPr>
            <a:picLocks noChangeAspect="1"/>
          </p:cNvPicPr>
          <p:nvPr/>
        </p:nvPicPr>
        <p:blipFill>
          <a:blip r:embed="rId2"/>
          <a:stretch>
            <a:fillRect/>
          </a:stretch>
        </p:blipFill>
        <p:spPr>
          <a:xfrm>
            <a:off x="262389" y="443803"/>
            <a:ext cx="4435735" cy="3445231"/>
          </a:xfrm>
          <a:prstGeom prst="rect">
            <a:avLst/>
          </a:prstGeom>
        </p:spPr>
      </p:pic>
      <p:pic>
        <p:nvPicPr>
          <p:cNvPr id="7" name="Picture 6" descr="HOLIDAY.png"/>
          <p:cNvPicPr>
            <a:picLocks noChangeAspect="1"/>
          </p:cNvPicPr>
          <p:nvPr/>
        </p:nvPicPr>
        <p:blipFill>
          <a:blip r:embed="rId3"/>
          <a:stretch>
            <a:fillRect/>
          </a:stretch>
        </p:blipFill>
        <p:spPr>
          <a:xfrm>
            <a:off x="4620609" y="448191"/>
            <a:ext cx="4430085" cy="3440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Text Placeholder 2"/>
          <p:cNvSpPr>
            <a:spLocks noGrp="1"/>
          </p:cNvSpPr>
          <p:nvPr>
            <p:ph type="body" idx="1"/>
          </p:nvPr>
        </p:nvSpPr>
        <p:spPr/>
        <p:txBody>
          <a:bodyPr/>
          <a:lstStyle/>
          <a:p>
            <a:endParaRPr lang="en-US"/>
          </a:p>
        </p:txBody>
      </p:sp>
      <p:pic>
        <p:nvPicPr>
          <p:cNvPr id="4" name="Picture 3" descr="SEASONS.png"/>
          <p:cNvPicPr>
            <a:picLocks noChangeAspect="1"/>
          </p:cNvPicPr>
          <p:nvPr/>
        </p:nvPicPr>
        <p:blipFill>
          <a:blip r:embed="rId2"/>
          <a:stretch>
            <a:fillRect/>
          </a:stretch>
        </p:blipFill>
        <p:spPr>
          <a:xfrm>
            <a:off x="162516" y="397563"/>
            <a:ext cx="4209417" cy="4131299"/>
          </a:xfrm>
          <a:prstGeom prst="rect">
            <a:avLst/>
          </a:prstGeom>
        </p:spPr>
      </p:pic>
      <p:pic>
        <p:nvPicPr>
          <p:cNvPr id="5" name="Picture 4" descr="WEEKDAY.png"/>
          <p:cNvPicPr>
            <a:picLocks noChangeAspect="1"/>
          </p:cNvPicPr>
          <p:nvPr/>
        </p:nvPicPr>
        <p:blipFill>
          <a:blip r:embed="rId3"/>
          <a:stretch>
            <a:fillRect/>
          </a:stretch>
        </p:blipFill>
        <p:spPr>
          <a:xfrm>
            <a:off x="4371934" y="346643"/>
            <a:ext cx="4603900" cy="42331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1724</TotalTime>
  <Words>817</Words>
  <Application>Microsoft Office PowerPoint</Application>
  <PresentationFormat>On-screen Show (16:9)</PresentationFormat>
  <Paragraphs>220</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Wingdings</vt:lpstr>
      <vt:lpstr>Times New Roman</vt:lpstr>
      <vt:lpstr>Lucida Bright</vt:lpstr>
      <vt:lpstr>Roboto</vt:lpstr>
      <vt:lpstr>Calibri</vt:lpstr>
      <vt:lpstr>Montserrat</vt:lpstr>
      <vt:lpstr>Simple Light</vt:lpstr>
      <vt:lpstr>Capstone Project-II Supervised ML  (Regression)  Bike Sharing Demand Prediction </vt:lpstr>
      <vt:lpstr>Acknowledgement</vt:lpstr>
      <vt:lpstr>Problem Statement</vt:lpstr>
      <vt:lpstr>Algorithm followed</vt:lpstr>
      <vt:lpstr>Data Columns</vt:lpstr>
      <vt:lpstr>Correlation</vt:lpstr>
      <vt:lpstr>Exploring categorical features</vt:lpstr>
      <vt:lpstr>       </vt:lpstr>
      <vt:lpstr>     </vt:lpstr>
      <vt:lpstr>                       Conclusions drawn   Less demand on winter season and more demand is in summer season. Sligthly Higher demand during Non holidays. Almost no demnad on non functioning day. Most demand for bike is in between 7 to 9 AM and 5 to 8 PM . More demand is in months May , June , July , August , september, November (Summer season) and less demand in december , January and February(Winter Season). Weekday or weekend doesnt affect the rented bike count , we will try to see on the basis of hours how it affects. </vt:lpstr>
      <vt:lpstr>Hourly analysis for weekday or weekend</vt:lpstr>
      <vt:lpstr>Plotting  the histogram for numerical feature </vt:lpstr>
      <vt:lpstr>PowerPoint Presentation</vt:lpstr>
      <vt:lpstr>PowerPoint Presentation</vt:lpstr>
      <vt:lpstr>PowerPoint Presentation</vt:lpstr>
      <vt:lpstr>Regression plot for all numerical features</vt:lpstr>
      <vt:lpstr>PowerPoint Presentation</vt:lpstr>
      <vt:lpstr>PowerPoint Presentation</vt:lpstr>
      <vt:lpstr>PowerPoint Presentation</vt:lpstr>
      <vt:lpstr>Feature Engineering</vt:lpstr>
      <vt:lpstr>Linear Regression</vt:lpstr>
      <vt:lpstr>    </vt:lpstr>
      <vt:lpstr>Lasso regression</vt:lpstr>
      <vt:lpstr>   </vt:lpstr>
      <vt:lpstr>Cross Validation Lasso Regression</vt:lpstr>
      <vt:lpstr>    </vt:lpstr>
      <vt:lpstr>Ridge Regression</vt:lpstr>
      <vt:lpstr>     </vt:lpstr>
      <vt:lpstr>Cross Validation Ridge Regression</vt:lpstr>
      <vt:lpstr>   </vt:lpstr>
      <vt:lpstr>Elastic Net Regression</vt:lpstr>
      <vt:lpstr>  </vt:lpstr>
      <vt:lpstr>Decision Tree</vt:lpstr>
      <vt:lpstr>Random Forest</vt:lpstr>
      <vt:lpstr>Cross Validation Random Forest</vt:lpstr>
      <vt:lpstr>XGBoost</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Kanika Kakra</dc:creator>
  <cp:lastModifiedBy>dell pc</cp:lastModifiedBy>
  <cp:revision>137</cp:revision>
  <dcterms:modified xsi:type="dcterms:W3CDTF">2022-09-24T16:04:46Z</dcterms:modified>
</cp:coreProperties>
</file>