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97" r:id="rId2"/>
    <p:sldId id="259" r:id="rId3"/>
    <p:sldId id="260" r:id="rId4"/>
    <p:sldId id="261" r:id="rId5"/>
    <p:sldId id="262" r:id="rId6"/>
    <p:sldId id="263" r:id="rId7"/>
    <p:sldId id="269" r:id="rId8"/>
    <p:sldId id="264" r:id="rId9"/>
    <p:sldId id="265" r:id="rId10"/>
    <p:sldId id="266" r:id="rId11"/>
    <p:sldId id="267" r:id="rId12"/>
    <p:sldId id="268"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3" autoAdjust="0"/>
    <p:restoredTop sz="94660"/>
  </p:normalViewPr>
  <p:slideViewPr>
    <p:cSldViewPr snapToGrid="0">
      <p:cViewPr varScale="1">
        <p:scale>
          <a:sx n="83" d="100"/>
          <a:sy n="83" d="100"/>
        </p:scale>
        <p:origin x="816"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6358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9">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5"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analyticsvidhya.com/" TargetMode="External"/><Relationship Id="rId2" Type="http://schemas.openxmlformats.org/officeDocument/2006/relationships/hyperlink" Target="https://towardsdatascience.com/" TargetMode="External"/><Relationship Id="rId1" Type="http://schemas.openxmlformats.org/officeDocument/2006/relationships/slideLayout" Target="../slideLayouts/slideLayout1.xml"/><Relationship Id="rId4" Type="http://schemas.openxmlformats.org/officeDocument/2006/relationships/hyperlink" Target="https://www.geeksforgeeks.org/python-data-visualization-tutori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82716"/>
            <a:ext cx="8520600" cy="572700"/>
          </a:xfrm>
        </p:spPr>
        <p:txBody>
          <a:bodyPr/>
          <a:lstStyle/>
          <a:p>
            <a:pPr algn="ctr"/>
            <a:r>
              <a:rPr lang="en-IN" b="1" i="1" u="sng" dirty="0"/>
              <a:t>CAPSTONE  PROJECT -III</a:t>
            </a:r>
            <a:endParaRPr lang="en-US" b="1" i="1" u="sng" dirty="0"/>
          </a:p>
        </p:txBody>
      </p:sp>
      <p:sp>
        <p:nvSpPr>
          <p:cNvPr id="3" name="Text Placeholder 2"/>
          <p:cNvSpPr>
            <a:spLocks noGrp="1"/>
          </p:cNvSpPr>
          <p:nvPr>
            <p:ph type="body" idx="1"/>
          </p:nvPr>
        </p:nvSpPr>
        <p:spPr>
          <a:xfrm>
            <a:off x="311700" y="863550"/>
            <a:ext cx="8520600" cy="3416400"/>
          </a:xfrm>
        </p:spPr>
        <p:txBody>
          <a:bodyPr/>
          <a:lstStyle/>
          <a:p>
            <a:pPr algn="ctr"/>
            <a:r>
              <a:rPr lang="en-IN" sz="3200" b="1" i="1" u="sng" dirty="0">
                <a:solidFill>
                  <a:schemeClr val="tx1"/>
                </a:solidFill>
              </a:rPr>
              <a:t>Supervised   ML</a:t>
            </a:r>
          </a:p>
          <a:p>
            <a:pPr algn="ctr"/>
            <a:r>
              <a:rPr lang="en-IN" sz="3200" b="1" i="1" u="sng" dirty="0">
                <a:solidFill>
                  <a:schemeClr val="tx1"/>
                </a:solidFill>
              </a:rPr>
              <a:t>Classification</a:t>
            </a:r>
          </a:p>
          <a:p>
            <a:pPr algn="ctr"/>
            <a:r>
              <a:rPr lang="en-IN" sz="3200" b="1" i="1" u="sng" dirty="0" err="1">
                <a:solidFill>
                  <a:schemeClr val="tx1"/>
                </a:solidFill>
              </a:rPr>
              <a:t>Cardiovascular_Risk_Prediction</a:t>
            </a:r>
            <a:endParaRPr lang="en-IN" sz="3200" b="1" i="1" u="sng" dirty="0">
              <a:solidFill>
                <a:schemeClr val="tx1"/>
              </a:solidFill>
            </a:endParaRPr>
          </a:p>
          <a:p>
            <a:pPr>
              <a:buNone/>
            </a:pPr>
            <a:endParaRPr lang="en-IN" dirty="0">
              <a:solidFill>
                <a:schemeClr val="tx1"/>
              </a:solidFill>
            </a:endParaRPr>
          </a:p>
          <a:p>
            <a:pPr>
              <a:lnSpc>
                <a:spcPct val="150000"/>
              </a:lnSpc>
              <a:buNone/>
            </a:pPr>
            <a:r>
              <a:rPr lang="en-IN" sz="2400" u="sng" dirty="0">
                <a:solidFill>
                  <a:schemeClr val="tx1"/>
                </a:solidFill>
              </a:rPr>
              <a:t>Team Members:</a:t>
            </a:r>
          </a:p>
          <a:p>
            <a:pPr>
              <a:lnSpc>
                <a:spcPct val="150000"/>
              </a:lnSpc>
              <a:buClrTx/>
            </a:pPr>
            <a:r>
              <a:rPr lang="en-IN" dirty="0">
                <a:solidFill>
                  <a:schemeClr val="bg1"/>
                </a:solidFill>
              </a:rPr>
              <a:t>Shubham Joshi</a:t>
            </a:r>
          </a:p>
          <a:p>
            <a:pPr>
              <a:buClrTx/>
            </a:pPr>
            <a:r>
              <a:rPr lang="en-IN" dirty="0">
                <a:solidFill>
                  <a:schemeClr val="bg1"/>
                </a:solidFill>
              </a:rPr>
              <a:t>Kanika Kakra</a:t>
            </a:r>
          </a:p>
          <a:p>
            <a:pPr>
              <a:buClrTx/>
            </a:pPr>
            <a:r>
              <a:rPr lang="en-IN" dirty="0">
                <a:solidFill>
                  <a:schemeClr val="bg1"/>
                </a:solidFill>
              </a:rPr>
              <a:t>Akshay Fasale</a:t>
            </a:r>
          </a:p>
          <a:p>
            <a:pPr>
              <a:buClrTx/>
            </a:pPr>
            <a:r>
              <a:rPr lang="en-IN" dirty="0">
                <a:solidFill>
                  <a:schemeClr val="bg1"/>
                </a:solidFill>
              </a:rPr>
              <a:t>Rishikesh Damale</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solidFill>
                <a:schemeClr val="tx2">
                  <a:lumMod val="10000"/>
                </a:schemeClr>
              </a:solidFill>
            </a:endParaRPr>
          </a:p>
          <a:p>
            <a:endParaRPr lang="en-US" dirty="0">
              <a:solidFill>
                <a:schemeClr val="tx2">
                  <a:lumMod val="10000"/>
                </a:schemeClr>
              </a:solidFill>
            </a:endParaRPr>
          </a:p>
          <a:p>
            <a:r>
              <a:rPr lang="en-US" dirty="0">
                <a:solidFill>
                  <a:schemeClr val="tx2">
                    <a:lumMod val="10000"/>
                  </a:schemeClr>
                </a:solidFill>
              </a:rPr>
              <a:t>2.Here we see that CHD increases from 51 to 67 then decreases.</a:t>
            </a:r>
          </a:p>
        </p:txBody>
      </p:sp>
      <p:pic>
        <p:nvPicPr>
          <p:cNvPr id="4" name="Picture 3" descr="pic3.png"/>
          <p:cNvPicPr>
            <a:picLocks noChangeAspect="1"/>
          </p:cNvPicPr>
          <p:nvPr/>
        </p:nvPicPr>
        <p:blipFill>
          <a:blip r:embed="rId2"/>
          <a:stretch>
            <a:fillRect/>
          </a:stretch>
        </p:blipFill>
        <p:spPr>
          <a:xfrm>
            <a:off x="402169" y="480163"/>
            <a:ext cx="7882759" cy="38052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4212" y="1713781"/>
            <a:ext cx="8388088" cy="2855094"/>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dirty="0">
                <a:solidFill>
                  <a:schemeClr val="tx2">
                    <a:lumMod val="10000"/>
                  </a:schemeClr>
                </a:solidFill>
              </a:rPr>
              <a:t>3.We observe that number of Female records are more than Male records in the dataset.</a:t>
            </a:r>
          </a:p>
        </p:txBody>
      </p:sp>
      <p:pic>
        <p:nvPicPr>
          <p:cNvPr id="4" name="Picture 3" descr="pic4.png"/>
          <p:cNvPicPr>
            <a:picLocks noChangeAspect="1"/>
          </p:cNvPicPr>
          <p:nvPr/>
        </p:nvPicPr>
        <p:blipFill>
          <a:blip r:embed="rId2"/>
          <a:stretch>
            <a:fillRect/>
          </a:stretch>
        </p:blipFill>
        <p:spPr>
          <a:xfrm>
            <a:off x="386702" y="396815"/>
            <a:ext cx="7556937" cy="38828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350606"/>
            <a:ext cx="8520600" cy="3447441"/>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US" dirty="0">
              <a:solidFill>
                <a:schemeClr val="tx2">
                  <a:lumMod val="10000"/>
                </a:schemeClr>
              </a:solidFill>
            </a:endParaRPr>
          </a:p>
          <a:p>
            <a:endParaRPr lang="en-US" dirty="0">
              <a:solidFill>
                <a:schemeClr val="tx2">
                  <a:lumMod val="10000"/>
                </a:schemeClr>
              </a:solidFill>
            </a:endParaRPr>
          </a:p>
          <a:p>
            <a:endParaRPr lang="en-US" dirty="0">
              <a:solidFill>
                <a:schemeClr val="tx2">
                  <a:lumMod val="10000"/>
                </a:schemeClr>
              </a:solidFill>
            </a:endParaRPr>
          </a:p>
          <a:p>
            <a:r>
              <a:rPr lang="en-US" dirty="0">
                <a:solidFill>
                  <a:schemeClr val="tx2">
                    <a:lumMod val="10000"/>
                  </a:schemeClr>
                </a:solidFill>
              </a:rPr>
              <a:t>4.In the above bar chart we can say that </a:t>
            </a:r>
            <a:r>
              <a:rPr lang="en-US" dirty="0" err="1">
                <a:solidFill>
                  <a:schemeClr val="tx2">
                    <a:lumMod val="10000"/>
                  </a:schemeClr>
                </a:solidFill>
              </a:rPr>
              <a:t>no.of</a:t>
            </a:r>
            <a:r>
              <a:rPr lang="en-US" dirty="0">
                <a:solidFill>
                  <a:schemeClr val="tx2">
                    <a:lumMod val="10000"/>
                  </a:schemeClr>
                </a:solidFill>
              </a:rPr>
              <a:t> CHD female is less than male.</a:t>
            </a:r>
            <a:r>
              <a:rPr lang="en-US" dirty="0"/>
              <a:t>.</a:t>
            </a:r>
          </a:p>
        </p:txBody>
      </p:sp>
      <p:pic>
        <p:nvPicPr>
          <p:cNvPr id="4" name="Picture 3" descr="pic6.png"/>
          <p:cNvPicPr>
            <a:picLocks noChangeAspect="1"/>
          </p:cNvPicPr>
          <p:nvPr/>
        </p:nvPicPr>
        <p:blipFill>
          <a:blip r:embed="rId2"/>
          <a:stretch>
            <a:fillRect/>
          </a:stretch>
        </p:blipFill>
        <p:spPr>
          <a:xfrm>
            <a:off x="474655" y="345453"/>
            <a:ext cx="8194690" cy="41095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solidFill>
                <a:schemeClr val="tx2">
                  <a:lumMod val="10000"/>
                </a:schemeClr>
              </a:solidFill>
            </a:endParaRPr>
          </a:p>
          <a:p>
            <a:r>
              <a:rPr lang="en-US" dirty="0">
                <a:solidFill>
                  <a:schemeClr val="tx2">
                    <a:lumMod val="10000"/>
                  </a:schemeClr>
                </a:solidFill>
              </a:rPr>
              <a:t>5.Only 79 people are diabetic in the data ..There is a large difference in the data ...(bias towards non diabetic ).</a:t>
            </a:r>
          </a:p>
        </p:txBody>
      </p:sp>
      <p:pic>
        <p:nvPicPr>
          <p:cNvPr id="4" name="Picture 3" descr="pic7.png"/>
          <p:cNvPicPr>
            <a:picLocks noChangeAspect="1"/>
          </p:cNvPicPr>
          <p:nvPr/>
        </p:nvPicPr>
        <p:blipFill>
          <a:blip r:embed="rId2"/>
          <a:stretch>
            <a:fillRect/>
          </a:stretch>
        </p:blipFill>
        <p:spPr>
          <a:xfrm>
            <a:off x="462456" y="252248"/>
            <a:ext cx="7714592" cy="40074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dirty="0">
                <a:solidFill>
                  <a:schemeClr val="tx2">
                    <a:lumMod val="10000"/>
                  </a:schemeClr>
                </a:solidFill>
              </a:rPr>
              <a:t>6.Its clear that number of males who smokes are significantly higher than the female smokers, even though the entries for female patients were more. This shows smoking is more common in males and its a major cause of CHDs for male patients.</a:t>
            </a:r>
          </a:p>
        </p:txBody>
      </p:sp>
      <p:pic>
        <p:nvPicPr>
          <p:cNvPr id="4" name="Picture 3" descr="pic8.png"/>
          <p:cNvPicPr>
            <a:picLocks noChangeAspect="1"/>
          </p:cNvPicPr>
          <p:nvPr/>
        </p:nvPicPr>
        <p:blipFill>
          <a:blip r:embed="rId2"/>
          <a:stretch>
            <a:fillRect/>
          </a:stretch>
        </p:blipFill>
        <p:spPr>
          <a:xfrm>
            <a:off x="441434" y="336331"/>
            <a:ext cx="7822755" cy="35840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dirty="0">
                <a:solidFill>
                  <a:schemeClr val="tx2">
                    <a:lumMod val="10000"/>
                  </a:schemeClr>
                </a:solidFill>
              </a:rPr>
              <a:t>7.In above plot we can say that Female BMI is more than male BMI that's leads to overweight.</a:t>
            </a:r>
          </a:p>
          <a:p>
            <a:r>
              <a:rPr lang="en-US" dirty="0" err="1">
                <a:solidFill>
                  <a:schemeClr val="tx2">
                    <a:lumMod val="10000"/>
                  </a:schemeClr>
                </a:solidFill>
              </a:rPr>
              <a:t>so,Female</a:t>
            </a:r>
            <a:r>
              <a:rPr lang="en-US" dirty="0">
                <a:solidFill>
                  <a:schemeClr val="tx2">
                    <a:lumMod val="10000"/>
                  </a:schemeClr>
                </a:solidFill>
              </a:rPr>
              <a:t> CHD is more than male CHD.</a:t>
            </a:r>
          </a:p>
          <a:p>
            <a:endParaRPr lang="en-US" dirty="0"/>
          </a:p>
        </p:txBody>
      </p:sp>
      <p:pic>
        <p:nvPicPr>
          <p:cNvPr id="4" name="Picture 3" descr="pic9.png"/>
          <p:cNvPicPr>
            <a:picLocks noChangeAspect="1"/>
          </p:cNvPicPr>
          <p:nvPr/>
        </p:nvPicPr>
        <p:blipFill>
          <a:blip r:embed="rId2"/>
          <a:stretch>
            <a:fillRect/>
          </a:stretch>
        </p:blipFill>
        <p:spPr>
          <a:xfrm>
            <a:off x="346841" y="283778"/>
            <a:ext cx="7987862" cy="40217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62641" y="1537788"/>
            <a:ext cx="8515998" cy="3373517"/>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dirty="0">
                <a:solidFill>
                  <a:schemeClr val="tx2">
                    <a:lumMod val="10000"/>
                  </a:schemeClr>
                </a:solidFill>
              </a:rPr>
              <a:t>8.We observe that male Have little more </a:t>
            </a:r>
            <a:r>
              <a:rPr lang="en-US" dirty="0" err="1">
                <a:solidFill>
                  <a:schemeClr val="tx2">
                    <a:lumMod val="10000"/>
                  </a:schemeClr>
                </a:solidFill>
              </a:rPr>
              <a:t>cholestrol</a:t>
            </a:r>
            <a:r>
              <a:rPr lang="en-US" dirty="0">
                <a:solidFill>
                  <a:schemeClr val="tx2">
                    <a:lumMod val="10000"/>
                  </a:schemeClr>
                </a:solidFill>
              </a:rPr>
              <a:t> level than female</a:t>
            </a:r>
            <a:r>
              <a:rPr lang="en-US" dirty="0"/>
              <a:t>.</a:t>
            </a:r>
          </a:p>
        </p:txBody>
      </p:sp>
      <p:pic>
        <p:nvPicPr>
          <p:cNvPr id="4" name="Picture 3" descr="pic10.png"/>
          <p:cNvPicPr>
            <a:picLocks noChangeAspect="1"/>
          </p:cNvPicPr>
          <p:nvPr/>
        </p:nvPicPr>
        <p:blipFill>
          <a:blip r:embed="rId2"/>
          <a:stretch>
            <a:fillRect/>
          </a:stretch>
        </p:blipFill>
        <p:spPr>
          <a:xfrm>
            <a:off x="590364" y="501274"/>
            <a:ext cx="7963271" cy="348975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US" dirty="0"/>
          </a:p>
          <a:p>
            <a:r>
              <a:rPr lang="en-US" sz="1200" dirty="0">
                <a:solidFill>
                  <a:schemeClr val="tx2">
                    <a:lumMod val="10000"/>
                  </a:schemeClr>
                </a:solidFill>
              </a:rPr>
              <a:t>9.We can observe that most of the distributions are </a:t>
            </a:r>
            <a:r>
              <a:rPr lang="en-US" sz="1200" b="1" dirty="0">
                <a:solidFill>
                  <a:schemeClr val="tx2">
                    <a:lumMod val="10000"/>
                  </a:schemeClr>
                </a:solidFill>
              </a:rPr>
              <a:t>right skewed</a:t>
            </a:r>
            <a:r>
              <a:rPr lang="en-US" sz="1200" dirty="0">
                <a:solidFill>
                  <a:schemeClr val="tx2">
                    <a:lumMod val="10000"/>
                  </a:schemeClr>
                </a:solidFill>
              </a:rPr>
              <a:t> for numeric features. </a:t>
            </a:r>
            <a:r>
              <a:rPr lang="en-US" sz="1200" b="1" dirty="0" err="1">
                <a:solidFill>
                  <a:schemeClr val="tx2">
                    <a:lumMod val="10000"/>
                  </a:schemeClr>
                </a:solidFill>
              </a:rPr>
              <a:t>totChol</a:t>
            </a:r>
            <a:r>
              <a:rPr lang="en-US" sz="1200" b="1" dirty="0">
                <a:solidFill>
                  <a:schemeClr val="tx2">
                    <a:lumMod val="10000"/>
                  </a:schemeClr>
                </a:solidFill>
              </a:rPr>
              <a:t> (total cholesterol) and BMI</a:t>
            </a:r>
            <a:r>
              <a:rPr lang="en-US" sz="1200" dirty="0">
                <a:solidFill>
                  <a:schemeClr val="tx2">
                    <a:lumMod val="10000"/>
                  </a:schemeClr>
                </a:solidFill>
              </a:rPr>
              <a:t> have roughly similar distributions. </a:t>
            </a:r>
            <a:r>
              <a:rPr lang="en-US" sz="1200" b="1" dirty="0">
                <a:solidFill>
                  <a:schemeClr val="tx2">
                    <a:lumMod val="10000"/>
                  </a:schemeClr>
                </a:solidFill>
              </a:rPr>
              <a:t>Glucose </a:t>
            </a:r>
            <a:r>
              <a:rPr lang="en-US" sz="1200" dirty="0">
                <a:solidFill>
                  <a:schemeClr val="tx2">
                    <a:lumMod val="10000"/>
                  </a:schemeClr>
                </a:solidFill>
              </a:rPr>
              <a:t>have a highly right skewed distribution. It shows Glucose has a lot of outliers. Though it is usually a good practice to deal with such outliers, however in this case we can't do much about it as the data is taken through medical survey and the values are patient's health stats, hence those values are absolute and we should not manipulate them. We could have used techniques like Square root transformation, Log </a:t>
            </a:r>
            <a:r>
              <a:rPr lang="en-US" sz="1200" dirty="0" err="1">
                <a:solidFill>
                  <a:schemeClr val="tx2">
                    <a:lumMod val="10000"/>
                  </a:schemeClr>
                </a:solidFill>
              </a:rPr>
              <a:t>tranformation,etc</a:t>
            </a:r>
            <a:r>
              <a:rPr lang="en-US" sz="1200" dirty="0">
                <a:solidFill>
                  <a:schemeClr val="tx2">
                    <a:lumMod val="10000"/>
                  </a:schemeClr>
                </a:solidFill>
              </a:rPr>
              <a:t>., to convert them to near normal distribution, but since we can't manipulate a medical statistics of a person, it is suggestive to go with the actual values.</a:t>
            </a:r>
          </a:p>
          <a:p>
            <a:endParaRPr lang="en-US" dirty="0"/>
          </a:p>
        </p:txBody>
      </p:sp>
      <p:pic>
        <p:nvPicPr>
          <p:cNvPr id="4" name="Picture 3" descr="pic11.png"/>
          <p:cNvPicPr>
            <a:picLocks noChangeAspect="1"/>
          </p:cNvPicPr>
          <p:nvPr/>
        </p:nvPicPr>
        <p:blipFill>
          <a:blip r:embed="rId2"/>
          <a:stretch>
            <a:fillRect/>
          </a:stretch>
        </p:blipFill>
        <p:spPr>
          <a:xfrm>
            <a:off x="599089" y="336331"/>
            <a:ext cx="7630510" cy="292831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76964"/>
            <a:ext cx="8520600" cy="572700"/>
          </a:xfrm>
        </p:spPr>
        <p:txBody>
          <a:bodyPr/>
          <a:lstStyle/>
          <a:p>
            <a:pPr>
              <a:buFont typeface="Wingdings" pitchFamily="2" charset="2"/>
              <a:buChar char="ü"/>
            </a:pPr>
            <a:r>
              <a:rPr lang="en-US" u="sng" dirty="0"/>
              <a:t>Box plot distributions for numeric features.</a:t>
            </a:r>
            <a:br>
              <a:rPr lang="en-US" dirty="0"/>
            </a:br>
            <a:endParaRPr lang="en-US" dirty="0"/>
          </a:p>
        </p:txBody>
      </p:sp>
      <p:sp>
        <p:nvSpPr>
          <p:cNvPr id="3" name="Text Placeholder 2"/>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US" sz="1400" dirty="0">
              <a:solidFill>
                <a:schemeClr val="tx2">
                  <a:lumMod val="10000"/>
                </a:schemeClr>
              </a:solidFill>
            </a:endParaRPr>
          </a:p>
          <a:p>
            <a:endParaRPr lang="en-US" sz="1400" dirty="0">
              <a:solidFill>
                <a:schemeClr val="tx2">
                  <a:lumMod val="10000"/>
                </a:schemeClr>
              </a:solidFill>
            </a:endParaRPr>
          </a:p>
          <a:p>
            <a:endParaRPr lang="en-US" sz="1400" dirty="0">
              <a:solidFill>
                <a:schemeClr val="tx2">
                  <a:lumMod val="10000"/>
                </a:schemeClr>
              </a:solidFill>
            </a:endParaRPr>
          </a:p>
          <a:p>
            <a:r>
              <a:rPr lang="en-US" sz="1400" dirty="0">
                <a:solidFill>
                  <a:schemeClr val="tx2">
                    <a:lumMod val="10000"/>
                  </a:schemeClr>
                </a:solidFill>
              </a:rPr>
              <a:t>10.As we can see a lot of outliers in </a:t>
            </a:r>
            <a:r>
              <a:rPr lang="en-US" sz="1400" b="1" dirty="0" err="1">
                <a:solidFill>
                  <a:schemeClr val="tx2">
                    <a:lumMod val="10000"/>
                  </a:schemeClr>
                </a:solidFill>
              </a:rPr>
              <a:t>totchol</a:t>
            </a:r>
            <a:r>
              <a:rPr lang="en-US" sz="1400" b="1" dirty="0">
                <a:solidFill>
                  <a:schemeClr val="tx2">
                    <a:lumMod val="10000"/>
                  </a:schemeClr>
                </a:solidFill>
              </a:rPr>
              <a:t>, </a:t>
            </a:r>
            <a:r>
              <a:rPr lang="en-US" sz="1400" b="1" dirty="0" err="1">
                <a:solidFill>
                  <a:schemeClr val="tx2">
                    <a:lumMod val="10000"/>
                  </a:schemeClr>
                </a:solidFill>
              </a:rPr>
              <a:t>sysbp</a:t>
            </a:r>
            <a:r>
              <a:rPr lang="en-US" sz="1400" b="1" dirty="0">
                <a:solidFill>
                  <a:schemeClr val="tx2">
                    <a:lumMod val="10000"/>
                  </a:schemeClr>
                </a:solidFill>
              </a:rPr>
              <a:t>, </a:t>
            </a:r>
            <a:r>
              <a:rPr lang="en-US" sz="1400" b="1" dirty="0" err="1">
                <a:solidFill>
                  <a:schemeClr val="tx2">
                    <a:lumMod val="10000"/>
                  </a:schemeClr>
                </a:solidFill>
              </a:rPr>
              <a:t>diabp</a:t>
            </a:r>
            <a:r>
              <a:rPr lang="en-US" sz="1400" b="1" dirty="0">
                <a:solidFill>
                  <a:schemeClr val="tx2">
                    <a:lumMod val="10000"/>
                  </a:schemeClr>
                </a:solidFill>
              </a:rPr>
              <a:t>, BMI , Glucose</a:t>
            </a:r>
            <a:r>
              <a:rPr lang="en-US" sz="1400" dirty="0">
                <a:solidFill>
                  <a:schemeClr val="tx2">
                    <a:lumMod val="10000"/>
                  </a:schemeClr>
                </a:solidFill>
              </a:rPr>
              <a:t>. As we discussed we cant manipulate the </a:t>
            </a:r>
            <a:r>
              <a:rPr lang="en-US" sz="1400" dirty="0" err="1">
                <a:solidFill>
                  <a:schemeClr val="tx2">
                    <a:lumMod val="10000"/>
                  </a:schemeClr>
                </a:solidFill>
              </a:rPr>
              <a:t>data.If</a:t>
            </a:r>
            <a:r>
              <a:rPr lang="en-US" sz="1400" dirty="0">
                <a:solidFill>
                  <a:schemeClr val="tx2">
                    <a:lumMod val="10000"/>
                  </a:schemeClr>
                </a:solidFill>
              </a:rPr>
              <a:t> we drop the rows with this outliers we will lose a huge amount of important data so we cant drop them..We can only try to remove borderline outliers(with minimal data loss) which are unlikely to </a:t>
            </a:r>
            <a:r>
              <a:rPr lang="en-US" sz="1400" dirty="0" err="1">
                <a:solidFill>
                  <a:schemeClr val="tx2">
                    <a:lumMod val="10000"/>
                  </a:schemeClr>
                </a:solidFill>
              </a:rPr>
              <a:t>occure</a:t>
            </a:r>
            <a:r>
              <a:rPr lang="en-US" sz="1400" dirty="0">
                <a:solidFill>
                  <a:schemeClr val="tx2">
                    <a:lumMod val="10000"/>
                  </a:schemeClr>
                </a:solidFill>
              </a:rPr>
              <a:t> (</a:t>
            </a:r>
            <a:r>
              <a:rPr lang="en-US" sz="1400" dirty="0" err="1">
                <a:solidFill>
                  <a:schemeClr val="tx2">
                    <a:lumMod val="10000"/>
                  </a:schemeClr>
                </a:solidFill>
              </a:rPr>
              <a:t>doesnt</a:t>
            </a:r>
            <a:r>
              <a:rPr lang="en-US" sz="1400" dirty="0">
                <a:solidFill>
                  <a:schemeClr val="tx2">
                    <a:lumMod val="10000"/>
                  </a:schemeClr>
                </a:solidFill>
              </a:rPr>
              <a:t> make sense).</a:t>
            </a:r>
          </a:p>
        </p:txBody>
      </p:sp>
      <p:pic>
        <p:nvPicPr>
          <p:cNvPr id="4" name="Picture 3" descr="pic12.png"/>
          <p:cNvPicPr>
            <a:picLocks noChangeAspect="1"/>
          </p:cNvPicPr>
          <p:nvPr/>
        </p:nvPicPr>
        <p:blipFill>
          <a:blip r:embed="rId2"/>
          <a:stretch>
            <a:fillRect/>
          </a:stretch>
        </p:blipFill>
        <p:spPr>
          <a:xfrm>
            <a:off x="579257" y="695671"/>
            <a:ext cx="8135007" cy="334136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862" y="71214"/>
            <a:ext cx="8520600" cy="572700"/>
          </a:xfrm>
        </p:spPr>
        <p:txBody>
          <a:bodyPr/>
          <a:lstStyle/>
          <a:p>
            <a:pPr>
              <a:buFont typeface="Wingdings" pitchFamily="2" charset="2"/>
              <a:buChar char="ü"/>
            </a:pPr>
            <a:r>
              <a:rPr lang="en-IN" u="sng" dirty="0" err="1"/>
              <a:t>Univariate</a:t>
            </a:r>
            <a:r>
              <a:rPr lang="en-IN" u="sng" dirty="0"/>
              <a:t> Analysis</a:t>
            </a:r>
            <a:endParaRPr lang="en-US" u="sng" dirty="0"/>
          </a:p>
        </p:txBody>
      </p:sp>
      <p:sp>
        <p:nvSpPr>
          <p:cNvPr id="3" name="Text Placeholder 2"/>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dirty="0">
              <a:solidFill>
                <a:schemeClr val="tx2">
                  <a:lumMod val="10000"/>
                </a:schemeClr>
              </a:solidFill>
            </a:endParaRPr>
          </a:p>
          <a:p>
            <a:r>
              <a:rPr lang="en-US" dirty="0">
                <a:solidFill>
                  <a:schemeClr val="tx2">
                    <a:lumMod val="10000"/>
                  </a:schemeClr>
                </a:solidFill>
              </a:rPr>
              <a:t>11.From above histograms we can see how mean and median are positioned in distributions.</a:t>
            </a:r>
          </a:p>
        </p:txBody>
      </p:sp>
      <p:pic>
        <p:nvPicPr>
          <p:cNvPr id="4" name="Picture 3" descr="pic13.png"/>
          <p:cNvPicPr>
            <a:picLocks noChangeAspect="1"/>
          </p:cNvPicPr>
          <p:nvPr/>
        </p:nvPicPr>
        <p:blipFill>
          <a:blip r:embed="rId2"/>
          <a:stretch>
            <a:fillRect/>
          </a:stretch>
        </p:blipFill>
        <p:spPr>
          <a:xfrm>
            <a:off x="367862" y="643914"/>
            <a:ext cx="8520600" cy="37073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ü"/>
            </a:pPr>
            <a:r>
              <a:rPr lang="en-IN" u="sng" dirty="0"/>
              <a:t>Acknowledgement</a:t>
            </a:r>
            <a:endParaRPr lang="en-US" u="sng" dirty="0"/>
          </a:p>
        </p:txBody>
      </p:sp>
      <p:sp>
        <p:nvSpPr>
          <p:cNvPr id="3" name="Text Placeholder 2"/>
          <p:cNvSpPr>
            <a:spLocks noGrp="1"/>
          </p:cNvSpPr>
          <p:nvPr>
            <p:ph type="body" idx="1"/>
          </p:nvPr>
        </p:nvSpPr>
        <p:spPr/>
        <p:txBody>
          <a:bodyPr/>
          <a:lstStyle/>
          <a:p>
            <a:r>
              <a:rPr lang="en-IN" dirty="0">
                <a:solidFill>
                  <a:schemeClr val="lt1"/>
                </a:solidFill>
              </a:rPr>
              <a:t>We would  express our gratitude towards the entire team of “</a:t>
            </a:r>
            <a:r>
              <a:rPr lang="en-IN" i="1" dirty="0" err="1">
                <a:solidFill>
                  <a:schemeClr val="lt1"/>
                </a:solidFill>
              </a:rPr>
              <a:t>Almabetter</a:t>
            </a:r>
            <a:r>
              <a:rPr lang="en-IN" dirty="0">
                <a:solidFill>
                  <a:schemeClr val="lt1"/>
                </a:solidFill>
              </a:rPr>
              <a:t>” for acknowledging us with such important domain and providing us an opportunity to work on real life problems through Capstone Project.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65462"/>
            <a:ext cx="8520600" cy="572700"/>
          </a:xfrm>
        </p:spPr>
        <p:txBody>
          <a:bodyPr/>
          <a:lstStyle/>
          <a:p>
            <a:pPr>
              <a:buFont typeface="Wingdings" pitchFamily="2" charset="2"/>
              <a:buChar char="ü"/>
            </a:pPr>
            <a:r>
              <a:rPr lang="en-IN" u="sng" dirty="0" err="1"/>
              <a:t>Bivariate</a:t>
            </a:r>
            <a:r>
              <a:rPr lang="en-IN" u="sng" dirty="0"/>
              <a:t> Analysis</a:t>
            </a:r>
            <a:endParaRPr lang="en-US" u="sng" dirty="0"/>
          </a:p>
        </p:txBody>
      </p:sp>
      <p:sp>
        <p:nvSpPr>
          <p:cNvPr id="3" name="Text Placeholder 2"/>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dirty="0">
                <a:solidFill>
                  <a:schemeClr val="tx2">
                    <a:lumMod val="10000"/>
                  </a:schemeClr>
                </a:solidFill>
              </a:rPr>
              <a:t>12.As we can see a lot of </a:t>
            </a:r>
            <a:r>
              <a:rPr lang="en-US" dirty="0" err="1">
                <a:solidFill>
                  <a:schemeClr val="tx2">
                    <a:lumMod val="10000"/>
                  </a:schemeClr>
                </a:solidFill>
              </a:rPr>
              <a:t>of</a:t>
            </a:r>
            <a:r>
              <a:rPr lang="en-US" dirty="0">
                <a:solidFill>
                  <a:schemeClr val="tx2">
                    <a:lumMod val="10000"/>
                  </a:schemeClr>
                </a:solidFill>
              </a:rPr>
              <a:t> Independent variables show relation with our Target variable.</a:t>
            </a:r>
          </a:p>
        </p:txBody>
      </p:sp>
      <p:pic>
        <p:nvPicPr>
          <p:cNvPr id="4" name="Picture 3" descr="pic14.png"/>
          <p:cNvPicPr>
            <a:picLocks noChangeAspect="1"/>
          </p:cNvPicPr>
          <p:nvPr/>
        </p:nvPicPr>
        <p:blipFill>
          <a:blip r:embed="rId2"/>
          <a:stretch>
            <a:fillRect/>
          </a:stretch>
        </p:blipFill>
        <p:spPr>
          <a:xfrm>
            <a:off x="409904" y="703655"/>
            <a:ext cx="8159002" cy="362105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9712"/>
            <a:ext cx="8520600" cy="572700"/>
          </a:xfrm>
        </p:spPr>
        <p:txBody>
          <a:bodyPr/>
          <a:lstStyle/>
          <a:p>
            <a:pPr>
              <a:buFont typeface="Wingdings" pitchFamily="2" charset="2"/>
              <a:buChar char="ü"/>
            </a:pPr>
            <a:r>
              <a:rPr lang="en-IN" u="sng" dirty="0" err="1"/>
              <a:t>Multicollinearity</a:t>
            </a:r>
            <a:endParaRPr lang="en-US" u="sng" dirty="0"/>
          </a:p>
        </p:txBody>
      </p:sp>
      <p:sp>
        <p:nvSpPr>
          <p:cNvPr id="3" name="Text Placeholder 2"/>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buNone/>
            </a:pPr>
            <a:r>
              <a:rPr lang="en-US" dirty="0">
                <a:solidFill>
                  <a:schemeClr val="tx2">
                    <a:lumMod val="10000"/>
                  </a:schemeClr>
                </a:solidFill>
              </a:rPr>
              <a:t>13.From the above </a:t>
            </a:r>
            <a:r>
              <a:rPr lang="en-US" dirty="0" err="1">
                <a:solidFill>
                  <a:schemeClr val="tx2">
                    <a:lumMod val="10000"/>
                  </a:schemeClr>
                </a:solidFill>
              </a:rPr>
              <a:t>Heatmap</a:t>
            </a:r>
            <a:r>
              <a:rPr lang="en-US" dirty="0">
                <a:solidFill>
                  <a:schemeClr val="tx2">
                    <a:lumMod val="10000"/>
                  </a:schemeClr>
                </a:solidFill>
              </a:rPr>
              <a:t>, We can see both of these columns(</a:t>
            </a:r>
            <a:r>
              <a:rPr lang="en-US" dirty="0" err="1">
                <a:solidFill>
                  <a:schemeClr val="tx2">
                    <a:lumMod val="10000"/>
                  </a:schemeClr>
                </a:solidFill>
              </a:rPr>
              <a:t>DiaBP</a:t>
            </a:r>
            <a:r>
              <a:rPr lang="en-US" dirty="0">
                <a:solidFill>
                  <a:schemeClr val="tx2">
                    <a:lumMod val="10000"/>
                  </a:schemeClr>
                </a:solidFill>
              </a:rPr>
              <a:t> and </a:t>
            </a:r>
            <a:r>
              <a:rPr lang="en-US" dirty="0" err="1">
                <a:solidFill>
                  <a:schemeClr val="tx2">
                    <a:lumMod val="10000"/>
                  </a:schemeClr>
                </a:solidFill>
              </a:rPr>
              <a:t>SysBP</a:t>
            </a:r>
            <a:r>
              <a:rPr lang="en-US" dirty="0">
                <a:solidFill>
                  <a:schemeClr val="tx2">
                    <a:lumMod val="10000"/>
                  </a:schemeClr>
                </a:solidFill>
              </a:rPr>
              <a:t>) are heavily </a:t>
            </a:r>
            <a:r>
              <a:rPr lang="en-US" dirty="0" err="1">
                <a:solidFill>
                  <a:schemeClr val="tx2">
                    <a:lumMod val="10000"/>
                  </a:schemeClr>
                </a:solidFill>
              </a:rPr>
              <a:t>correleted</a:t>
            </a:r>
            <a:r>
              <a:rPr lang="en-US" dirty="0">
                <a:solidFill>
                  <a:schemeClr val="tx2">
                    <a:lumMod val="10000"/>
                  </a:schemeClr>
                </a:solidFill>
              </a:rPr>
              <a:t>, there's some relationship we can establish with these two features further.</a:t>
            </a:r>
          </a:p>
        </p:txBody>
      </p:sp>
      <p:pic>
        <p:nvPicPr>
          <p:cNvPr id="4" name="Picture 3" descr="pic15.png"/>
          <p:cNvPicPr>
            <a:picLocks noChangeAspect="1"/>
          </p:cNvPicPr>
          <p:nvPr/>
        </p:nvPicPr>
        <p:blipFill>
          <a:blip r:embed="rId2"/>
          <a:stretch>
            <a:fillRect/>
          </a:stretch>
        </p:blipFill>
        <p:spPr>
          <a:xfrm>
            <a:off x="252446" y="724675"/>
            <a:ext cx="8082258" cy="3416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462" y="59712"/>
            <a:ext cx="8520600" cy="572700"/>
          </a:xfrm>
        </p:spPr>
        <p:txBody>
          <a:bodyPr/>
          <a:lstStyle/>
          <a:p>
            <a:r>
              <a:rPr lang="en-IN" dirty="0"/>
              <a:t>Model Development</a:t>
            </a:r>
            <a:endParaRPr lang="en-US" dirty="0"/>
          </a:p>
        </p:txBody>
      </p:sp>
      <p:sp>
        <p:nvSpPr>
          <p:cNvPr id="3" name="Text Placeholder 2"/>
          <p:cNvSpPr>
            <a:spLocks noGrp="1"/>
          </p:cNvSpPr>
          <p:nvPr>
            <p:ph type="body" idx="1"/>
          </p:nvPr>
        </p:nvSpPr>
        <p:spPr/>
        <p:txBody>
          <a:bodyPr/>
          <a:lstStyle/>
          <a:p>
            <a:r>
              <a:rPr lang="en-US" dirty="0">
                <a:solidFill>
                  <a:schemeClr val="bg1"/>
                </a:solidFill>
              </a:rPr>
              <a:t>Now that the Dataset is cleaned and we have added all the necessary features along with some conversions of categorical features. Its time to split the data into training and testing sets and observe how the models are performing.</a:t>
            </a:r>
          </a:p>
          <a:p>
            <a:endParaRPr lang="en-US" dirty="0">
              <a:solidFill>
                <a:schemeClr val="bg1"/>
              </a:solidFill>
            </a:endParaRPr>
          </a:p>
          <a:p>
            <a:pPr>
              <a:buNone/>
            </a:pPr>
            <a:r>
              <a:rPr lang="en-US" dirty="0">
                <a:solidFill>
                  <a:schemeClr val="bg1"/>
                </a:solidFill>
              </a:rPr>
              <a:t>     These training and testing data are going to be same for all the model we'll build such that all the models are evaluated on a same set of parameters.</a:t>
            </a:r>
          </a:p>
          <a:p>
            <a:endParaRPr lang="en-US" dirty="0">
              <a:solidFill>
                <a:schemeClr val="accen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708" y="61077"/>
            <a:ext cx="8520600" cy="572700"/>
          </a:xfrm>
        </p:spPr>
        <p:txBody>
          <a:bodyPr/>
          <a:lstStyle/>
          <a:p>
            <a:pPr>
              <a:buFont typeface="Wingdings" pitchFamily="2" charset="2"/>
              <a:buChar char="ü"/>
            </a:pPr>
            <a:r>
              <a:rPr lang="en-IN" u="sng" dirty="0"/>
              <a:t>Logistic Regression</a:t>
            </a:r>
            <a:endParaRPr lang="en-US" u="sng" dirty="0"/>
          </a:p>
        </p:txBody>
      </p:sp>
      <p:sp>
        <p:nvSpPr>
          <p:cNvPr id="3" name="Text Placeholder 2"/>
          <p:cNvSpPr>
            <a:spLocks noGrp="1"/>
          </p:cNvSpPr>
          <p:nvPr>
            <p:ph type="body" idx="1"/>
          </p:nvPr>
        </p:nvSpPr>
        <p:spPr/>
        <p:txBody>
          <a:bodyPr/>
          <a:lstStyle/>
          <a:p>
            <a:endParaRPr lang="en-IN" dirty="0"/>
          </a:p>
          <a:p>
            <a:endParaRPr lang="en-IN" dirty="0"/>
          </a:p>
          <a:p>
            <a:endParaRPr lang="en-US" dirty="0"/>
          </a:p>
        </p:txBody>
      </p:sp>
      <p:pic>
        <p:nvPicPr>
          <p:cNvPr id="4" name="Picture 3" descr="pic1.png"/>
          <p:cNvPicPr>
            <a:picLocks noChangeAspect="1"/>
          </p:cNvPicPr>
          <p:nvPr/>
        </p:nvPicPr>
        <p:blipFill>
          <a:blip r:embed="rId2"/>
          <a:stretch>
            <a:fillRect/>
          </a:stretch>
        </p:blipFill>
        <p:spPr>
          <a:xfrm>
            <a:off x="583114" y="969085"/>
            <a:ext cx="3633812" cy="2847106"/>
          </a:xfrm>
          <a:prstGeom prst="rect">
            <a:avLst/>
          </a:prstGeom>
        </p:spPr>
      </p:pic>
      <p:pic>
        <p:nvPicPr>
          <p:cNvPr id="5" name="Picture 4" descr="pic2.png"/>
          <p:cNvPicPr>
            <a:picLocks noChangeAspect="1"/>
          </p:cNvPicPr>
          <p:nvPr/>
        </p:nvPicPr>
        <p:blipFill>
          <a:blip r:embed="rId3"/>
          <a:stretch>
            <a:fillRect/>
          </a:stretch>
        </p:blipFill>
        <p:spPr>
          <a:xfrm>
            <a:off x="4488340" y="980587"/>
            <a:ext cx="4109545" cy="3067524"/>
          </a:xfrm>
          <a:prstGeom prst="rect">
            <a:avLst/>
          </a:prstGeom>
        </p:spPr>
      </p:pic>
      <p:sp>
        <p:nvSpPr>
          <p:cNvPr id="6" name="Rectangle 5"/>
          <p:cNvSpPr/>
          <p:nvPr/>
        </p:nvSpPr>
        <p:spPr>
          <a:xfrm>
            <a:off x="768429" y="4150218"/>
            <a:ext cx="7883187" cy="523220"/>
          </a:xfrm>
          <a:prstGeom prst="rect">
            <a:avLst/>
          </a:prstGeom>
        </p:spPr>
        <p:txBody>
          <a:bodyPr wrap="square">
            <a:spAutoFit/>
          </a:bodyPr>
          <a:lstStyle/>
          <a:p>
            <a:pPr>
              <a:buNone/>
            </a:pPr>
            <a:r>
              <a:rPr lang="en-US" dirty="0">
                <a:solidFill>
                  <a:schemeClr val="accent2"/>
                </a:solidFill>
              </a:rPr>
              <a:t>a)Visualizing the confusion matrix to evaluate the performance of the model on training set and           testing set respectively.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c3.png"/>
          <p:cNvPicPr>
            <a:picLocks noChangeAspect="1"/>
          </p:cNvPicPr>
          <p:nvPr/>
        </p:nvPicPr>
        <p:blipFill>
          <a:blip r:embed="rId2"/>
          <a:stretch>
            <a:fillRect/>
          </a:stretch>
        </p:blipFill>
        <p:spPr>
          <a:xfrm>
            <a:off x="738104" y="606427"/>
            <a:ext cx="7199586" cy="3047999"/>
          </a:xfrm>
          <a:prstGeom prst="rect">
            <a:avLst/>
          </a:prstGeom>
        </p:spPr>
      </p:pic>
      <p:graphicFrame>
        <p:nvGraphicFramePr>
          <p:cNvPr id="5" name="Table 5">
            <a:extLst>
              <a:ext uri="{FF2B5EF4-FFF2-40B4-BE49-F238E27FC236}">
                <a16:creationId xmlns:a16="http://schemas.microsoft.com/office/drawing/2014/main" id="{0FE2C5B6-250E-BAEE-6392-8E287494909C}"/>
              </a:ext>
            </a:extLst>
          </p:cNvPr>
          <p:cNvGraphicFramePr>
            <a:graphicFrameLocks noGrp="1"/>
          </p:cNvGraphicFramePr>
          <p:nvPr>
            <p:extLst>
              <p:ext uri="{D42A27DB-BD31-4B8C-83A1-F6EECF244321}">
                <p14:modId xmlns:p14="http://schemas.microsoft.com/office/powerpoint/2010/main" val="441632490"/>
              </p:ext>
            </p:extLst>
          </p:nvPr>
        </p:nvGraphicFramePr>
        <p:xfrm>
          <a:off x="1667773" y="3915553"/>
          <a:ext cx="6096000" cy="751241"/>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00005"/>
                    </a:ext>
                  </a:extLst>
                </a:gridCol>
                <a:gridCol w="1219200">
                  <a:extLst>
                    <a:ext uri="{9D8B030D-6E8A-4147-A177-3AD203B41FA5}">
                      <a16:colId xmlns:a16="http://schemas.microsoft.com/office/drawing/2014/main" val="3306956994"/>
                    </a:ext>
                  </a:extLst>
                </a:gridCol>
                <a:gridCol w="1219200">
                  <a:extLst>
                    <a:ext uri="{9D8B030D-6E8A-4147-A177-3AD203B41FA5}">
                      <a16:colId xmlns:a16="http://schemas.microsoft.com/office/drawing/2014/main" val="1158976595"/>
                    </a:ext>
                  </a:extLst>
                </a:gridCol>
                <a:gridCol w="1219200">
                  <a:extLst>
                    <a:ext uri="{9D8B030D-6E8A-4147-A177-3AD203B41FA5}">
                      <a16:colId xmlns:a16="http://schemas.microsoft.com/office/drawing/2014/main" val="3401784973"/>
                    </a:ext>
                  </a:extLst>
                </a:gridCol>
                <a:gridCol w="1219200">
                  <a:extLst>
                    <a:ext uri="{9D8B030D-6E8A-4147-A177-3AD203B41FA5}">
                      <a16:colId xmlns:a16="http://schemas.microsoft.com/office/drawing/2014/main" val="3116554722"/>
                    </a:ext>
                  </a:extLst>
                </a:gridCol>
              </a:tblGrid>
              <a:tr h="380401">
                <a:tc>
                  <a:txBody>
                    <a:bodyPr/>
                    <a:lstStyle/>
                    <a:p>
                      <a:r>
                        <a:rPr lang="en-US" dirty="0">
                          <a:solidFill>
                            <a:schemeClr val="bg1"/>
                          </a:solidFill>
                        </a:rPr>
                        <a:t>Precision </a:t>
                      </a:r>
                      <a:endParaRPr lang="en-IN" dirty="0"/>
                    </a:p>
                  </a:txBody>
                  <a:tcPr>
                    <a:solidFill>
                      <a:schemeClr val="bg2"/>
                    </a:solidFill>
                  </a:tcPr>
                </a:tc>
                <a:tc>
                  <a:txBody>
                    <a:bodyPr/>
                    <a:lstStyle/>
                    <a:p>
                      <a:r>
                        <a:rPr lang="en-US" dirty="0">
                          <a:solidFill>
                            <a:schemeClr val="bg1"/>
                          </a:solidFill>
                        </a:rPr>
                        <a:t>Recall </a:t>
                      </a:r>
                      <a:endParaRPr lang="en-IN" dirty="0"/>
                    </a:p>
                  </a:txBody>
                  <a:tcPr>
                    <a:solidFill>
                      <a:schemeClr val="bg2"/>
                    </a:solidFill>
                  </a:tcPr>
                </a:tc>
                <a:tc>
                  <a:txBody>
                    <a:bodyPr/>
                    <a:lstStyle/>
                    <a:p>
                      <a:r>
                        <a:rPr lang="en-US" dirty="0">
                          <a:solidFill>
                            <a:schemeClr val="bg1"/>
                          </a:solidFill>
                        </a:rPr>
                        <a:t>F1-Score </a:t>
                      </a:r>
                      <a:endParaRPr lang="en-IN" dirty="0"/>
                    </a:p>
                  </a:txBody>
                  <a:tcPr>
                    <a:solidFill>
                      <a:schemeClr val="bg2"/>
                    </a:solidFill>
                  </a:tcPr>
                </a:tc>
                <a:tc>
                  <a:txBody>
                    <a:bodyPr/>
                    <a:lstStyle/>
                    <a:p>
                      <a:r>
                        <a:rPr lang="en-US" dirty="0">
                          <a:solidFill>
                            <a:schemeClr val="bg1"/>
                          </a:solidFill>
                        </a:rPr>
                        <a:t>Accuracy  </a:t>
                      </a:r>
                      <a:endParaRPr lang="en-IN" dirty="0"/>
                    </a:p>
                  </a:txBody>
                  <a:tcPr>
                    <a:solidFill>
                      <a:schemeClr val="bg2"/>
                    </a:solidFill>
                  </a:tcPr>
                </a:tc>
                <a:tc>
                  <a:txBody>
                    <a:bodyPr/>
                    <a:lstStyle/>
                    <a:p>
                      <a:r>
                        <a:rPr lang="en-US" dirty="0">
                          <a:solidFill>
                            <a:schemeClr val="bg1"/>
                          </a:solidFill>
                        </a:rPr>
                        <a:t>ROC_AUC </a:t>
                      </a:r>
                      <a:endParaRPr lang="en-IN" dirty="0"/>
                    </a:p>
                  </a:txBody>
                  <a:tcPr>
                    <a:solidFill>
                      <a:schemeClr val="bg2"/>
                    </a:solidFill>
                  </a:tcPr>
                </a:tc>
                <a:extLst>
                  <a:ext uri="{0D108BD9-81ED-4DB2-BD59-A6C34878D82A}">
                    <a16:rowId xmlns:a16="http://schemas.microsoft.com/office/drawing/2014/main" val="2390329991"/>
                  </a:ext>
                </a:extLst>
              </a:tr>
              <a:tr h="370840">
                <a:tc>
                  <a:txBody>
                    <a:bodyPr/>
                    <a:lstStyle/>
                    <a:p>
                      <a:r>
                        <a:rPr lang="en-US" dirty="0">
                          <a:solidFill>
                            <a:schemeClr val="bg1"/>
                          </a:solidFill>
                        </a:rPr>
                        <a:t>0.6627</a:t>
                      </a:r>
                      <a:endParaRPr lang="en-IN" dirty="0"/>
                    </a:p>
                  </a:txBody>
                  <a:tcPr>
                    <a:solidFill>
                      <a:schemeClr val="bg2"/>
                    </a:solidFill>
                  </a:tcPr>
                </a:tc>
                <a:tc>
                  <a:txBody>
                    <a:bodyPr/>
                    <a:lstStyle/>
                    <a:p>
                      <a:r>
                        <a:rPr lang="en-US" dirty="0">
                          <a:solidFill>
                            <a:schemeClr val="bg1"/>
                          </a:solidFill>
                        </a:rPr>
                        <a:t>0.6899</a:t>
                      </a:r>
                      <a:endParaRPr lang="en-IN" dirty="0"/>
                    </a:p>
                  </a:txBody>
                  <a:tcPr>
                    <a:solidFill>
                      <a:schemeClr val="bg2"/>
                    </a:solidFill>
                  </a:tcPr>
                </a:tc>
                <a:tc>
                  <a:txBody>
                    <a:bodyPr/>
                    <a:lstStyle/>
                    <a:p>
                      <a:r>
                        <a:rPr lang="en-US" dirty="0">
                          <a:solidFill>
                            <a:schemeClr val="bg1"/>
                          </a:solidFill>
                        </a:rPr>
                        <a:t>0.6761</a:t>
                      </a:r>
                      <a:endParaRPr lang="en-IN" dirty="0"/>
                    </a:p>
                  </a:txBody>
                  <a:tcPr>
                    <a:solidFill>
                      <a:schemeClr val="bg2"/>
                    </a:solidFill>
                  </a:tcPr>
                </a:tc>
                <a:tc>
                  <a:txBody>
                    <a:bodyPr/>
                    <a:lstStyle/>
                    <a:p>
                      <a:r>
                        <a:rPr lang="en-US" dirty="0">
                          <a:solidFill>
                            <a:schemeClr val="bg1"/>
                          </a:solidFill>
                        </a:rPr>
                        <a:t>0.6738</a:t>
                      </a:r>
                      <a:endParaRPr lang="en-IN" dirty="0"/>
                    </a:p>
                  </a:txBody>
                  <a:tcPr>
                    <a:solidFill>
                      <a:schemeClr val="bg2"/>
                    </a:solidFill>
                  </a:tcPr>
                </a:tc>
                <a:tc>
                  <a:txBody>
                    <a:bodyPr/>
                    <a:lstStyle/>
                    <a:p>
                      <a:r>
                        <a:rPr lang="en-US" dirty="0">
                          <a:solidFill>
                            <a:schemeClr val="bg1"/>
                          </a:solidFill>
                        </a:rPr>
                        <a:t>0.7285</a:t>
                      </a:r>
                      <a:endParaRPr lang="en-IN" dirty="0"/>
                    </a:p>
                  </a:txBody>
                  <a:tcPr>
                    <a:solidFill>
                      <a:schemeClr val="bg2"/>
                    </a:solidFill>
                  </a:tcPr>
                </a:tc>
                <a:extLst>
                  <a:ext uri="{0D108BD9-81ED-4DB2-BD59-A6C34878D82A}">
                    <a16:rowId xmlns:a16="http://schemas.microsoft.com/office/drawing/2014/main" val="3823483417"/>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64" y="66250"/>
            <a:ext cx="8520600" cy="572700"/>
          </a:xfrm>
        </p:spPr>
        <p:txBody>
          <a:bodyPr/>
          <a:lstStyle/>
          <a:p>
            <a:pPr>
              <a:buFont typeface="Wingdings" pitchFamily="2" charset="2"/>
              <a:buChar char="ü"/>
            </a:pPr>
            <a:r>
              <a:rPr lang="en-IN" u="sng" dirty="0"/>
              <a:t>Decision Tree</a:t>
            </a:r>
            <a:endParaRPr lang="en-US" u="sng" dirty="0"/>
          </a:p>
        </p:txBody>
      </p:sp>
      <p:pic>
        <p:nvPicPr>
          <p:cNvPr id="4" name="Picture 3" descr="pic1.png"/>
          <p:cNvPicPr>
            <a:picLocks noChangeAspect="1"/>
          </p:cNvPicPr>
          <p:nvPr/>
        </p:nvPicPr>
        <p:blipFill>
          <a:blip r:embed="rId3"/>
          <a:stretch>
            <a:fillRect/>
          </a:stretch>
        </p:blipFill>
        <p:spPr>
          <a:xfrm>
            <a:off x="195949" y="929286"/>
            <a:ext cx="4162096" cy="3116369"/>
          </a:xfrm>
          <a:prstGeom prst="rect">
            <a:avLst/>
          </a:prstGeom>
        </p:spPr>
      </p:pic>
      <p:pic>
        <p:nvPicPr>
          <p:cNvPr id="5" name="Picture 4" descr="pic2.png"/>
          <p:cNvPicPr>
            <a:picLocks noChangeAspect="1"/>
          </p:cNvPicPr>
          <p:nvPr/>
        </p:nvPicPr>
        <p:blipFill>
          <a:blip r:embed="rId4"/>
          <a:stretch>
            <a:fillRect/>
          </a:stretch>
        </p:blipFill>
        <p:spPr>
          <a:xfrm>
            <a:off x="4572000" y="930370"/>
            <a:ext cx="4088661" cy="3060655"/>
          </a:xfrm>
          <a:prstGeom prst="rect">
            <a:avLst/>
          </a:prstGeom>
        </p:spPr>
      </p:pic>
      <p:sp>
        <p:nvSpPr>
          <p:cNvPr id="6" name="Rectangle 5"/>
          <p:cNvSpPr/>
          <p:nvPr/>
        </p:nvSpPr>
        <p:spPr>
          <a:xfrm>
            <a:off x="639445" y="4282445"/>
            <a:ext cx="8037638" cy="523220"/>
          </a:xfrm>
          <a:prstGeom prst="rect">
            <a:avLst/>
          </a:prstGeom>
        </p:spPr>
        <p:txBody>
          <a:bodyPr wrap="square">
            <a:spAutoFit/>
          </a:bodyPr>
          <a:lstStyle/>
          <a:p>
            <a:pPr>
              <a:buNone/>
            </a:pPr>
            <a:r>
              <a:rPr lang="en-US" dirty="0">
                <a:solidFill>
                  <a:schemeClr val="accent2"/>
                </a:solidFill>
              </a:rPr>
              <a:t>a)Visualizing the confusion matrix to evaluate the performance of the model on training set and    testing set respectively.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c3.png"/>
          <p:cNvPicPr>
            <a:picLocks noChangeAspect="1"/>
          </p:cNvPicPr>
          <p:nvPr/>
        </p:nvPicPr>
        <p:blipFill>
          <a:blip r:embed="rId2"/>
          <a:stretch>
            <a:fillRect/>
          </a:stretch>
        </p:blipFill>
        <p:spPr>
          <a:xfrm>
            <a:off x="578069" y="630622"/>
            <a:ext cx="7620000" cy="2995448"/>
          </a:xfrm>
          <a:prstGeom prst="rect">
            <a:avLst/>
          </a:prstGeom>
        </p:spPr>
      </p:pic>
      <p:graphicFrame>
        <p:nvGraphicFramePr>
          <p:cNvPr id="5" name="Table 5">
            <a:extLst>
              <a:ext uri="{FF2B5EF4-FFF2-40B4-BE49-F238E27FC236}">
                <a16:creationId xmlns:a16="http://schemas.microsoft.com/office/drawing/2014/main" id="{0E1543E3-878E-C302-E934-5BB65D28E71A}"/>
              </a:ext>
            </a:extLst>
          </p:cNvPr>
          <p:cNvGraphicFramePr>
            <a:graphicFrameLocks noGrp="1"/>
          </p:cNvGraphicFramePr>
          <p:nvPr>
            <p:extLst>
              <p:ext uri="{D42A27DB-BD31-4B8C-83A1-F6EECF244321}">
                <p14:modId xmlns:p14="http://schemas.microsoft.com/office/powerpoint/2010/main" val="2676273392"/>
              </p:ext>
            </p:extLst>
          </p:nvPr>
        </p:nvGraphicFramePr>
        <p:xfrm>
          <a:off x="1667773" y="3915553"/>
          <a:ext cx="6096000" cy="751241"/>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00005"/>
                    </a:ext>
                  </a:extLst>
                </a:gridCol>
                <a:gridCol w="1219200">
                  <a:extLst>
                    <a:ext uri="{9D8B030D-6E8A-4147-A177-3AD203B41FA5}">
                      <a16:colId xmlns:a16="http://schemas.microsoft.com/office/drawing/2014/main" val="3306956994"/>
                    </a:ext>
                  </a:extLst>
                </a:gridCol>
                <a:gridCol w="1219200">
                  <a:extLst>
                    <a:ext uri="{9D8B030D-6E8A-4147-A177-3AD203B41FA5}">
                      <a16:colId xmlns:a16="http://schemas.microsoft.com/office/drawing/2014/main" val="1158976595"/>
                    </a:ext>
                  </a:extLst>
                </a:gridCol>
                <a:gridCol w="1219200">
                  <a:extLst>
                    <a:ext uri="{9D8B030D-6E8A-4147-A177-3AD203B41FA5}">
                      <a16:colId xmlns:a16="http://schemas.microsoft.com/office/drawing/2014/main" val="3401784973"/>
                    </a:ext>
                  </a:extLst>
                </a:gridCol>
                <a:gridCol w="1219200">
                  <a:extLst>
                    <a:ext uri="{9D8B030D-6E8A-4147-A177-3AD203B41FA5}">
                      <a16:colId xmlns:a16="http://schemas.microsoft.com/office/drawing/2014/main" val="3116554722"/>
                    </a:ext>
                  </a:extLst>
                </a:gridCol>
              </a:tblGrid>
              <a:tr h="380401">
                <a:tc>
                  <a:txBody>
                    <a:bodyPr/>
                    <a:lstStyle/>
                    <a:p>
                      <a:r>
                        <a:rPr lang="en-US" dirty="0">
                          <a:solidFill>
                            <a:schemeClr val="bg1"/>
                          </a:solidFill>
                        </a:rPr>
                        <a:t>Precision </a:t>
                      </a:r>
                      <a:endParaRPr lang="en-IN" dirty="0"/>
                    </a:p>
                  </a:txBody>
                  <a:tcPr>
                    <a:solidFill>
                      <a:schemeClr val="bg2"/>
                    </a:solidFill>
                  </a:tcPr>
                </a:tc>
                <a:tc>
                  <a:txBody>
                    <a:bodyPr/>
                    <a:lstStyle/>
                    <a:p>
                      <a:r>
                        <a:rPr lang="en-US" dirty="0">
                          <a:solidFill>
                            <a:schemeClr val="bg1"/>
                          </a:solidFill>
                        </a:rPr>
                        <a:t>Recall </a:t>
                      </a:r>
                      <a:endParaRPr lang="en-IN" dirty="0"/>
                    </a:p>
                  </a:txBody>
                  <a:tcPr>
                    <a:solidFill>
                      <a:schemeClr val="bg2"/>
                    </a:solidFill>
                  </a:tcPr>
                </a:tc>
                <a:tc>
                  <a:txBody>
                    <a:bodyPr/>
                    <a:lstStyle/>
                    <a:p>
                      <a:r>
                        <a:rPr lang="en-US" dirty="0">
                          <a:solidFill>
                            <a:schemeClr val="bg1"/>
                          </a:solidFill>
                        </a:rPr>
                        <a:t>F1-Score </a:t>
                      </a:r>
                      <a:endParaRPr lang="en-IN" dirty="0"/>
                    </a:p>
                  </a:txBody>
                  <a:tcPr>
                    <a:solidFill>
                      <a:schemeClr val="bg2"/>
                    </a:solidFill>
                  </a:tcPr>
                </a:tc>
                <a:tc>
                  <a:txBody>
                    <a:bodyPr/>
                    <a:lstStyle/>
                    <a:p>
                      <a:r>
                        <a:rPr lang="en-US" dirty="0">
                          <a:solidFill>
                            <a:schemeClr val="bg1"/>
                          </a:solidFill>
                        </a:rPr>
                        <a:t>Accuracy  </a:t>
                      </a:r>
                      <a:endParaRPr lang="en-IN" dirty="0"/>
                    </a:p>
                  </a:txBody>
                  <a:tcPr>
                    <a:solidFill>
                      <a:schemeClr val="bg2"/>
                    </a:solidFill>
                  </a:tcPr>
                </a:tc>
                <a:tc>
                  <a:txBody>
                    <a:bodyPr/>
                    <a:lstStyle/>
                    <a:p>
                      <a:r>
                        <a:rPr lang="en-US" dirty="0">
                          <a:solidFill>
                            <a:schemeClr val="bg1"/>
                          </a:solidFill>
                        </a:rPr>
                        <a:t>ROC_AUC </a:t>
                      </a:r>
                      <a:endParaRPr lang="en-IN" dirty="0"/>
                    </a:p>
                  </a:txBody>
                  <a:tcPr>
                    <a:solidFill>
                      <a:schemeClr val="bg2"/>
                    </a:solidFill>
                  </a:tcPr>
                </a:tc>
                <a:extLst>
                  <a:ext uri="{0D108BD9-81ED-4DB2-BD59-A6C34878D82A}">
                    <a16:rowId xmlns:a16="http://schemas.microsoft.com/office/drawing/2014/main" val="2390329991"/>
                  </a:ext>
                </a:extLst>
              </a:tr>
              <a:tr h="370840">
                <a:tc>
                  <a:txBody>
                    <a:bodyPr/>
                    <a:lstStyle/>
                    <a:p>
                      <a:r>
                        <a:rPr lang="en-US" dirty="0">
                          <a:solidFill>
                            <a:schemeClr val="bg1"/>
                          </a:solidFill>
                        </a:rPr>
                        <a:t> 0.7351 </a:t>
                      </a:r>
                      <a:endParaRPr lang="en-IN" dirty="0"/>
                    </a:p>
                  </a:txBody>
                  <a:tcPr>
                    <a:solidFill>
                      <a:schemeClr val="bg2"/>
                    </a:solidFill>
                  </a:tcPr>
                </a:tc>
                <a:tc>
                  <a:txBody>
                    <a:bodyPr/>
                    <a:lstStyle/>
                    <a:p>
                      <a:r>
                        <a:rPr lang="en-US" dirty="0">
                          <a:solidFill>
                            <a:schemeClr val="bg1"/>
                          </a:solidFill>
                        </a:rPr>
                        <a:t> 0.7577 </a:t>
                      </a:r>
                      <a:endParaRPr lang="en-IN" dirty="0"/>
                    </a:p>
                  </a:txBody>
                  <a:tcPr>
                    <a:solidFill>
                      <a:schemeClr val="bg2"/>
                    </a:solidFill>
                  </a:tcPr>
                </a:tc>
                <a:tc>
                  <a:txBody>
                    <a:bodyPr/>
                    <a:lstStyle/>
                    <a:p>
                      <a:r>
                        <a:rPr lang="en-US" dirty="0">
                          <a:solidFill>
                            <a:schemeClr val="bg1"/>
                          </a:solidFill>
                        </a:rPr>
                        <a:t>0.7462</a:t>
                      </a:r>
                      <a:endParaRPr lang="en-IN" dirty="0"/>
                    </a:p>
                  </a:txBody>
                  <a:tcPr>
                    <a:solidFill>
                      <a:schemeClr val="bg2"/>
                    </a:solidFill>
                  </a:tcPr>
                </a:tc>
                <a:tc>
                  <a:txBody>
                    <a:bodyPr/>
                    <a:lstStyle/>
                    <a:p>
                      <a:r>
                        <a:rPr lang="en-US" dirty="0">
                          <a:solidFill>
                            <a:schemeClr val="bg1"/>
                          </a:solidFill>
                        </a:rPr>
                        <a:t>0.7457</a:t>
                      </a:r>
                      <a:endParaRPr lang="en-IN" dirty="0"/>
                    </a:p>
                  </a:txBody>
                  <a:tcPr>
                    <a:solidFill>
                      <a:schemeClr val="bg2"/>
                    </a:solidFill>
                  </a:tcPr>
                </a:tc>
                <a:tc>
                  <a:txBody>
                    <a:bodyPr/>
                    <a:lstStyle/>
                    <a:p>
                      <a:r>
                        <a:rPr lang="en-US" dirty="0">
                          <a:solidFill>
                            <a:schemeClr val="bg1"/>
                          </a:solidFill>
                        </a:rPr>
                        <a:t>0.8442</a:t>
                      </a:r>
                      <a:endParaRPr lang="en-IN" dirty="0"/>
                    </a:p>
                  </a:txBody>
                  <a:tcPr>
                    <a:solidFill>
                      <a:schemeClr val="bg2"/>
                    </a:solidFill>
                  </a:tcPr>
                </a:tc>
                <a:extLst>
                  <a:ext uri="{0D108BD9-81ED-4DB2-BD59-A6C34878D82A}">
                    <a16:rowId xmlns:a16="http://schemas.microsoft.com/office/drawing/2014/main" val="3823483417"/>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98948"/>
            <a:ext cx="8520600" cy="599090"/>
          </a:xfrm>
        </p:spPr>
        <p:txBody>
          <a:bodyPr/>
          <a:lstStyle/>
          <a:p>
            <a:pPr>
              <a:buFont typeface="Wingdings" pitchFamily="2" charset="2"/>
              <a:buChar char="ü"/>
            </a:pPr>
            <a:r>
              <a:rPr lang="en-IN" u="sng" dirty="0">
                <a:solidFill>
                  <a:schemeClr val="tx1"/>
                </a:solidFill>
              </a:rPr>
              <a:t>Random Forest Classifier</a:t>
            </a:r>
            <a:endParaRPr lang="en-US" u="sng" dirty="0">
              <a:solidFill>
                <a:schemeClr val="tx1"/>
              </a:solidFill>
            </a:endParaRPr>
          </a:p>
        </p:txBody>
      </p:sp>
      <p:pic>
        <p:nvPicPr>
          <p:cNvPr id="4" name="Picture 3" descr="pic1.png"/>
          <p:cNvPicPr>
            <a:picLocks noChangeAspect="1"/>
          </p:cNvPicPr>
          <p:nvPr/>
        </p:nvPicPr>
        <p:blipFill>
          <a:blip r:embed="rId2"/>
          <a:stretch>
            <a:fillRect/>
          </a:stretch>
        </p:blipFill>
        <p:spPr>
          <a:xfrm>
            <a:off x="0" y="978252"/>
            <a:ext cx="4196373" cy="3331781"/>
          </a:xfrm>
          <a:prstGeom prst="rect">
            <a:avLst/>
          </a:prstGeom>
        </p:spPr>
      </p:pic>
      <p:pic>
        <p:nvPicPr>
          <p:cNvPr id="6" name="Picture 5" descr="pic2.png"/>
          <p:cNvPicPr>
            <a:picLocks noChangeAspect="1"/>
          </p:cNvPicPr>
          <p:nvPr/>
        </p:nvPicPr>
        <p:blipFill>
          <a:blip r:embed="rId3"/>
          <a:stretch>
            <a:fillRect/>
          </a:stretch>
        </p:blipFill>
        <p:spPr>
          <a:xfrm>
            <a:off x="4291330" y="981875"/>
            <a:ext cx="4446013" cy="3328158"/>
          </a:xfrm>
          <a:prstGeom prst="rect">
            <a:avLst/>
          </a:prstGeom>
        </p:spPr>
      </p:pic>
      <p:sp>
        <p:nvSpPr>
          <p:cNvPr id="7" name="Rectangle 6"/>
          <p:cNvSpPr/>
          <p:nvPr/>
        </p:nvSpPr>
        <p:spPr>
          <a:xfrm>
            <a:off x="608013" y="4502860"/>
            <a:ext cx="8327803" cy="523220"/>
          </a:xfrm>
          <a:prstGeom prst="rect">
            <a:avLst/>
          </a:prstGeom>
        </p:spPr>
        <p:txBody>
          <a:bodyPr wrap="square">
            <a:spAutoFit/>
          </a:bodyPr>
          <a:lstStyle/>
          <a:p>
            <a:pPr>
              <a:buNone/>
            </a:pPr>
            <a:r>
              <a:rPr lang="en-US" dirty="0">
                <a:solidFill>
                  <a:schemeClr val="accent2"/>
                </a:solidFill>
              </a:rPr>
              <a:t>a)Visualizing the confusion matrix to evaluate the performance of the model on training set and testing set respectively.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IN"/>
          </a:p>
          <a:p>
            <a:endParaRPr lang="en-IN"/>
          </a:p>
          <a:p>
            <a:endParaRPr lang="en-IN"/>
          </a:p>
          <a:p>
            <a:endParaRPr lang="en-IN"/>
          </a:p>
          <a:p>
            <a:endParaRPr lang="en-IN"/>
          </a:p>
          <a:p>
            <a:endParaRPr lang="en-IN"/>
          </a:p>
          <a:p>
            <a:endParaRPr lang="en-IN"/>
          </a:p>
          <a:p>
            <a:endParaRPr lang="en-US" dirty="0"/>
          </a:p>
        </p:txBody>
      </p:sp>
      <p:pic>
        <p:nvPicPr>
          <p:cNvPr id="4" name="Picture 3" descr="pic3.png"/>
          <p:cNvPicPr>
            <a:picLocks noChangeAspect="1"/>
          </p:cNvPicPr>
          <p:nvPr/>
        </p:nvPicPr>
        <p:blipFill>
          <a:blip r:embed="rId2"/>
          <a:stretch>
            <a:fillRect/>
          </a:stretch>
        </p:blipFill>
        <p:spPr>
          <a:xfrm>
            <a:off x="725214" y="445025"/>
            <a:ext cx="7346731" cy="3531405"/>
          </a:xfrm>
          <a:prstGeom prst="rect">
            <a:avLst/>
          </a:prstGeom>
        </p:spPr>
      </p:pic>
      <p:graphicFrame>
        <p:nvGraphicFramePr>
          <p:cNvPr id="6" name="Table 5">
            <a:extLst>
              <a:ext uri="{FF2B5EF4-FFF2-40B4-BE49-F238E27FC236}">
                <a16:creationId xmlns:a16="http://schemas.microsoft.com/office/drawing/2014/main" id="{55374944-E4DC-1AC1-0201-CF52F2820F92}"/>
              </a:ext>
            </a:extLst>
          </p:cNvPr>
          <p:cNvGraphicFramePr>
            <a:graphicFrameLocks noGrp="1"/>
          </p:cNvGraphicFramePr>
          <p:nvPr>
            <p:extLst>
              <p:ext uri="{D42A27DB-BD31-4B8C-83A1-F6EECF244321}">
                <p14:modId xmlns:p14="http://schemas.microsoft.com/office/powerpoint/2010/main" val="2131947531"/>
              </p:ext>
            </p:extLst>
          </p:nvPr>
        </p:nvGraphicFramePr>
        <p:xfrm>
          <a:off x="1719532" y="4149334"/>
          <a:ext cx="6096000" cy="751241"/>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00005"/>
                    </a:ext>
                  </a:extLst>
                </a:gridCol>
                <a:gridCol w="1219200">
                  <a:extLst>
                    <a:ext uri="{9D8B030D-6E8A-4147-A177-3AD203B41FA5}">
                      <a16:colId xmlns:a16="http://schemas.microsoft.com/office/drawing/2014/main" val="3306956994"/>
                    </a:ext>
                  </a:extLst>
                </a:gridCol>
                <a:gridCol w="1219200">
                  <a:extLst>
                    <a:ext uri="{9D8B030D-6E8A-4147-A177-3AD203B41FA5}">
                      <a16:colId xmlns:a16="http://schemas.microsoft.com/office/drawing/2014/main" val="1158976595"/>
                    </a:ext>
                  </a:extLst>
                </a:gridCol>
                <a:gridCol w="1219200">
                  <a:extLst>
                    <a:ext uri="{9D8B030D-6E8A-4147-A177-3AD203B41FA5}">
                      <a16:colId xmlns:a16="http://schemas.microsoft.com/office/drawing/2014/main" val="3401784973"/>
                    </a:ext>
                  </a:extLst>
                </a:gridCol>
                <a:gridCol w="1219200">
                  <a:extLst>
                    <a:ext uri="{9D8B030D-6E8A-4147-A177-3AD203B41FA5}">
                      <a16:colId xmlns:a16="http://schemas.microsoft.com/office/drawing/2014/main" val="3116554722"/>
                    </a:ext>
                  </a:extLst>
                </a:gridCol>
              </a:tblGrid>
              <a:tr h="380401">
                <a:tc>
                  <a:txBody>
                    <a:bodyPr/>
                    <a:lstStyle/>
                    <a:p>
                      <a:r>
                        <a:rPr lang="en-US" dirty="0">
                          <a:solidFill>
                            <a:schemeClr val="bg1"/>
                          </a:solidFill>
                        </a:rPr>
                        <a:t>Precision </a:t>
                      </a:r>
                      <a:endParaRPr lang="en-IN" dirty="0"/>
                    </a:p>
                  </a:txBody>
                  <a:tcPr>
                    <a:solidFill>
                      <a:schemeClr val="bg2"/>
                    </a:solidFill>
                  </a:tcPr>
                </a:tc>
                <a:tc>
                  <a:txBody>
                    <a:bodyPr/>
                    <a:lstStyle/>
                    <a:p>
                      <a:r>
                        <a:rPr lang="en-US" dirty="0">
                          <a:solidFill>
                            <a:schemeClr val="bg1"/>
                          </a:solidFill>
                        </a:rPr>
                        <a:t>Recall </a:t>
                      </a:r>
                      <a:endParaRPr lang="en-IN" dirty="0"/>
                    </a:p>
                  </a:txBody>
                  <a:tcPr>
                    <a:solidFill>
                      <a:schemeClr val="bg2"/>
                    </a:solidFill>
                  </a:tcPr>
                </a:tc>
                <a:tc>
                  <a:txBody>
                    <a:bodyPr/>
                    <a:lstStyle/>
                    <a:p>
                      <a:r>
                        <a:rPr lang="en-US" dirty="0">
                          <a:solidFill>
                            <a:schemeClr val="bg1"/>
                          </a:solidFill>
                        </a:rPr>
                        <a:t>F1-Score </a:t>
                      </a:r>
                      <a:endParaRPr lang="en-IN" dirty="0"/>
                    </a:p>
                  </a:txBody>
                  <a:tcPr>
                    <a:solidFill>
                      <a:schemeClr val="bg2"/>
                    </a:solidFill>
                  </a:tcPr>
                </a:tc>
                <a:tc>
                  <a:txBody>
                    <a:bodyPr/>
                    <a:lstStyle/>
                    <a:p>
                      <a:r>
                        <a:rPr lang="en-US" dirty="0">
                          <a:solidFill>
                            <a:schemeClr val="bg1"/>
                          </a:solidFill>
                        </a:rPr>
                        <a:t>Accuracy  </a:t>
                      </a:r>
                      <a:endParaRPr lang="en-IN" dirty="0"/>
                    </a:p>
                  </a:txBody>
                  <a:tcPr>
                    <a:solidFill>
                      <a:schemeClr val="bg2"/>
                    </a:solidFill>
                  </a:tcPr>
                </a:tc>
                <a:tc>
                  <a:txBody>
                    <a:bodyPr/>
                    <a:lstStyle/>
                    <a:p>
                      <a:r>
                        <a:rPr lang="en-US" dirty="0">
                          <a:solidFill>
                            <a:schemeClr val="bg1"/>
                          </a:solidFill>
                        </a:rPr>
                        <a:t>ROC_AUC </a:t>
                      </a:r>
                      <a:endParaRPr lang="en-IN" dirty="0"/>
                    </a:p>
                  </a:txBody>
                  <a:tcPr>
                    <a:solidFill>
                      <a:schemeClr val="bg2"/>
                    </a:solidFill>
                  </a:tcPr>
                </a:tc>
                <a:extLst>
                  <a:ext uri="{0D108BD9-81ED-4DB2-BD59-A6C34878D82A}">
                    <a16:rowId xmlns:a16="http://schemas.microsoft.com/office/drawing/2014/main" val="2390329991"/>
                  </a:ext>
                </a:extLst>
              </a:tr>
              <a:tr h="370840">
                <a:tc>
                  <a:txBody>
                    <a:bodyPr/>
                    <a:lstStyle/>
                    <a:p>
                      <a:r>
                        <a:rPr lang="en-US" dirty="0">
                          <a:solidFill>
                            <a:schemeClr val="bg1"/>
                          </a:solidFill>
                        </a:rPr>
                        <a:t> 0.7362</a:t>
                      </a:r>
                      <a:endParaRPr lang="en-IN" dirty="0">
                        <a:solidFill>
                          <a:schemeClr val="bg1"/>
                        </a:solidFill>
                      </a:endParaRPr>
                    </a:p>
                  </a:txBody>
                  <a:tcPr>
                    <a:solidFill>
                      <a:schemeClr val="bg2"/>
                    </a:solidFill>
                  </a:tcPr>
                </a:tc>
                <a:tc>
                  <a:txBody>
                    <a:bodyPr/>
                    <a:lstStyle/>
                    <a:p>
                      <a:r>
                        <a:rPr lang="en-US" dirty="0">
                          <a:solidFill>
                            <a:schemeClr val="bg1"/>
                          </a:solidFill>
                        </a:rPr>
                        <a:t> 0.8193</a:t>
                      </a:r>
                      <a:endParaRPr lang="en-IN" dirty="0">
                        <a:solidFill>
                          <a:schemeClr val="bg1"/>
                        </a:solidFill>
                      </a:endParaRPr>
                    </a:p>
                  </a:txBody>
                  <a:tcPr>
                    <a:solidFill>
                      <a:schemeClr val="bg2"/>
                    </a:solidFill>
                  </a:tcPr>
                </a:tc>
                <a:tc>
                  <a:txBody>
                    <a:bodyPr/>
                    <a:lstStyle/>
                    <a:p>
                      <a:r>
                        <a:rPr lang="en-US" dirty="0">
                          <a:solidFill>
                            <a:schemeClr val="bg1"/>
                          </a:solidFill>
                        </a:rPr>
                        <a:t> 0.7755 </a:t>
                      </a:r>
                      <a:endParaRPr lang="en-IN" dirty="0">
                        <a:solidFill>
                          <a:schemeClr val="bg1"/>
                        </a:solidFill>
                      </a:endParaRPr>
                    </a:p>
                  </a:txBody>
                  <a:tcPr>
                    <a:solidFill>
                      <a:schemeClr val="bg2"/>
                    </a:solidFill>
                  </a:tcPr>
                </a:tc>
                <a:tc>
                  <a:txBody>
                    <a:bodyPr/>
                    <a:lstStyle/>
                    <a:p>
                      <a:r>
                        <a:rPr lang="en-US" dirty="0">
                          <a:solidFill>
                            <a:schemeClr val="bg1"/>
                          </a:solidFill>
                        </a:rPr>
                        <a:t>0.766</a:t>
                      </a:r>
                      <a:endParaRPr lang="en-IN" dirty="0">
                        <a:solidFill>
                          <a:schemeClr val="bg1"/>
                        </a:solidFill>
                      </a:endParaRPr>
                    </a:p>
                  </a:txBody>
                  <a:tcPr>
                    <a:solidFill>
                      <a:schemeClr val="bg2"/>
                    </a:solidFill>
                  </a:tcPr>
                </a:tc>
                <a:tc>
                  <a:txBody>
                    <a:bodyPr/>
                    <a:lstStyle/>
                    <a:p>
                      <a:r>
                        <a:rPr lang="en-US" dirty="0">
                          <a:solidFill>
                            <a:schemeClr val="bg1"/>
                          </a:solidFill>
                        </a:rPr>
                        <a:t>0.8658</a:t>
                      </a:r>
                      <a:endParaRPr lang="en-IN" dirty="0">
                        <a:solidFill>
                          <a:schemeClr val="bg1"/>
                        </a:solidFill>
                      </a:endParaRPr>
                    </a:p>
                  </a:txBody>
                  <a:tcPr>
                    <a:solidFill>
                      <a:schemeClr val="bg2"/>
                    </a:solidFill>
                  </a:tcPr>
                </a:tc>
                <a:extLst>
                  <a:ext uri="{0D108BD9-81ED-4DB2-BD59-A6C34878D82A}">
                    <a16:rowId xmlns:a16="http://schemas.microsoft.com/office/drawing/2014/main" val="3823483417"/>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724" y="54850"/>
            <a:ext cx="8520600" cy="572700"/>
          </a:xfrm>
        </p:spPr>
        <p:txBody>
          <a:bodyPr/>
          <a:lstStyle/>
          <a:p>
            <a:pPr>
              <a:buFont typeface="Wingdings" pitchFamily="2" charset="2"/>
              <a:buChar char="ü"/>
            </a:pPr>
            <a:r>
              <a:rPr lang="en-IN" u="sng" dirty="0"/>
              <a:t>XGB Classifier</a:t>
            </a:r>
            <a:endParaRPr lang="en-US" u="sng" dirty="0"/>
          </a:p>
        </p:txBody>
      </p:sp>
      <p:sp>
        <p:nvSpPr>
          <p:cNvPr id="3" name="Text Placeholder 2"/>
          <p:cNvSpPr>
            <a:spLocks noGrp="1"/>
          </p:cNvSpPr>
          <p:nvPr>
            <p:ph type="body" idx="1"/>
          </p:nvPr>
        </p:nvSpPr>
        <p:spPr>
          <a:xfrm>
            <a:off x="462907" y="1071962"/>
            <a:ext cx="8520600" cy="3416400"/>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buNone/>
            </a:pPr>
            <a:r>
              <a:rPr lang="en-US" sz="1600" dirty="0">
                <a:solidFill>
                  <a:schemeClr val="bg1"/>
                </a:solidFill>
              </a:rPr>
              <a:t>a) Visualizing the confusion matrix to evaluate the performance of the model on training set and testing set respectively.</a:t>
            </a:r>
          </a:p>
          <a:p>
            <a:endParaRPr lang="en-US" dirty="0"/>
          </a:p>
        </p:txBody>
      </p:sp>
      <p:pic>
        <p:nvPicPr>
          <p:cNvPr id="4" name="Picture 3" descr="1.png"/>
          <p:cNvPicPr>
            <a:picLocks noChangeAspect="1"/>
          </p:cNvPicPr>
          <p:nvPr/>
        </p:nvPicPr>
        <p:blipFill>
          <a:blip r:embed="rId2"/>
          <a:stretch>
            <a:fillRect/>
          </a:stretch>
        </p:blipFill>
        <p:spPr>
          <a:xfrm>
            <a:off x="0" y="786704"/>
            <a:ext cx="4446013" cy="3328158"/>
          </a:xfrm>
          <a:prstGeom prst="rect">
            <a:avLst/>
          </a:prstGeom>
        </p:spPr>
      </p:pic>
      <p:pic>
        <p:nvPicPr>
          <p:cNvPr id="5" name="Picture 4" descr="2.png"/>
          <p:cNvPicPr>
            <a:picLocks noChangeAspect="1"/>
          </p:cNvPicPr>
          <p:nvPr/>
        </p:nvPicPr>
        <p:blipFill>
          <a:blip r:embed="rId3"/>
          <a:stretch>
            <a:fillRect/>
          </a:stretch>
        </p:blipFill>
        <p:spPr>
          <a:xfrm>
            <a:off x="4537494" y="786704"/>
            <a:ext cx="4446013" cy="33281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ü"/>
            </a:pPr>
            <a:r>
              <a:rPr lang="en-IN" u="sng" dirty="0"/>
              <a:t>Problem Statement</a:t>
            </a:r>
            <a:endParaRPr lang="en-US" u="sng" dirty="0"/>
          </a:p>
        </p:txBody>
      </p:sp>
      <p:sp>
        <p:nvSpPr>
          <p:cNvPr id="3" name="Text Placeholder 2"/>
          <p:cNvSpPr>
            <a:spLocks noGrp="1"/>
          </p:cNvSpPr>
          <p:nvPr>
            <p:ph type="body" idx="1"/>
          </p:nvPr>
        </p:nvSpPr>
        <p:spPr/>
        <p:txBody>
          <a:bodyPr/>
          <a:lstStyle/>
          <a:p>
            <a:r>
              <a:rPr lang="en-US" sz="2000" dirty="0">
                <a:solidFill>
                  <a:schemeClr val="bg1"/>
                </a:solidFill>
              </a:rPr>
              <a:t>The classification goal is to predict whether the patient has a 10-year risk of future coronary heart disease (CHD). The dataset provides the patients’ information. Each attribute is a potential risk factor. There are both demographic, behavioral, and medical risk factors.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png"/>
          <p:cNvPicPr>
            <a:picLocks noChangeAspect="1"/>
          </p:cNvPicPr>
          <p:nvPr/>
        </p:nvPicPr>
        <p:blipFill>
          <a:blip r:embed="rId2"/>
          <a:stretch>
            <a:fillRect/>
          </a:stretch>
        </p:blipFill>
        <p:spPr>
          <a:xfrm>
            <a:off x="813956" y="348751"/>
            <a:ext cx="7136524" cy="3481376"/>
          </a:xfrm>
          <a:prstGeom prst="rect">
            <a:avLst/>
          </a:prstGeom>
        </p:spPr>
      </p:pic>
      <p:graphicFrame>
        <p:nvGraphicFramePr>
          <p:cNvPr id="6" name="Table 5">
            <a:extLst>
              <a:ext uri="{FF2B5EF4-FFF2-40B4-BE49-F238E27FC236}">
                <a16:creationId xmlns:a16="http://schemas.microsoft.com/office/drawing/2014/main" id="{4757EABE-BDC4-2032-F585-03AB4AA38B0E}"/>
              </a:ext>
            </a:extLst>
          </p:cNvPr>
          <p:cNvGraphicFramePr>
            <a:graphicFrameLocks noGrp="1"/>
          </p:cNvGraphicFramePr>
          <p:nvPr>
            <p:extLst>
              <p:ext uri="{D42A27DB-BD31-4B8C-83A1-F6EECF244321}">
                <p14:modId xmlns:p14="http://schemas.microsoft.com/office/powerpoint/2010/main" val="53523228"/>
              </p:ext>
            </p:extLst>
          </p:nvPr>
        </p:nvGraphicFramePr>
        <p:xfrm>
          <a:off x="1713781" y="4063070"/>
          <a:ext cx="6096000" cy="751241"/>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00005"/>
                    </a:ext>
                  </a:extLst>
                </a:gridCol>
                <a:gridCol w="1219200">
                  <a:extLst>
                    <a:ext uri="{9D8B030D-6E8A-4147-A177-3AD203B41FA5}">
                      <a16:colId xmlns:a16="http://schemas.microsoft.com/office/drawing/2014/main" val="3306956994"/>
                    </a:ext>
                  </a:extLst>
                </a:gridCol>
                <a:gridCol w="1219200">
                  <a:extLst>
                    <a:ext uri="{9D8B030D-6E8A-4147-A177-3AD203B41FA5}">
                      <a16:colId xmlns:a16="http://schemas.microsoft.com/office/drawing/2014/main" val="1158976595"/>
                    </a:ext>
                  </a:extLst>
                </a:gridCol>
                <a:gridCol w="1219200">
                  <a:extLst>
                    <a:ext uri="{9D8B030D-6E8A-4147-A177-3AD203B41FA5}">
                      <a16:colId xmlns:a16="http://schemas.microsoft.com/office/drawing/2014/main" val="3401784973"/>
                    </a:ext>
                  </a:extLst>
                </a:gridCol>
                <a:gridCol w="1219200">
                  <a:extLst>
                    <a:ext uri="{9D8B030D-6E8A-4147-A177-3AD203B41FA5}">
                      <a16:colId xmlns:a16="http://schemas.microsoft.com/office/drawing/2014/main" val="3116554722"/>
                    </a:ext>
                  </a:extLst>
                </a:gridCol>
              </a:tblGrid>
              <a:tr h="380401">
                <a:tc>
                  <a:txBody>
                    <a:bodyPr/>
                    <a:lstStyle/>
                    <a:p>
                      <a:r>
                        <a:rPr lang="en-US" dirty="0">
                          <a:solidFill>
                            <a:schemeClr val="bg1"/>
                          </a:solidFill>
                        </a:rPr>
                        <a:t>Precision </a:t>
                      </a:r>
                      <a:endParaRPr lang="en-IN" dirty="0"/>
                    </a:p>
                  </a:txBody>
                  <a:tcPr>
                    <a:solidFill>
                      <a:schemeClr val="bg2"/>
                    </a:solidFill>
                  </a:tcPr>
                </a:tc>
                <a:tc>
                  <a:txBody>
                    <a:bodyPr/>
                    <a:lstStyle/>
                    <a:p>
                      <a:r>
                        <a:rPr lang="en-US" dirty="0">
                          <a:solidFill>
                            <a:schemeClr val="bg1"/>
                          </a:solidFill>
                        </a:rPr>
                        <a:t>Recall </a:t>
                      </a:r>
                      <a:endParaRPr lang="en-IN" dirty="0"/>
                    </a:p>
                  </a:txBody>
                  <a:tcPr>
                    <a:solidFill>
                      <a:schemeClr val="bg2"/>
                    </a:solidFill>
                  </a:tcPr>
                </a:tc>
                <a:tc>
                  <a:txBody>
                    <a:bodyPr/>
                    <a:lstStyle/>
                    <a:p>
                      <a:r>
                        <a:rPr lang="en-US" dirty="0">
                          <a:solidFill>
                            <a:schemeClr val="bg1"/>
                          </a:solidFill>
                        </a:rPr>
                        <a:t>F1-Score </a:t>
                      </a:r>
                      <a:endParaRPr lang="en-IN" dirty="0"/>
                    </a:p>
                  </a:txBody>
                  <a:tcPr>
                    <a:solidFill>
                      <a:schemeClr val="bg2"/>
                    </a:solidFill>
                  </a:tcPr>
                </a:tc>
                <a:tc>
                  <a:txBody>
                    <a:bodyPr/>
                    <a:lstStyle/>
                    <a:p>
                      <a:r>
                        <a:rPr lang="en-US" dirty="0">
                          <a:solidFill>
                            <a:schemeClr val="bg1"/>
                          </a:solidFill>
                        </a:rPr>
                        <a:t>Accuracy  </a:t>
                      </a:r>
                      <a:endParaRPr lang="en-IN" dirty="0"/>
                    </a:p>
                  </a:txBody>
                  <a:tcPr>
                    <a:solidFill>
                      <a:schemeClr val="bg2"/>
                    </a:solidFill>
                  </a:tcPr>
                </a:tc>
                <a:tc>
                  <a:txBody>
                    <a:bodyPr/>
                    <a:lstStyle/>
                    <a:p>
                      <a:r>
                        <a:rPr lang="en-US" dirty="0">
                          <a:solidFill>
                            <a:schemeClr val="bg1"/>
                          </a:solidFill>
                        </a:rPr>
                        <a:t>ROC_AUC </a:t>
                      </a:r>
                      <a:endParaRPr lang="en-IN" dirty="0"/>
                    </a:p>
                  </a:txBody>
                  <a:tcPr>
                    <a:solidFill>
                      <a:schemeClr val="bg2"/>
                    </a:solidFill>
                  </a:tcPr>
                </a:tc>
                <a:extLst>
                  <a:ext uri="{0D108BD9-81ED-4DB2-BD59-A6C34878D82A}">
                    <a16:rowId xmlns:a16="http://schemas.microsoft.com/office/drawing/2014/main" val="2390329991"/>
                  </a:ext>
                </a:extLst>
              </a:tr>
              <a:tr h="370840">
                <a:tc>
                  <a:txBody>
                    <a:bodyPr/>
                    <a:lstStyle/>
                    <a:p>
                      <a:r>
                        <a:rPr lang="en-US" dirty="0">
                          <a:solidFill>
                            <a:schemeClr val="bg1"/>
                          </a:solidFill>
                        </a:rPr>
                        <a:t>0.8661</a:t>
                      </a:r>
                      <a:endParaRPr lang="en-IN" dirty="0">
                        <a:solidFill>
                          <a:schemeClr val="bg1"/>
                        </a:solidFill>
                      </a:endParaRPr>
                    </a:p>
                  </a:txBody>
                  <a:tcPr>
                    <a:solidFill>
                      <a:schemeClr val="bg2"/>
                    </a:solidFill>
                  </a:tcPr>
                </a:tc>
                <a:tc>
                  <a:txBody>
                    <a:bodyPr/>
                    <a:lstStyle/>
                    <a:p>
                      <a:r>
                        <a:rPr lang="en-US" dirty="0">
                          <a:solidFill>
                            <a:schemeClr val="bg1"/>
                          </a:solidFill>
                        </a:rPr>
                        <a:t>0.8234</a:t>
                      </a:r>
                      <a:endParaRPr lang="en-IN" dirty="0">
                        <a:solidFill>
                          <a:schemeClr val="bg1"/>
                        </a:solidFill>
                      </a:endParaRPr>
                    </a:p>
                  </a:txBody>
                  <a:tcPr>
                    <a:solidFill>
                      <a:schemeClr val="bg2"/>
                    </a:solidFill>
                  </a:tcPr>
                </a:tc>
                <a:tc>
                  <a:txBody>
                    <a:bodyPr/>
                    <a:lstStyle/>
                    <a:p>
                      <a:r>
                        <a:rPr lang="en-US" dirty="0">
                          <a:solidFill>
                            <a:schemeClr val="bg1"/>
                          </a:solidFill>
                        </a:rPr>
                        <a:t> 0.8442</a:t>
                      </a:r>
                      <a:endParaRPr lang="en-IN" dirty="0">
                        <a:solidFill>
                          <a:schemeClr val="bg1"/>
                        </a:solidFill>
                      </a:endParaRPr>
                    </a:p>
                  </a:txBody>
                  <a:tcPr>
                    <a:solidFill>
                      <a:schemeClr val="bg2"/>
                    </a:solidFill>
                  </a:tcPr>
                </a:tc>
                <a:tc>
                  <a:txBody>
                    <a:bodyPr/>
                    <a:lstStyle/>
                    <a:p>
                      <a:r>
                        <a:rPr lang="en-US" dirty="0">
                          <a:solidFill>
                            <a:schemeClr val="bg1"/>
                          </a:solidFill>
                        </a:rPr>
                        <a:t>0.8501</a:t>
                      </a:r>
                      <a:endParaRPr lang="en-IN" dirty="0">
                        <a:solidFill>
                          <a:schemeClr val="bg1"/>
                        </a:solidFill>
                      </a:endParaRPr>
                    </a:p>
                  </a:txBody>
                  <a:tcPr>
                    <a:solidFill>
                      <a:schemeClr val="bg2"/>
                    </a:solidFill>
                  </a:tcPr>
                </a:tc>
                <a:tc>
                  <a:txBody>
                    <a:bodyPr/>
                    <a:lstStyle/>
                    <a:p>
                      <a:r>
                        <a:rPr lang="en-US" dirty="0">
                          <a:solidFill>
                            <a:schemeClr val="bg1"/>
                          </a:solidFill>
                        </a:rPr>
                        <a:t>0.925</a:t>
                      </a:r>
                      <a:endParaRPr lang="en-IN" dirty="0">
                        <a:solidFill>
                          <a:schemeClr val="bg1"/>
                        </a:solidFill>
                      </a:endParaRPr>
                    </a:p>
                  </a:txBody>
                  <a:tcPr>
                    <a:solidFill>
                      <a:schemeClr val="bg2"/>
                    </a:solidFill>
                  </a:tcPr>
                </a:tc>
                <a:extLst>
                  <a:ext uri="{0D108BD9-81ED-4DB2-BD59-A6C34878D82A}">
                    <a16:rowId xmlns:a16="http://schemas.microsoft.com/office/drawing/2014/main" val="3823483417"/>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210" y="117221"/>
            <a:ext cx="8520600" cy="572700"/>
          </a:xfrm>
        </p:spPr>
        <p:txBody>
          <a:bodyPr/>
          <a:lstStyle/>
          <a:p>
            <a:pPr>
              <a:buFont typeface="Wingdings" pitchFamily="2" charset="2"/>
              <a:buChar char="ü"/>
            </a:pPr>
            <a:r>
              <a:rPr lang="en-IN" u="sng" dirty="0"/>
              <a:t>KNN</a:t>
            </a:r>
            <a:endParaRPr lang="en-US" u="sng" dirty="0"/>
          </a:p>
        </p:txBody>
      </p:sp>
      <p:sp>
        <p:nvSpPr>
          <p:cNvPr id="3" name="Text Placeholder 2"/>
          <p:cNvSpPr>
            <a:spLocks noGrp="1"/>
          </p:cNvSpPr>
          <p:nvPr>
            <p:ph type="body" idx="1"/>
          </p:nvPr>
        </p:nvSpPr>
        <p:spPr>
          <a:xfrm>
            <a:off x="442823" y="1334218"/>
            <a:ext cx="8446987" cy="1426235"/>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buNone/>
            </a:pPr>
            <a:r>
              <a:rPr lang="en-US" dirty="0">
                <a:solidFill>
                  <a:schemeClr val="accent2"/>
                </a:solidFill>
              </a:rPr>
              <a:t>a)Visualizing the confusion matrix to evaluate the performance of the model on training set and testing set respectively.</a:t>
            </a:r>
          </a:p>
          <a:p>
            <a:pPr>
              <a:buNone/>
            </a:pPr>
            <a:endParaRPr lang="en-US" dirty="0"/>
          </a:p>
        </p:txBody>
      </p:sp>
      <p:pic>
        <p:nvPicPr>
          <p:cNvPr id="5" name="Picture 4" descr="1.png"/>
          <p:cNvPicPr>
            <a:picLocks noChangeAspect="1"/>
          </p:cNvPicPr>
          <p:nvPr/>
        </p:nvPicPr>
        <p:blipFill>
          <a:blip r:embed="rId2"/>
          <a:stretch>
            <a:fillRect/>
          </a:stretch>
        </p:blipFill>
        <p:spPr>
          <a:xfrm>
            <a:off x="254191" y="897320"/>
            <a:ext cx="4080872" cy="3292613"/>
          </a:xfrm>
          <a:prstGeom prst="rect">
            <a:avLst/>
          </a:prstGeom>
        </p:spPr>
      </p:pic>
      <p:pic>
        <p:nvPicPr>
          <p:cNvPr id="6" name="Picture 5" descr="2.png"/>
          <p:cNvPicPr>
            <a:picLocks noChangeAspect="1"/>
          </p:cNvPicPr>
          <p:nvPr/>
        </p:nvPicPr>
        <p:blipFill>
          <a:blip r:embed="rId3"/>
          <a:stretch>
            <a:fillRect/>
          </a:stretch>
        </p:blipFill>
        <p:spPr>
          <a:xfrm>
            <a:off x="4572000" y="897320"/>
            <a:ext cx="4057388" cy="318643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png"/>
          <p:cNvPicPr>
            <a:picLocks noChangeAspect="1"/>
          </p:cNvPicPr>
          <p:nvPr/>
        </p:nvPicPr>
        <p:blipFill>
          <a:blip r:embed="rId2"/>
          <a:stretch>
            <a:fillRect/>
          </a:stretch>
        </p:blipFill>
        <p:spPr>
          <a:xfrm>
            <a:off x="614556" y="259634"/>
            <a:ext cx="7666802" cy="3648717"/>
          </a:xfrm>
          <a:prstGeom prst="rect">
            <a:avLst/>
          </a:prstGeom>
        </p:spPr>
      </p:pic>
      <p:graphicFrame>
        <p:nvGraphicFramePr>
          <p:cNvPr id="8" name="Table 7">
            <a:extLst>
              <a:ext uri="{FF2B5EF4-FFF2-40B4-BE49-F238E27FC236}">
                <a16:creationId xmlns:a16="http://schemas.microsoft.com/office/drawing/2014/main" id="{BA76B39D-E58D-2EEB-4F02-508E01574F5F}"/>
              </a:ext>
            </a:extLst>
          </p:cNvPr>
          <p:cNvGraphicFramePr>
            <a:graphicFrameLocks noGrp="1"/>
          </p:cNvGraphicFramePr>
          <p:nvPr>
            <p:extLst>
              <p:ext uri="{D42A27DB-BD31-4B8C-83A1-F6EECF244321}">
                <p14:modId xmlns:p14="http://schemas.microsoft.com/office/powerpoint/2010/main" val="2712463479"/>
              </p:ext>
            </p:extLst>
          </p:nvPr>
        </p:nvGraphicFramePr>
        <p:xfrm>
          <a:off x="1610264" y="4051568"/>
          <a:ext cx="6096000" cy="751241"/>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00005"/>
                    </a:ext>
                  </a:extLst>
                </a:gridCol>
                <a:gridCol w="1219200">
                  <a:extLst>
                    <a:ext uri="{9D8B030D-6E8A-4147-A177-3AD203B41FA5}">
                      <a16:colId xmlns:a16="http://schemas.microsoft.com/office/drawing/2014/main" val="3306956994"/>
                    </a:ext>
                  </a:extLst>
                </a:gridCol>
                <a:gridCol w="1219200">
                  <a:extLst>
                    <a:ext uri="{9D8B030D-6E8A-4147-A177-3AD203B41FA5}">
                      <a16:colId xmlns:a16="http://schemas.microsoft.com/office/drawing/2014/main" val="1158976595"/>
                    </a:ext>
                  </a:extLst>
                </a:gridCol>
                <a:gridCol w="1219200">
                  <a:extLst>
                    <a:ext uri="{9D8B030D-6E8A-4147-A177-3AD203B41FA5}">
                      <a16:colId xmlns:a16="http://schemas.microsoft.com/office/drawing/2014/main" val="3401784973"/>
                    </a:ext>
                  </a:extLst>
                </a:gridCol>
                <a:gridCol w="1219200">
                  <a:extLst>
                    <a:ext uri="{9D8B030D-6E8A-4147-A177-3AD203B41FA5}">
                      <a16:colId xmlns:a16="http://schemas.microsoft.com/office/drawing/2014/main" val="3116554722"/>
                    </a:ext>
                  </a:extLst>
                </a:gridCol>
              </a:tblGrid>
              <a:tr h="380401">
                <a:tc>
                  <a:txBody>
                    <a:bodyPr/>
                    <a:lstStyle/>
                    <a:p>
                      <a:r>
                        <a:rPr lang="en-US" dirty="0">
                          <a:solidFill>
                            <a:schemeClr val="bg1"/>
                          </a:solidFill>
                        </a:rPr>
                        <a:t>Precision </a:t>
                      </a:r>
                      <a:endParaRPr lang="en-IN" dirty="0"/>
                    </a:p>
                  </a:txBody>
                  <a:tcPr>
                    <a:solidFill>
                      <a:schemeClr val="bg2"/>
                    </a:solidFill>
                  </a:tcPr>
                </a:tc>
                <a:tc>
                  <a:txBody>
                    <a:bodyPr/>
                    <a:lstStyle/>
                    <a:p>
                      <a:r>
                        <a:rPr lang="en-US" dirty="0">
                          <a:solidFill>
                            <a:schemeClr val="bg1"/>
                          </a:solidFill>
                        </a:rPr>
                        <a:t>Recall </a:t>
                      </a:r>
                      <a:endParaRPr lang="en-IN" dirty="0"/>
                    </a:p>
                  </a:txBody>
                  <a:tcPr>
                    <a:solidFill>
                      <a:schemeClr val="bg2"/>
                    </a:solidFill>
                  </a:tcPr>
                </a:tc>
                <a:tc>
                  <a:txBody>
                    <a:bodyPr/>
                    <a:lstStyle/>
                    <a:p>
                      <a:r>
                        <a:rPr lang="en-US" dirty="0">
                          <a:solidFill>
                            <a:schemeClr val="bg1"/>
                          </a:solidFill>
                        </a:rPr>
                        <a:t>F1-Score </a:t>
                      </a:r>
                      <a:endParaRPr lang="en-IN" dirty="0"/>
                    </a:p>
                  </a:txBody>
                  <a:tcPr>
                    <a:solidFill>
                      <a:schemeClr val="bg2"/>
                    </a:solidFill>
                  </a:tcPr>
                </a:tc>
                <a:tc>
                  <a:txBody>
                    <a:bodyPr/>
                    <a:lstStyle/>
                    <a:p>
                      <a:r>
                        <a:rPr lang="en-US" dirty="0">
                          <a:solidFill>
                            <a:schemeClr val="bg1"/>
                          </a:solidFill>
                        </a:rPr>
                        <a:t>Accuracy  </a:t>
                      </a:r>
                      <a:endParaRPr lang="en-IN" dirty="0"/>
                    </a:p>
                  </a:txBody>
                  <a:tcPr>
                    <a:solidFill>
                      <a:schemeClr val="bg2"/>
                    </a:solidFill>
                  </a:tcPr>
                </a:tc>
                <a:tc>
                  <a:txBody>
                    <a:bodyPr/>
                    <a:lstStyle/>
                    <a:p>
                      <a:r>
                        <a:rPr lang="en-US" dirty="0">
                          <a:solidFill>
                            <a:schemeClr val="bg1"/>
                          </a:solidFill>
                        </a:rPr>
                        <a:t>ROC_AUC </a:t>
                      </a:r>
                      <a:endParaRPr lang="en-IN" dirty="0"/>
                    </a:p>
                  </a:txBody>
                  <a:tcPr>
                    <a:solidFill>
                      <a:schemeClr val="bg2"/>
                    </a:solidFill>
                  </a:tcPr>
                </a:tc>
                <a:extLst>
                  <a:ext uri="{0D108BD9-81ED-4DB2-BD59-A6C34878D82A}">
                    <a16:rowId xmlns:a16="http://schemas.microsoft.com/office/drawing/2014/main" val="2390329991"/>
                  </a:ext>
                </a:extLst>
              </a:tr>
              <a:tr h="370840">
                <a:tc>
                  <a:txBody>
                    <a:bodyPr/>
                    <a:lstStyle/>
                    <a:p>
                      <a:r>
                        <a:rPr lang="en-US" dirty="0">
                          <a:solidFill>
                            <a:schemeClr val="bg1"/>
                          </a:solidFill>
                        </a:rPr>
                        <a:t>0.7093</a:t>
                      </a:r>
                      <a:endParaRPr lang="en-IN" dirty="0">
                        <a:solidFill>
                          <a:schemeClr val="bg1"/>
                        </a:solidFill>
                      </a:endParaRPr>
                    </a:p>
                  </a:txBody>
                  <a:tcPr>
                    <a:solidFill>
                      <a:schemeClr val="bg2"/>
                    </a:solidFill>
                  </a:tcPr>
                </a:tc>
                <a:tc>
                  <a:txBody>
                    <a:bodyPr/>
                    <a:lstStyle/>
                    <a:p>
                      <a:r>
                        <a:rPr lang="en-US" dirty="0">
                          <a:solidFill>
                            <a:schemeClr val="bg1"/>
                          </a:solidFill>
                        </a:rPr>
                        <a:t>0.9117</a:t>
                      </a:r>
                      <a:endParaRPr lang="en-IN" dirty="0">
                        <a:solidFill>
                          <a:schemeClr val="bg1"/>
                        </a:solidFill>
                      </a:endParaRPr>
                    </a:p>
                  </a:txBody>
                  <a:tcPr>
                    <a:solidFill>
                      <a:schemeClr val="bg2"/>
                    </a:solidFill>
                  </a:tcPr>
                </a:tc>
                <a:tc>
                  <a:txBody>
                    <a:bodyPr/>
                    <a:lstStyle/>
                    <a:p>
                      <a:r>
                        <a:rPr lang="en-US" dirty="0">
                          <a:solidFill>
                            <a:schemeClr val="bg1"/>
                          </a:solidFill>
                        </a:rPr>
                        <a:t>0.7978</a:t>
                      </a:r>
                      <a:endParaRPr lang="en-IN" dirty="0">
                        <a:solidFill>
                          <a:schemeClr val="bg1"/>
                        </a:solidFill>
                      </a:endParaRPr>
                    </a:p>
                  </a:txBody>
                  <a:tcPr>
                    <a:solidFill>
                      <a:schemeClr val="bg2"/>
                    </a:solidFill>
                  </a:tcPr>
                </a:tc>
                <a:tc>
                  <a:txBody>
                    <a:bodyPr/>
                    <a:lstStyle/>
                    <a:p>
                      <a:r>
                        <a:rPr lang="en-US" dirty="0">
                          <a:solidFill>
                            <a:schemeClr val="bg1"/>
                          </a:solidFill>
                        </a:rPr>
                        <a:t>0.772</a:t>
                      </a:r>
                      <a:endParaRPr lang="en-IN" dirty="0">
                        <a:solidFill>
                          <a:schemeClr val="bg1"/>
                        </a:solidFill>
                      </a:endParaRPr>
                    </a:p>
                  </a:txBody>
                  <a:tcPr>
                    <a:solidFill>
                      <a:schemeClr val="bg2"/>
                    </a:solidFill>
                  </a:tcPr>
                </a:tc>
                <a:tc>
                  <a:txBody>
                    <a:bodyPr/>
                    <a:lstStyle/>
                    <a:p>
                      <a:r>
                        <a:rPr lang="en-US" dirty="0">
                          <a:solidFill>
                            <a:schemeClr val="bg1"/>
                          </a:solidFill>
                        </a:rPr>
                        <a:t>0.8637</a:t>
                      </a:r>
                      <a:endParaRPr lang="en-IN" dirty="0">
                        <a:solidFill>
                          <a:schemeClr val="bg1"/>
                        </a:solidFill>
                      </a:endParaRPr>
                    </a:p>
                  </a:txBody>
                  <a:tcPr>
                    <a:solidFill>
                      <a:schemeClr val="bg2"/>
                    </a:solidFill>
                  </a:tcPr>
                </a:tc>
                <a:extLst>
                  <a:ext uri="{0D108BD9-81ED-4DB2-BD59-A6C34878D82A}">
                    <a16:rowId xmlns:a16="http://schemas.microsoft.com/office/drawing/2014/main" val="3823483417"/>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6627"/>
            <a:ext cx="8520600" cy="572700"/>
          </a:xfrm>
        </p:spPr>
        <p:txBody>
          <a:bodyPr/>
          <a:lstStyle/>
          <a:p>
            <a:pPr>
              <a:buFont typeface="Wingdings" pitchFamily="2" charset="2"/>
              <a:buChar char="ü"/>
            </a:pPr>
            <a:r>
              <a:rPr lang="en-IN" u="sng" dirty="0"/>
              <a:t>Support Vector Machine</a:t>
            </a:r>
            <a:endParaRPr lang="en-US" u="sng" dirty="0"/>
          </a:p>
        </p:txBody>
      </p:sp>
      <p:sp>
        <p:nvSpPr>
          <p:cNvPr id="3" name="Text Placeholder 2"/>
          <p:cNvSpPr>
            <a:spLocks noGrp="1"/>
          </p:cNvSpPr>
          <p:nvPr>
            <p:ph type="body" idx="1"/>
          </p:nvPr>
        </p:nvSpPr>
        <p:spPr>
          <a:xfrm>
            <a:off x="623400" y="1107773"/>
            <a:ext cx="8520600" cy="3416400"/>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just">
              <a:buNone/>
            </a:pPr>
            <a:r>
              <a:rPr lang="en-US" dirty="0">
                <a:solidFill>
                  <a:schemeClr val="bg1"/>
                </a:solidFill>
              </a:rPr>
              <a:t>Visualizing the confusion matrix to evaluate the performance of the model on </a:t>
            </a:r>
          </a:p>
          <a:p>
            <a:pPr algn="just">
              <a:buNone/>
            </a:pPr>
            <a:r>
              <a:rPr lang="en-US" dirty="0">
                <a:solidFill>
                  <a:schemeClr val="bg1"/>
                </a:solidFill>
              </a:rPr>
              <a:t>training set and testing set respectively.</a:t>
            </a:r>
          </a:p>
          <a:p>
            <a:pPr>
              <a:buNone/>
            </a:pPr>
            <a:endParaRPr lang="en-US" dirty="0">
              <a:solidFill>
                <a:schemeClr val="bg1"/>
              </a:solidFill>
            </a:endParaRPr>
          </a:p>
        </p:txBody>
      </p:sp>
      <p:pic>
        <p:nvPicPr>
          <p:cNvPr id="4" name="Picture 3" descr="1.png"/>
          <p:cNvPicPr>
            <a:picLocks noChangeAspect="1"/>
          </p:cNvPicPr>
          <p:nvPr/>
        </p:nvPicPr>
        <p:blipFill>
          <a:blip r:embed="rId2"/>
          <a:stretch>
            <a:fillRect/>
          </a:stretch>
        </p:blipFill>
        <p:spPr>
          <a:xfrm>
            <a:off x="90602" y="907671"/>
            <a:ext cx="4534933" cy="3328158"/>
          </a:xfrm>
          <a:prstGeom prst="rect">
            <a:avLst/>
          </a:prstGeom>
        </p:spPr>
      </p:pic>
      <p:pic>
        <p:nvPicPr>
          <p:cNvPr id="5" name="Picture 4" descr="2.png"/>
          <p:cNvPicPr>
            <a:picLocks noChangeAspect="1"/>
          </p:cNvPicPr>
          <p:nvPr/>
        </p:nvPicPr>
        <p:blipFill>
          <a:blip r:embed="rId3"/>
          <a:stretch>
            <a:fillRect/>
          </a:stretch>
        </p:blipFill>
        <p:spPr>
          <a:xfrm>
            <a:off x="4697987" y="818339"/>
            <a:ext cx="4446013" cy="332815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US" dirty="0"/>
          </a:p>
        </p:txBody>
      </p:sp>
      <p:pic>
        <p:nvPicPr>
          <p:cNvPr id="4" name="Picture 3" descr="3.png"/>
          <p:cNvPicPr>
            <a:picLocks noChangeAspect="1"/>
          </p:cNvPicPr>
          <p:nvPr/>
        </p:nvPicPr>
        <p:blipFill>
          <a:blip r:embed="rId2"/>
          <a:stretch>
            <a:fillRect/>
          </a:stretch>
        </p:blipFill>
        <p:spPr>
          <a:xfrm>
            <a:off x="876522" y="407125"/>
            <a:ext cx="7410587" cy="3591627"/>
          </a:xfrm>
          <a:prstGeom prst="rect">
            <a:avLst/>
          </a:prstGeom>
        </p:spPr>
      </p:pic>
      <p:graphicFrame>
        <p:nvGraphicFramePr>
          <p:cNvPr id="6" name="Table 5">
            <a:extLst>
              <a:ext uri="{FF2B5EF4-FFF2-40B4-BE49-F238E27FC236}">
                <a16:creationId xmlns:a16="http://schemas.microsoft.com/office/drawing/2014/main" id="{1A42F4C5-A8DE-0B04-BD75-49E95B449E48}"/>
              </a:ext>
            </a:extLst>
          </p:cNvPr>
          <p:cNvGraphicFramePr>
            <a:graphicFrameLocks noGrp="1"/>
          </p:cNvGraphicFramePr>
          <p:nvPr>
            <p:extLst>
              <p:ext uri="{D42A27DB-BD31-4B8C-83A1-F6EECF244321}">
                <p14:modId xmlns:p14="http://schemas.microsoft.com/office/powerpoint/2010/main" val="1811294703"/>
              </p:ext>
            </p:extLst>
          </p:nvPr>
        </p:nvGraphicFramePr>
        <p:xfrm>
          <a:off x="1949571" y="4117412"/>
          <a:ext cx="6096000" cy="751241"/>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00005"/>
                    </a:ext>
                  </a:extLst>
                </a:gridCol>
                <a:gridCol w="1219200">
                  <a:extLst>
                    <a:ext uri="{9D8B030D-6E8A-4147-A177-3AD203B41FA5}">
                      <a16:colId xmlns:a16="http://schemas.microsoft.com/office/drawing/2014/main" val="3306956994"/>
                    </a:ext>
                  </a:extLst>
                </a:gridCol>
                <a:gridCol w="1219200">
                  <a:extLst>
                    <a:ext uri="{9D8B030D-6E8A-4147-A177-3AD203B41FA5}">
                      <a16:colId xmlns:a16="http://schemas.microsoft.com/office/drawing/2014/main" val="1158976595"/>
                    </a:ext>
                  </a:extLst>
                </a:gridCol>
                <a:gridCol w="1219200">
                  <a:extLst>
                    <a:ext uri="{9D8B030D-6E8A-4147-A177-3AD203B41FA5}">
                      <a16:colId xmlns:a16="http://schemas.microsoft.com/office/drawing/2014/main" val="3401784973"/>
                    </a:ext>
                  </a:extLst>
                </a:gridCol>
                <a:gridCol w="1219200">
                  <a:extLst>
                    <a:ext uri="{9D8B030D-6E8A-4147-A177-3AD203B41FA5}">
                      <a16:colId xmlns:a16="http://schemas.microsoft.com/office/drawing/2014/main" val="3116554722"/>
                    </a:ext>
                  </a:extLst>
                </a:gridCol>
              </a:tblGrid>
              <a:tr h="380401">
                <a:tc>
                  <a:txBody>
                    <a:bodyPr/>
                    <a:lstStyle/>
                    <a:p>
                      <a:r>
                        <a:rPr lang="en-US" dirty="0">
                          <a:solidFill>
                            <a:schemeClr val="bg1"/>
                          </a:solidFill>
                        </a:rPr>
                        <a:t>Precision </a:t>
                      </a:r>
                      <a:endParaRPr lang="en-IN" dirty="0"/>
                    </a:p>
                  </a:txBody>
                  <a:tcPr>
                    <a:solidFill>
                      <a:schemeClr val="bg2"/>
                    </a:solidFill>
                  </a:tcPr>
                </a:tc>
                <a:tc>
                  <a:txBody>
                    <a:bodyPr/>
                    <a:lstStyle/>
                    <a:p>
                      <a:r>
                        <a:rPr lang="en-US" dirty="0">
                          <a:solidFill>
                            <a:schemeClr val="bg1"/>
                          </a:solidFill>
                        </a:rPr>
                        <a:t>Recall </a:t>
                      </a:r>
                      <a:endParaRPr lang="en-IN" dirty="0"/>
                    </a:p>
                  </a:txBody>
                  <a:tcPr>
                    <a:solidFill>
                      <a:schemeClr val="bg2"/>
                    </a:solidFill>
                  </a:tcPr>
                </a:tc>
                <a:tc>
                  <a:txBody>
                    <a:bodyPr/>
                    <a:lstStyle/>
                    <a:p>
                      <a:r>
                        <a:rPr lang="en-US" dirty="0">
                          <a:solidFill>
                            <a:schemeClr val="bg1"/>
                          </a:solidFill>
                        </a:rPr>
                        <a:t>F1-Score </a:t>
                      </a:r>
                      <a:endParaRPr lang="en-IN" dirty="0"/>
                    </a:p>
                  </a:txBody>
                  <a:tcPr>
                    <a:solidFill>
                      <a:schemeClr val="bg2"/>
                    </a:solidFill>
                  </a:tcPr>
                </a:tc>
                <a:tc>
                  <a:txBody>
                    <a:bodyPr/>
                    <a:lstStyle/>
                    <a:p>
                      <a:r>
                        <a:rPr lang="en-US" dirty="0">
                          <a:solidFill>
                            <a:schemeClr val="bg1"/>
                          </a:solidFill>
                        </a:rPr>
                        <a:t>Accuracy  </a:t>
                      </a:r>
                      <a:endParaRPr lang="en-IN" dirty="0"/>
                    </a:p>
                  </a:txBody>
                  <a:tcPr>
                    <a:solidFill>
                      <a:schemeClr val="bg2"/>
                    </a:solidFill>
                  </a:tcPr>
                </a:tc>
                <a:tc>
                  <a:txBody>
                    <a:bodyPr/>
                    <a:lstStyle/>
                    <a:p>
                      <a:r>
                        <a:rPr lang="en-US" dirty="0">
                          <a:solidFill>
                            <a:schemeClr val="bg1"/>
                          </a:solidFill>
                        </a:rPr>
                        <a:t>ROC_AUC </a:t>
                      </a:r>
                      <a:endParaRPr lang="en-IN" dirty="0"/>
                    </a:p>
                  </a:txBody>
                  <a:tcPr>
                    <a:solidFill>
                      <a:schemeClr val="bg2"/>
                    </a:solidFill>
                  </a:tcPr>
                </a:tc>
                <a:extLst>
                  <a:ext uri="{0D108BD9-81ED-4DB2-BD59-A6C34878D82A}">
                    <a16:rowId xmlns:a16="http://schemas.microsoft.com/office/drawing/2014/main" val="2390329991"/>
                  </a:ext>
                </a:extLst>
              </a:tr>
              <a:tr h="370840">
                <a:tc>
                  <a:txBody>
                    <a:bodyPr/>
                    <a:lstStyle/>
                    <a:p>
                      <a:r>
                        <a:rPr lang="en-US" dirty="0">
                          <a:solidFill>
                            <a:schemeClr val="bg1"/>
                          </a:solidFill>
                        </a:rPr>
                        <a:t>0.7465 </a:t>
                      </a:r>
                      <a:endParaRPr lang="en-IN" dirty="0">
                        <a:solidFill>
                          <a:schemeClr val="bg1"/>
                        </a:solidFill>
                      </a:endParaRPr>
                    </a:p>
                  </a:txBody>
                  <a:tcPr>
                    <a:solidFill>
                      <a:schemeClr val="bg2"/>
                    </a:solidFill>
                  </a:tcPr>
                </a:tc>
                <a:tc>
                  <a:txBody>
                    <a:bodyPr/>
                    <a:lstStyle/>
                    <a:p>
                      <a:r>
                        <a:rPr lang="en-US" dirty="0">
                          <a:solidFill>
                            <a:schemeClr val="bg1"/>
                          </a:solidFill>
                        </a:rPr>
                        <a:t>0.808</a:t>
                      </a:r>
                      <a:endParaRPr lang="en-IN" dirty="0">
                        <a:solidFill>
                          <a:schemeClr val="bg1"/>
                        </a:solidFill>
                      </a:endParaRPr>
                    </a:p>
                  </a:txBody>
                  <a:tcPr>
                    <a:solidFill>
                      <a:schemeClr val="bg2"/>
                    </a:solidFill>
                  </a:tcPr>
                </a:tc>
                <a:tc>
                  <a:txBody>
                    <a:bodyPr/>
                    <a:lstStyle/>
                    <a:p>
                      <a:r>
                        <a:rPr lang="en-US" dirty="0">
                          <a:solidFill>
                            <a:schemeClr val="bg1"/>
                          </a:solidFill>
                        </a:rPr>
                        <a:t> 0.776 </a:t>
                      </a:r>
                      <a:endParaRPr lang="en-IN" dirty="0">
                        <a:solidFill>
                          <a:schemeClr val="bg1"/>
                        </a:solidFill>
                      </a:endParaRPr>
                    </a:p>
                  </a:txBody>
                  <a:tcPr>
                    <a:solidFill>
                      <a:schemeClr val="bg2"/>
                    </a:solidFill>
                  </a:tcPr>
                </a:tc>
                <a:tc>
                  <a:txBody>
                    <a:bodyPr/>
                    <a:lstStyle/>
                    <a:p>
                      <a:r>
                        <a:rPr lang="en-US" dirty="0">
                          <a:solidFill>
                            <a:schemeClr val="bg1"/>
                          </a:solidFill>
                        </a:rPr>
                        <a:t>0.766</a:t>
                      </a:r>
                      <a:endParaRPr lang="en-IN" dirty="0">
                        <a:solidFill>
                          <a:schemeClr val="bg1"/>
                        </a:solidFill>
                      </a:endParaRPr>
                    </a:p>
                  </a:txBody>
                  <a:tcPr>
                    <a:solidFill>
                      <a:schemeClr val="bg2"/>
                    </a:solidFill>
                  </a:tcPr>
                </a:tc>
                <a:tc>
                  <a:txBody>
                    <a:bodyPr/>
                    <a:lstStyle/>
                    <a:p>
                      <a:r>
                        <a:rPr lang="en-US" dirty="0">
                          <a:solidFill>
                            <a:schemeClr val="bg1"/>
                          </a:solidFill>
                        </a:rPr>
                        <a:t>0.8511</a:t>
                      </a:r>
                      <a:endParaRPr lang="en-IN" dirty="0">
                        <a:solidFill>
                          <a:schemeClr val="bg1"/>
                        </a:solidFill>
                      </a:endParaRPr>
                    </a:p>
                  </a:txBody>
                  <a:tcPr>
                    <a:solidFill>
                      <a:schemeClr val="bg2"/>
                    </a:solidFill>
                  </a:tcPr>
                </a:tc>
                <a:extLst>
                  <a:ext uri="{0D108BD9-81ED-4DB2-BD59-A6C34878D82A}">
                    <a16:rowId xmlns:a16="http://schemas.microsoft.com/office/drawing/2014/main" val="382348341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715" y="59712"/>
            <a:ext cx="8520600" cy="572700"/>
          </a:xfrm>
        </p:spPr>
        <p:txBody>
          <a:bodyPr/>
          <a:lstStyle/>
          <a:p>
            <a:pPr>
              <a:buFont typeface="Wingdings" pitchFamily="2" charset="2"/>
              <a:buChar char="ü"/>
            </a:pPr>
            <a:r>
              <a:rPr lang="en-IN" u="sng" dirty="0"/>
              <a:t>Conclusion</a:t>
            </a:r>
            <a:endParaRPr lang="en-US" u="sng" dirty="0"/>
          </a:p>
        </p:txBody>
      </p:sp>
      <p:sp>
        <p:nvSpPr>
          <p:cNvPr id="3" name="Text Placeholder 2"/>
          <p:cNvSpPr>
            <a:spLocks noGrp="1"/>
          </p:cNvSpPr>
          <p:nvPr>
            <p:ph type="body" idx="1"/>
          </p:nvPr>
        </p:nvSpPr>
        <p:spPr>
          <a:xfrm>
            <a:off x="190930" y="863550"/>
            <a:ext cx="8520600" cy="3416400"/>
          </a:xfrm>
        </p:spPr>
        <p:txBody>
          <a:bodyPr/>
          <a:lstStyle/>
          <a:p>
            <a:pPr algn="l">
              <a:lnSpc>
                <a:spcPct val="100000"/>
              </a:lnSpc>
            </a:pPr>
            <a:r>
              <a:rPr lang="en-US" b="0" i="0" dirty="0">
                <a:solidFill>
                  <a:srgbClr val="24292F"/>
                </a:solidFill>
                <a:effectLst/>
                <a:latin typeface="-apple-system"/>
              </a:rPr>
              <a:t>We've noticed that XBG Classifier is the stand out performer among all models with an f1-score of 0.8397. it's safe to say that XGB Classifier provides an optimal solution to our problem.</a:t>
            </a:r>
          </a:p>
          <a:p>
            <a:pPr algn="l">
              <a:lnSpc>
                <a:spcPct val="100000"/>
              </a:lnSpc>
            </a:pPr>
            <a:endParaRPr lang="en-US" b="0" i="0" dirty="0">
              <a:solidFill>
                <a:srgbClr val="24292F"/>
              </a:solidFill>
              <a:effectLst/>
              <a:latin typeface="-apple-system"/>
            </a:endParaRPr>
          </a:p>
          <a:p>
            <a:pPr algn="l">
              <a:lnSpc>
                <a:spcPct val="100000"/>
              </a:lnSpc>
            </a:pPr>
            <a:r>
              <a:rPr lang="en-US" b="0" i="0" dirty="0">
                <a:solidFill>
                  <a:srgbClr val="24292F"/>
                </a:solidFill>
                <a:effectLst/>
                <a:latin typeface="-apple-system"/>
              </a:rPr>
              <a:t>In case of Logistic regression, We were able to see the maximum f1-score of 0.658.</a:t>
            </a:r>
          </a:p>
          <a:p>
            <a:pPr algn="l">
              <a:lnSpc>
                <a:spcPct val="100000"/>
              </a:lnSpc>
            </a:pPr>
            <a:r>
              <a:rPr lang="en-US" b="0" i="0" dirty="0">
                <a:solidFill>
                  <a:srgbClr val="24292F"/>
                </a:solidFill>
                <a:effectLst/>
                <a:latin typeface="-apple-system"/>
              </a:rPr>
              <a:t>Out of the tree-based algorithms, the Random Forest Classifier was providing an optimal solution towards achieving our Objective. We were able to achieve an f1-score of 0.7703 We also noticed that in the case of Decision-tree Classifier, we were able to achieve an f1-score of 0.7034 for the test split.</a:t>
            </a:r>
          </a:p>
          <a:p>
            <a:pPr algn="l">
              <a:lnSpc>
                <a:spcPct val="100000"/>
              </a:lnSpc>
            </a:pPr>
            <a:endParaRPr lang="en-US" b="0" i="0" dirty="0">
              <a:solidFill>
                <a:srgbClr val="24292F"/>
              </a:solidFill>
              <a:effectLst/>
              <a:latin typeface="-apple-system"/>
            </a:endParaRPr>
          </a:p>
          <a:p>
            <a:pPr algn="l">
              <a:lnSpc>
                <a:spcPct val="100000"/>
              </a:lnSpc>
            </a:pPr>
            <a:r>
              <a:rPr lang="en-US" b="0" i="0" dirty="0">
                <a:solidFill>
                  <a:srgbClr val="24292F"/>
                </a:solidFill>
                <a:effectLst/>
                <a:latin typeface="-apple-system"/>
              </a:rPr>
              <a:t>For SVM(Support Vector Machines) Classifier, the f1-score lies around 0.7417.</a:t>
            </a:r>
          </a:p>
          <a:p>
            <a:pPr algn="l">
              <a:lnSpc>
                <a:spcPct val="100000"/>
              </a:lnSpc>
            </a:pPr>
            <a:r>
              <a:rPr lang="en-US" b="0" i="0" dirty="0">
                <a:solidFill>
                  <a:srgbClr val="24292F"/>
                </a:solidFill>
                <a:effectLst/>
                <a:latin typeface="-apple-system"/>
              </a:rPr>
              <a:t>Finally , As in the medical domain ( False negative values have importance we don't want to mis predict a person safe when he has the risk) recall ha the most importance. KNN, XGB , Random Forest gave the best recall 0.86 ,0.80 ,0.81.</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ü"/>
            </a:pPr>
            <a:r>
              <a:rPr lang="en-IN" u="sng" dirty="0"/>
              <a:t>References</a:t>
            </a:r>
            <a:endParaRPr lang="en-US" u="sng" dirty="0"/>
          </a:p>
        </p:txBody>
      </p:sp>
      <p:sp>
        <p:nvSpPr>
          <p:cNvPr id="3" name="Text Placeholder 2"/>
          <p:cNvSpPr>
            <a:spLocks noGrp="1"/>
          </p:cNvSpPr>
          <p:nvPr>
            <p:ph type="body" idx="1"/>
          </p:nvPr>
        </p:nvSpPr>
        <p:spPr/>
        <p:txBody>
          <a:bodyPr/>
          <a:lstStyle/>
          <a:p>
            <a:endParaRPr lang="en-US" dirty="0"/>
          </a:p>
        </p:txBody>
      </p:sp>
      <p:sp>
        <p:nvSpPr>
          <p:cNvPr id="4" name="Rectangle 3"/>
          <p:cNvSpPr/>
          <p:nvPr/>
        </p:nvSpPr>
        <p:spPr>
          <a:xfrm>
            <a:off x="504497" y="1324302"/>
            <a:ext cx="6353503" cy="1323439"/>
          </a:xfrm>
          <a:prstGeom prst="rect">
            <a:avLst/>
          </a:prstGeom>
        </p:spPr>
        <p:txBody>
          <a:bodyPr wrap="square">
            <a:spAutoFit/>
          </a:bodyPr>
          <a:lstStyle/>
          <a:p>
            <a:r>
              <a:rPr lang="en-US" sz="2000" dirty="0">
                <a:solidFill>
                  <a:schemeClr val="accent2"/>
                </a:solidFill>
                <a:hlinkClick r:id="rId2"/>
              </a:rPr>
              <a:t>https://towardsdatascience.com/</a:t>
            </a:r>
            <a:endParaRPr lang="en-US" sz="2000" dirty="0">
              <a:solidFill>
                <a:schemeClr val="accent2"/>
              </a:solidFill>
            </a:endParaRPr>
          </a:p>
          <a:p>
            <a:r>
              <a:rPr lang="en-US" sz="2000" dirty="0">
                <a:solidFill>
                  <a:schemeClr val="accent2"/>
                </a:solidFill>
                <a:hlinkClick r:id="rId3"/>
              </a:rPr>
              <a:t>https://www.analyticsvidhya.com/</a:t>
            </a:r>
            <a:endParaRPr lang="en-US" sz="2000" dirty="0">
              <a:solidFill>
                <a:schemeClr val="accent2"/>
              </a:solidFill>
            </a:endParaRPr>
          </a:p>
          <a:p>
            <a:r>
              <a:rPr lang="en-IN" sz="2000" dirty="0">
                <a:solidFill>
                  <a:schemeClr val="accent2"/>
                </a:solidFill>
                <a:hlinkClick r:id="rId4"/>
              </a:rPr>
              <a:t>https://www.geeksforgeeks.org/python-data-visualization-tutorial</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82715"/>
            <a:ext cx="8520600" cy="572700"/>
          </a:xfrm>
        </p:spPr>
        <p:txBody>
          <a:bodyPr/>
          <a:lstStyle/>
          <a:p>
            <a:pPr>
              <a:buFont typeface="Wingdings" pitchFamily="2" charset="2"/>
              <a:buChar char="ü"/>
            </a:pPr>
            <a:r>
              <a:rPr lang="en-IN" u="sng" dirty="0"/>
              <a:t>Algorithm</a:t>
            </a:r>
            <a:endParaRPr lang="en-US" u="sng" dirty="0"/>
          </a:p>
        </p:txBody>
      </p:sp>
      <p:sp>
        <p:nvSpPr>
          <p:cNvPr id="3" name="Text Placeholder 2"/>
          <p:cNvSpPr>
            <a:spLocks noGrp="1"/>
          </p:cNvSpPr>
          <p:nvPr>
            <p:ph type="body" idx="1"/>
          </p:nvPr>
        </p:nvSpPr>
        <p:spPr>
          <a:xfrm>
            <a:off x="311700" y="971908"/>
            <a:ext cx="8520600" cy="3384181"/>
          </a:xfrm>
        </p:spPr>
        <p:txBody>
          <a:bodyPr/>
          <a:lstStyle/>
          <a:p>
            <a:pPr>
              <a:buNone/>
            </a:pPr>
            <a:r>
              <a:rPr lang="en-IN" dirty="0">
                <a:solidFill>
                  <a:schemeClr val="accent2"/>
                </a:solidFill>
              </a:rPr>
              <a:t>1.Importing the necessary packages and libraries.</a:t>
            </a:r>
          </a:p>
          <a:p>
            <a:pPr>
              <a:buNone/>
            </a:pPr>
            <a:r>
              <a:rPr lang="en-IN" dirty="0">
                <a:solidFill>
                  <a:schemeClr val="accent2"/>
                </a:solidFill>
              </a:rPr>
              <a:t>2.Mounting the drive for importing the data.</a:t>
            </a:r>
          </a:p>
          <a:p>
            <a:pPr>
              <a:buNone/>
            </a:pPr>
            <a:r>
              <a:rPr lang="en-IN" dirty="0">
                <a:solidFill>
                  <a:schemeClr val="accent2"/>
                </a:solidFill>
              </a:rPr>
              <a:t>3.Checking for </a:t>
            </a:r>
            <a:r>
              <a:rPr lang="en-IN" dirty="0" err="1">
                <a:solidFill>
                  <a:schemeClr val="accent2"/>
                </a:solidFill>
              </a:rPr>
              <a:t>missing,NaN</a:t>
            </a:r>
            <a:r>
              <a:rPr lang="en-IN" dirty="0">
                <a:solidFill>
                  <a:schemeClr val="accent2"/>
                </a:solidFill>
              </a:rPr>
              <a:t> </a:t>
            </a:r>
            <a:r>
              <a:rPr lang="en-IN" dirty="0" err="1">
                <a:solidFill>
                  <a:schemeClr val="accent2"/>
                </a:solidFill>
              </a:rPr>
              <a:t>values,Null</a:t>
            </a:r>
            <a:r>
              <a:rPr lang="en-IN" dirty="0">
                <a:solidFill>
                  <a:schemeClr val="accent2"/>
                </a:solidFill>
              </a:rPr>
              <a:t> values.</a:t>
            </a:r>
          </a:p>
          <a:p>
            <a:pPr>
              <a:buNone/>
            </a:pPr>
            <a:r>
              <a:rPr lang="en-IN" dirty="0">
                <a:solidFill>
                  <a:schemeClr val="accent2"/>
                </a:solidFill>
              </a:rPr>
              <a:t>4.Observing the </a:t>
            </a:r>
            <a:r>
              <a:rPr lang="en-IN" dirty="0" err="1">
                <a:solidFill>
                  <a:schemeClr val="accent2"/>
                </a:solidFill>
              </a:rPr>
              <a:t>datatypes</a:t>
            </a:r>
            <a:r>
              <a:rPr lang="en-IN" dirty="0">
                <a:solidFill>
                  <a:schemeClr val="accent2"/>
                </a:solidFill>
              </a:rPr>
              <a:t> .</a:t>
            </a:r>
          </a:p>
          <a:p>
            <a:pPr>
              <a:buNone/>
            </a:pPr>
            <a:r>
              <a:rPr lang="en-IN" dirty="0">
                <a:solidFill>
                  <a:schemeClr val="accent2"/>
                </a:solidFill>
              </a:rPr>
              <a:t>5.</a:t>
            </a:r>
            <a:r>
              <a:rPr lang="en-US" dirty="0">
                <a:solidFill>
                  <a:schemeClr val="accent2"/>
                </a:solidFill>
              </a:rPr>
              <a:t>Observing the correlation among independent variables.</a:t>
            </a:r>
          </a:p>
          <a:p>
            <a:pPr>
              <a:buNone/>
            </a:pPr>
            <a:r>
              <a:rPr lang="en-IN" dirty="0">
                <a:solidFill>
                  <a:schemeClr val="accent2"/>
                </a:solidFill>
              </a:rPr>
              <a:t>6.</a:t>
            </a:r>
            <a:r>
              <a:rPr lang="en-US" dirty="0"/>
              <a:t> </a:t>
            </a:r>
            <a:r>
              <a:rPr lang="en-US" dirty="0">
                <a:solidFill>
                  <a:schemeClr val="accent2"/>
                </a:solidFill>
              </a:rPr>
              <a:t>Exploring the data set.</a:t>
            </a:r>
          </a:p>
          <a:p>
            <a:pPr>
              <a:buNone/>
            </a:pPr>
            <a:r>
              <a:rPr lang="en-IN" dirty="0">
                <a:solidFill>
                  <a:schemeClr val="accent2"/>
                </a:solidFill>
              </a:rPr>
              <a:t>7.Exploring the categorical values, numerical features from data set.</a:t>
            </a:r>
          </a:p>
          <a:p>
            <a:pPr>
              <a:buNone/>
            </a:pPr>
            <a:r>
              <a:rPr lang="en-IN" dirty="0">
                <a:solidFill>
                  <a:schemeClr val="accent2"/>
                </a:solidFill>
              </a:rPr>
              <a:t>8.Exploring different target variable.</a:t>
            </a:r>
          </a:p>
          <a:p>
            <a:pPr>
              <a:buNone/>
            </a:pPr>
            <a:r>
              <a:rPr lang="en-IN" dirty="0">
                <a:solidFill>
                  <a:schemeClr val="accent2"/>
                </a:solidFill>
              </a:rPr>
              <a:t>9.Splitting the data and training the data.</a:t>
            </a:r>
          </a:p>
          <a:p>
            <a:pPr>
              <a:buNone/>
            </a:pPr>
            <a:r>
              <a:rPr lang="en-IN" dirty="0">
                <a:solidFill>
                  <a:schemeClr val="accent2"/>
                </a:solidFill>
              </a:rPr>
              <a:t>10.Observing the results.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65462"/>
            <a:ext cx="8520600" cy="572700"/>
          </a:xfrm>
        </p:spPr>
        <p:txBody>
          <a:bodyPr/>
          <a:lstStyle/>
          <a:p>
            <a:pPr>
              <a:buFont typeface="Wingdings" pitchFamily="2" charset="2"/>
              <a:buChar char="ü"/>
            </a:pPr>
            <a:r>
              <a:rPr lang="en-IN" u="sng" dirty="0"/>
              <a:t>Data Description</a:t>
            </a:r>
            <a:endParaRPr lang="en-US" u="sng" dirty="0"/>
          </a:p>
        </p:txBody>
      </p:sp>
      <p:sp>
        <p:nvSpPr>
          <p:cNvPr id="3" name="Text Placeholder 2"/>
          <p:cNvSpPr>
            <a:spLocks noGrp="1"/>
          </p:cNvSpPr>
          <p:nvPr>
            <p:ph type="body" idx="1"/>
          </p:nvPr>
        </p:nvSpPr>
        <p:spPr>
          <a:xfrm>
            <a:off x="311700" y="863550"/>
            <a:ext cx="8520600" cy="3416400"/>
          </a:xfrm>
        </p:spPr>
        <p:txBody>
          <a:bodyPr/>
          <a:lstStyle/>
          <a:p>
            <a:endParaRPr lang="en-US" sz="1600" b="1" u="sng" dirty="0">
              <a:solidFill>
                <a:schemeClr val="tx2">
                  <a:lumMod val="10000"/>
                </a:schemeClr>
              </a:solidFill>
            </a:endParaRPr>
          </a:p>
          <a:p>
            <a:pPr>
              <a:buNone/>
            </a:pPr>
            <a:r>
              <a:rPr lang="en-US" sz="1600" b="1" u="sng" dirty="0">
                <a:solidFill>
                  <a:schemeClr val="tx2">
                    <a:lumMod val="10000"/>
                  </a:schemeClr>
                </a:solidFill>
              </a:rPr>
              <a:t>Predict variable (desired target)</a:t>
            </a:r>
            <a:endParaRPr lang="en-US" sz="1600" u="sng" dirty="0">
              <a:solidFill>
                <a:schemeClr val="tx2">
                  <a:lumMod val="10000"/>
                </a:schemeClr>
              </a:solidFill>
            </a:endParaRPr>
          </a:p>
          <a:p>
            <a:r>
              <a:rPr lang="en-US" sz="1600" dirty="0">
                <a:solidFill>
                  <a:schemeClr val="tx2">
                    <a:lumMod val="10000"/>
                  </a:schemeClr>
                </a:solidFill>
              </a:rPr>
              <a:t>• 10-year risk of coronary heart disease CHD(binary: “1”, means “Yes”, “0” means “No”) – DV</a:t>
            </a:r>
          </a:p>
          <a:p>
            <a:pPr>
              <a:buNone/>
            </a:pPr>
            <a:r>
              <a:rPr lang="en-US" sz="1600" b="1" u="sng" dirty="0">
                <a:solidFill>
                  <a:schemeClr val="tx2">
                    <a:lumMod val="10000"/>
                  </a:schemeClr>
                </a:solidFill>
              </a:rPr>
              <a:t>Demographic:</a:t>
            </a:r>
            <a:endParaRPr lang="en-US" sz="1600" u="sng" dirty="0">
              <a:solidFill>
                <a:schemeClr val="tx2">
                  <a:lumMod val="10000"/>
                </a:schemeClr>
              </a:solidFill>
            </a:endParaRPr>
          </a:p>
          <a:p>
            <a:r>
              <a:rPr lang="en-US" sz="1600" dirty="0">
                <a:solidFill>
                  <a:schemeClr val="tx2">
                    <a:lumMod val="10000"/>
                  </a:schemeClr>
                </a:solidFill>
              </a:rPr>
              <a:t>• Sex: male or female("M" or "F")</a:t>
            </a:r>
          </a:p>
          <a:p>
            <a:r>
              <a:rPr lang="en-US" sz="1600" dirty="0">
                <a:solidFill>
                  <a:schemeClr val="tx2">
                    <a:lumMod val="10000"/>
                  </a:schemeClr>
                </a:solidFill>
              </a:rPr>
              <a:t>• Age: Age of the patient;(Continuous - Although the recorded ages have been truncated to whole numbers, the concept of age is continuous)</a:t>
            </a:r>
          </a:p>
          <a:p>
            <a:pPr>
              <a:buNone/>
            </a:pPr>
            <a:r>
              <a:rPr lang="en-US" sz="1600" b="1" u="sng" dirty="0">
                <a:solidFill>
                  <a:schemeClr val="tx2">
                    <a:lumMod val="10000"/>
                  </a:schemeClr>
                </a:solidFill>
              </a:rPr>
              <a:t>Behavioral:</a:t>
            </a:r>
            <a:endParaRPr lang="en-US" sz="1600" u="sng" dirty="0">
              <a:solidFill>
                <a:schemeClr val="tx2">
                  <a:lumMod val="10000"/>
                </a:schemeClr>
              </a:solidFill>
            </a:endParaRPr>
          </a:p>
          <a:p>
            <a:r>
              <a:rPr lang="en-US" sz="1600" dirty="0">
                <a:solidFill>
                  <a:schemeClr val="tx2">
                    <a:lumMod val="10000"/>
                  </a:schemeClr>
                </a:solidFill>
              </a:rPr>
              <a:t>• </a:t>
            </a:r>
            <a:r>
              <a:rPr lang="en-US" sz="1600" dirty="0" err="1">
                <a:solidFill>
                  <a:schemeClr val="tx2">
                    <a:lumMod val="10000"/>
                  </a:schemeClr>
                </a:solidFill>
              </a:rPr>
              <a:t>is_smoking</a:t>
            </a:r>
            <a:r>
              <a:rPr lang="en-US" sz="1600" dirty="0">
                <a:solidFill>
                  <a:schemeClr val="tx2">
                    <a:lumMod val="10000"/>
                  </a:schemeClr>
                </a:solidFill>
              </a:rPr>
              <a:t>: whether or not the patient is a current smoker ("YES" or "NO")</a:t>
            </a:r>
          </a:p>
          <a:p>
            <a:r>
              <a:rPr lang="en-US" sz="1600" dirty="0">
                <a:solidFill>
                  <a:schemeClr val="tx2">
                    <a:lumMod val="10000"/>
                  </a:schemeClr>
                </a:solidFill>
              </a:rPr>
              <a:t>• Cigs Per Day: the number of cigarettes that the person smoked on average in one day.(can be considered continuous as one can have any number of cigarettes, even half a cigarette.)</a:t>
            </a:r>
          </a:p>
          <a:p>
            <a:endParaRPr lang="en-US" dirty="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96868"/>
            <a:ext cx="8520600" cy="3416400"/>
          </a:xfrm>
        </p:spPr>
        <p:txBody>
          <a:bodyPr/>
          <a:lstStyle/>
          <a:p>
            <a:pPr>
              <a:buNone/>
            </a:pPr>
            <a:r>
              <a:rPr lang="en-US" b="1" u="sng" dirty="0">
                <a:solidFill>
                  <a:schemeClr val="tx2">
                    <a:lumMod val="10000"/>
                  </a:schemeClr>
                </a:solidFill>
              </a:rPr>
              <a:t>Medical( history)</a:t>
            </a:r>
            <a:endParaRPr lang="en-US" u="sng" dirty="0">
              <a:solidFill>
                <a:schemeClr val="tx2">
                  <a:lumMod val="10000"/>
                </a:schemeClr>
              </a:solidFill>
            </a:endParaRPr>
          </a:p>
          <a:p>
            <a:r>
              <a:rPr lang="en-US" sz="1400" dirty="0">
                <a:solidFill>
                  <a:schemeClr val="tx2">
                    <a:lumMod val="10000"/>
                  </a:schemeClr>
                </a:solidFill>
              </a:rPr>
              <a:t>• BP Meds: whether or not the patient was on blood pressure medication (Nominal)</a:t>
            </a:r>
          </a:p>
          <a:p>
            <a:r>
              <a:rPr lang="en-US" sz="1400" dirty="0">
                <a:solidFill>
                  <a:schemeClr val="tx2">
                    <a:lumMod val="10000"/>
                  </a:schemeClr>
                </a:solidFill>
              </a:rPr>
              <a:t>• Prevalent Stroke: whether or not the patient had previously had a stroke (Nominal)</a:t>
            </a:r>
          </a:p>
          <a:p>
            <a:r>
              <a:rPr lang="en-US" sz="1400" dirty="0">
                <a:solidFill>
                  <a:schemeClr val="tx2">
                    <a:lumMod val="10000"/>
                  </a:schemeClr>
                </a:solidFill>
              </a:rPr>
              <a:t>• Prevalent </a:t>
            </a:r>
            <a:r>
              <a:rPr lang="en-US" sz="1400" dirty="0" err="1">
                <a:solidFill>
                  <a:schemeClr val="tx2">
                    <a:lumMod val="10000"/>
                  </a:schemeClr>
                </a:solidFill>
              </a:rPr>
              <a:t>Hyp</a:t>
            </a:r>
            <a:r>
              <a:rPr lang="en-US" sz="1400" dirty="0">
                <a:solidFill>
                  <a:schemeClr val="tx2">
                    <a:lumMod val="10000"/>
                  </a:schemeClr>
                </a:solidFill>
              </a:rPr>
              <a:t>: whether or not the patient was hypertensive (Nominal)</a:t>
            </a:r>
          </a:p>
          <a:p>
            <a:r>
              <a:rPr lang="en-US" sz="1400" dirty="0">
                <a:solidFill>
                  <a:schemeClr val="tx2">
                    <a:lumMod val="10000"/>
                  </a:schemeClr>
                </a:solidFill>
              </a:rPr>
              <a:t>• Diabetes: whether or not the patient had diabetes (Nominal)</a:t>
            </a:r>
          </a:p>
          <a:p>
            <a:pPr>
              <a:buNone/>
            </a:pPr>
            <a:r>
              <a:rPr lang="en-US" sz="1600" b="1" u="sng" dirty="0">
                <a:solidFill>
                  <a:schemeClr val="tx2">
                    <a:lumMod val="10000"/>
                  </a:schemeClr>
                </a:solidFill>
              </a:rPr>
              <a:t>Medical(current)</a:t>
            </a:r>
            <a:endParaRPr lang="en-US" sz="1600" u="sng" dirty="0">
              <a:solidFill>
                <a:schemeClr val="tx2">
                  <a:lumMod val="10000"/>
                </a:schemeClr>
              </a:solidFill>
            </a:endParaRPr>
          </a:p>
          <a:p>
            <a:r>
              <a:rPr lang="en-US" sz="1600" dirty="0">
                <a:solidFill>
                  <a:schemeClr val="tx2">
                    <a:lumMod val="10000"/>
                  </a:schemeClr>
                </a:solidFill>
              </a:rPr>
              <a:t>• Tot </a:t>
            </a:r>
            <a:r>
              <a:rPr lang="en-US" sz="1600" dirty="0" err="1">
                <a:solidFill>
                  <a:schemeClr val="tx2">
                    <a:lumMod val="10000"/>
                  </a:schemeClr>
                </a:solidFill>
              </a:rPr>
              <a:t>Chol</a:t>
            </a:r>
            <a:r>
              <a:rPr lang="en-US" sz="1600" dirty="0">
                <a:solidFill>
                  <a:schemeClr val="tx2">
                    <a:lumMod val="10000"/>
                  </a:schemeClr>
                </a:solidFill>
              </a:rPr>
              <a:t>: total cholesterol level (Continuous)</a:t>
            </a:r>
          </a:p>
          <a:p>
            <a:r>
              <a:rPr lang="en-US" sz="1600" dirty="0">
                <a:solidFill>
                  <a:schemeClr val="tx2">
                    <a:lumMod val="10000"/>
                  </a:schemeClr>
                </a:solidFill>
              </a:rPr>
              <a:t>• Sys BP: systolic blood pressure (Continuous)</a:t>
            </a:r>
          </a:p>
          <a:p>
            <a:r>
              <a:rPr lang="en-US" sz="1600" dirty="0">
                <a:solidFill>
                  <a:schemeClr val="tx2">
                    <a:lumMod val="10000"/>
                  </a:schemeClr>
                </a:solidFill>
              </a:rPr>
              <a:t>• </a:t>
            </a:r>
            <a:r>
              <a:rPr lang="en-US" sz="1600" dirty="0" err="1">
                <a:solidFill>
                  <a:schemeClr val="tx2">
                    <a:lumMod val="10000"/>
                  </a:schemeClr>
                </a:solidFill>
              </a:rPr>
              <a:t>Dia</a:t>
            </a:r>
            <a:r>
              <a:rPr lang="en-US" sz="1600" dirty="0">
                <a:solidFill>
                  <a:schemeClr val="tx2">
                    <a:lumMod val="10000"/>
                  </a:schemeClr>
                </a:solidFill>
              </a:rPr>
              <a:t> BP: diastolic blood pressure (Continuous)</a:t>
            </a:r>
          </a:p>
          <a:p>
            <a:r>
              <a:rPr lang="en-US" sz="1600" dirty="0">
                <a:solidFill>
                  <a:schemeClr val="tx2">
                    <a:lumMod val="10000"/>
                  </a:schemeClr>
                </a:solidFill>
              </a:rPr>
              <a:t>• BMI: Body Mass Index (Continuous)</a:t>
            </a:r>
          </a:p>
          <a:p>
            <a:r>
              <a:rPr lang="en-US" sz="1600" dirty="0">
                <a:solidFill>
                  <a:schemeClr val="tx2">
                    <a:lumMod val="10000"/>
                  </a:schemeClr>
                </a:solidFill>
              </a:rPr>
              <a:t>• Heart Rate: heart rate (Continuous - In medical research, variables such as heart rate though in fact discrete, yet are considered continuous because of large number of possible values.)</a:t>
            </a:r>
          </a:p>
          <a:p>
            <a:r>
              <a:rPr lang="en-US" sz="1600" dirty="0">
                <a:solidFill>
                  <a:schemeClr val="tx2">
                    <a:lumMod val="10000"/>
                  </a:schemeClr>
                </a:solidFill>
              </a:rPr>
              <a:t>• Glucose: glucose level (Continuous)</a:t>
            </a:r>
            <a:r>
              <a:rPr lang="en-US" dirty="0"/>
              <a:t>)</a:t>
            </a:r>
          </a:p>
          <a:p>
            <a:endParaRPr lang="en-US" dirty="0">
              <a:solidFill>
                <a:schemeClr val="tx2">
                  <a:lumMod val="1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209" y="65463"/>
            <a:ext cx="8520600" cy="572700"/>
          </a:xfrm>
        </p:spPr>
        <p:txBody>
          <a:bodyPr/>
          <a:lstStyle/>
          <a:p>
            <a:pPr>
              <a:buFont typeface="Wingdings" pitchFamily="2" charset="2"/>
              <a:buChar char="ü"/>
            </a:pPr>
            <a:r>
              <a:rPr lang="en-IN" u="sng" dirty="0"/>
              <a:t>EDA and Feature Engineering</a:t>
            </a:r>
            <a:endParaRPr lang="en-US" u="sng" dirty="0"/>
          </a:p>
        </p:txBody>
      </p:sp>
      <p:sp>
        <p:nvSpPr>
          <p:cNvPr id="3" name="Text Placeholder 2"/>
          <p:cNvSpPr>
            <a:spLocks noGrp="1"/>
          </p:cNvSpPr>
          <p:nvPr>
            <p:ph type="body" idx="1"/>
          </p:nvPr>
        </p:nvSpPr>
        <p:spPr/>
        <p:txBody>
          <a:bodyPr/>
          <a:lstStyle/>
          <a:p>
            <a:r>
              <a:rPr lang="en-US" dirty="0">
                <a:solidFill>
                  <a:schemeClr val="tx2">
                    <a:lumMod val="10000"/>
                  </a:schemeClr>
                </a:solidFill>
              </a:rPr>
              <a:t>Exploratory data analysis or commonly known as EDA helps to explore data, and possibly formulate hypotheses that might cause new data collection and experiments. EDA build a robust understanding of the data, issues associated with either the info or process. It’s a scientific approach to get the story of the data.</a:t>
            </a:r>
          </a:p>
          <a:p>
            <a:r>
              <a:rPr lang="en-US" dirty="0">
                <a:solidFill>
                  <a:schemeClr val="tx2">
                    <a:lumMod val="10000"/>
                  </a:schemeClr>
                </a:solidFill>
              </a:rPr>
              <a:t>Feature engineering mainly have two goals:</a:t>
            </a:r>
          </a:p>
          <a:p>
            <a:r>
              <a:rPr lang="en-US" dirty="0">
                <a:solidFill>
                  <a:schemeClr val="tx2">
                    <a:lumMod val="10000"/>
                  </a:schemeClr>
                </a:solidFill>
              </a:rPr>
              <a:t>Preparing the proper input dataset, compatible with the machine learning algorithm requirements.</a:t>
            </a:r>
          </a:p>
          <a:p>
            <a:r>
              <a:rPr lang="en-US" dirty="0">
                <a:solidFill>
                  <a:schemeClr val="tx2">
                    <a:lumMod val="10000"/>
                  </a:schemeClr>
                </a:solidFill>
              </a:rPr>
              <a:t>Improving the performance of machine learning models.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64" y="76964"/>
            <a:ext cx="8520600" cy="572700"/>
          </a:xfrm>
        </p:spPr>
        <p:txBody>
          <a:bodyPr/>
          <a:lstStyle/>
          <a:p>
            <a:pPr>
              <a:buFont typeface="Wingdings" pitchFamily="2" charset="2"/>
              <a:buChar char="ü"/>
            </a:pPr>
            <a:r>
              <a:rPr lang="en-IN" u="sng" dirty="0"/>
              <a:t>Heat Map for missing Values</a:t>
            </a:r>
            <a:endParaRPr lang="en-US" u="sng" dirty="0"/>
          </a:p>
        </p:txBody>
      </p:sp>
      <p:pic>
        <p:nvPicPr>
          <p:cNvPr id="4" name="Picture 3" descr="pic1.png"/>
          <p:cNvPicPr>
            <a:picLocks noChangeAspect="1"/>
          </p:cNvPicPr>
          <p:nvPr/>
        </p:nvPicPr>
        <p:blipFill>
          <a:blip r:embed="rId2"/>
          <a:stretch>
            <a:fillRect/>
          </a:stretch>
        </p:blipFill>
        <p:spPr>
          <a:xfrm>
            <a:off x="452540" y="807432"/>
            <a:ext cx="8426290" cy="42591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76622"/>
            <a:ext cx="8520600" cy="572700"/>
          </a:xfrm>
        </p:spPr>
        <p:txBody>
          <a:bodyPr/>
          <a:lstStyle/>
          <a:p>
            <a:pPr>
              <a:buFont typeface="Wingdings" pitchFamily="2" charset="2"/>
              <a:buChar char="ü"/>
            </a:pPr>
            <a:r>
              <a:rPr lang="en-IN" u="sng" dirty="0"/>
              <a:t>Data Visualization</a:t>
            </a:r>
            <a:endParaRPr lang="en-US" u="sng" dirty="0"/>
          </a:p>
        </p:txBody>
      </p:sp>
      <p:sp>
        <p:nvSpPr>
          <p:cNvPr id="3" name="Text Placeholder 2"/>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buNone/>
            </a:pPr>
            <a:endParaRPr lang="en-US" sz="1400" dirty="0">
              <a:solidFill>
                <a:schemeClr val="accent2"/>
              </a:solidFill>
            </a:endParaRPr>
          </a:p>
          <a:p>
            <a:pPr>
              <a:buNone/>
            </a:pPr>
            <a:endParaRPr lang="en-US" sz="1400" dirty="0">
              <a:solidFill>
                <a:schemeClr val="accent2"/>
              </a:solidFill>
            </a:endParaRPr>
          </a:p>
          <a:p>
            <a:pPr>
              <a:buNone/>
            </a:pPr>
            <a:r>
              <a:rPr lang="en-US" sz="1400" dirty="0">
                <a:solidFill>
                  <a:schemeClr val="accent2"/>
                </a:solidFill>
              </a:rPr>
              <a:t>1. </a:t>
            </a:r>
            <a:r>
              <a:rPr lang="en-US" sz="1400" dirty="0">
                <a:solidFill>
                  <a:schemeClr val="tx2">
                    <a:lumMod val="10000"/>
                  </a:schemeClr>
                </a:solidFill>
              </a:rPr>
              <a:t>It is clear the percentage/count of people with normal results are pretty high and this creates a problem of class imbalance. It could create problems for model to perform better in such case because the model will be </a:t>
            </a:r>
            <a:r>
              <a:rPr lang="en-US" sz="1400" dirty="0" err="1">
                <a:solidFill>
                  <a:schemeClr val="tx2">
                    <a:lumMod val="10000"/>
                  </a:schemeClr>
                </a:solidFill>
              </a:rPr>
              <a:t>baised</a:t>
            </a:r>
            <a:r>
              <a:rPr lang="en-US" sz="1400" dirty="0">
                <a:solidFill>
                  <a:schemeClr val="tx2">
                    <a:lumMod val="10000"/>
                  </a:schemeClr>
                </a:solidFill>
              </a:rPr>
              <a:t> towards the normal result predictions</a:t>
            </a:r>
            <a:r>
              <a:rPr lang="en-US" dirty="0">
                <a:solidFill>
                  <a:schemeClr val="tx2">
                    <a:lumMod val="10000"/>
                  </a:schemeClr>
                </a:solidFill>
              </a:rPr>
              <a:t>..</a:t>
            </a:r>
          </a:p>
        </p:txBody>
      </p:sp>
      <p:pic>
        <p:nvPicPr>
          <p:cNvPr id="4" name="Picture 3" descr="pic2.png"/>
          <p:cNvPicPr>
            <a:picLocks noChangeAspect="1"/>
          </p:cNvPicPr>
          <p:nvPr/>
        </p:nvPicPr>
        <p:blipFill>
          <a:blip r:embed="rId2"/>
          <a:stretch>
            <a:fillRect/>
          </a:stretch>
        </p:blipFill>
        <p:spPr>
          <a:xfrm>
            <a:off x="141395" y="747624"/>
            <a:ext cx="5488780" cy="352195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1594</Words>
  <Application>Microsoft Office PowerPoint</Application>
  <PresentationFormat>On-screen Show (16:9)</PresentationFormat>
  <Paragraphs>325</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-apple-system</vt:lpstr>
      <vt:lpstr>Wingdings</vt:lpstr>
      <vt:lpstr>Arial</vt:lpstr>
      <vt:lpstr>Simple Light</vt:lpstr>
      <vt:lpstr>CAPSTONE  PROJECT -III</vt:lpstr>
      <vt:lpstr>Acknowledgement</vt:lpstr>
      <vt:lpstr>Problem Statement</vt:lpstr>
      <vt:lpstr>Algorithm</vt:lpstr>
      <vt:lpstr>Data Description</vt:lpstr>
      <vt:lpstr>PowerPoint Presentation</vt:lpstr>
      <vt:lpstr>EDA and Feature Engineering</vt:lpstr>
      <vt:lpstr>Heat Map for missing Values</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Box plot distributions for numeric features. </vt:lpstr>
      <vt:lpstr>Univariate Analysis</vt:lpstr>
      <vt:lpstr>Bivariate Analysis</vt:lpstr>
      <vt:lpstr>Multicollinearity</vt:lpstr>
      <vt:lpstr>Model Development</vt:lpstr>
      <vt:lpstr>Logistic Regression</vt:lpstr>
      <vt:lpstr>PowerPoint Presentation</vt:lpstr>
      <vt:lpstr>Decision Tree</vt:lpstr>
      <vt:lpstr>PowerPoint Presentation</vt:lpstr>
      <vt:lpstr>Random Forest Classifier</vt:lpstr>
      <vt:lpstr>PowerPoint Presentation</vt:lpstr>
      <vt:lpstr>XGB Classifier</vt:lpstr>
      <vt:lpstr>PowerPoint Presentation</vt:lpstr>
      <vt:lpstr>KNN</vt:lpstr>
      <vt:lpstr>PowerPoint Presentation</vt:lpstr>
      <vt:lpstr>Support Vector Machine</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Kanika Kakra</dc:creator>
  <cp:lastModifiedBy>AKSHAY FASALE</cp:lastModifiedBy>
  <cp:revision>31</cp:revision>
  <dcterms:modified xsi:type="dcterms:W3CDTF">2022-10-09T08:59:33Z</dcterms:modified>
</cp:coreProperties>
</file>