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  <p:sldId id="287" r:id="rId35"/>
  </p:sldIdLst>
  <p:sldSz cx="9144000" cy="5143500" type="screen16x9"/>
  <p:notesSz cx="6858000" cy="9144000"/>
  <p:embeddedFontLst>
    <p:embeddedFont>
      <p:font typeface="Roboto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/hr3U7CTVFIGyMb137hVLNQlp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DECD9E4-E6E2-4A0B-BBE0-CA4D8E9A3A07}">
  <a:tblStyle styleId="{3DECD9E4-E6E2-4A0B-BBE0-CA4D8E9A3A0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2328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e625d2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e625d23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e625d23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e625d23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121298"/>
            <a:ext cx="8520600" cy="171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000" dirty="0"/>
              <a:t>CAPSTONE EDA PROJECT</a:t>
            </a:r>
            <a:br>
              <a:rPr lang="en-IN" sz="4000" dirty="0"/>
            </a:br>
            <a:r>
              <a:rPr lang="en-IN" sz="4000" dirty="0"/>
              <a:t>TOPIC -II</a:t>
            </a:r>
            <a:endParaRPr sz="40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311700" y="2085036"/>
            <a:ext cx="8520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HOTEL_BOOKINGS_ANALYSIS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580139" y="2712095"/>
            <a:ext cx="6332400" cy="24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000" b="1" i="0" u="sng" strike="noStrike" cap="none" dirty="0" smtClean="0">
                <a:solidFill>
                  <a:schemeClr val="accent2"/>
                </a:solidFill>
                <a:sym typeface="Arial"/>
              </a:rPr>
              <a:t>Team </a:t>
            </a:r>
            <a:r>
              <a:rPr lang="en-IN" sz="2000" b="1" i="0" u="sng" strike="noStrike" cap="none" dirty="0">
                <a:solidFill>
                  <a:schemeClr val="accent2"/>
                </a:solidFill>
                <a:sym typeface="Arial"/>
              </a:rPr>
              <a:t>Members</a:t>
            </a:r>
            <a:r>
              <a:rPr lang="en-IN" sz="2000" b="1" i="0" u="sng" strike="noStrike" cap="none" dirty="0" smtClean="0">
                <a:solidFill>
                  <a:schemeClr val="accent2"/>
                </a:solidFill>
                <a:sym typeface="Arial"/>
              </a:rPr>
              <a:t>: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000" b="1" dirty="0" smtClean="0">
                <a:solidFill>
                  <a:schemeClr val="lt1"/>
                </a:solidFill>
              </a:rPr>
              <a:t>     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      </a:t>
            </a:r>
            <a:r>
              <a:rPr lang="en-IN" sz="2000" b="1" dirty="0" err="1">
                <a:solidFill>
                  <a:srgbClr val="FF0000"/>
                </a:solidFill>
              </a:rPr>
              <a:t>Rishikesh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 err="1" smtClean="0">
                <a:solidFill>
                  <a:srgbClr val="FF0000"/>
                </a:solidFill>
              </a:rPr>
              <a:t>Damale</a:t>
            </a:r>
            <a:endParaRPr sz="2000" b="1" i="0" u="none" strike="noStrike" cap="none" dirty="0">
              <a:solidFill>
                <a:srgbClr val="FF0000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000" b="0" i="0" u="none" strike="noStrike" cap="none" dirty="0">
                <a:solidFill>
                  <a:schemeClr val="lt1"/>
                </a:solidFill>
                <a:sym typeface="Arial"/>
              </a:rPr>
              <a:t>        </a:t>
            </a:r>
            <a:r>
              <a:rPr lang="en-IN" sz="2000" b="0" i="0" u="none" strike="noStrike" cap="none" dirty="0" smtClean="0">
                <a:solidFill>
                  <a:schemeClr val="lt1"/>
                </a:solidFill>
                <a:sym typeface="Arial"/>
              </a:rPr>
              <a:t> </a:t>
            </a:r>
            <a:r>
              <a:rPr lang="en-IN" sz="2000" b="0" i="0" u="none" strike="noStrike" cap="none" dirty="0" err="1" smtClean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Shubham</a:t>
            </a:r>
            <a:r>
              <a:rPr lang="en-IN" sz="2000" b="0" i="0" u="none" strike="noStrike" cap="none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 </a:t>
            </a:r>
            <a:r>
              <a:rPr lang="en-IN" sz="2000" b="0" i="0" u="none" strike="noStrike" cap="none" dirty="0" err="1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Kishorrao</a:t>
            </a:r>
            <a:r>
              <a:rPr lang="en-IN" sz="2000" b="0" i="0" u="none" strike="noStrike" cap="none" dirty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 Joshi</a:t>
            </a:r>
            <a:endParaRPr sz="2000" b="0" i="0" u="none" strike="noStrike" cap="none" dirty="0">
              <a:solidFill>
                <a:schemeClr val="tx1">
                  <a:lumMod val="60000"/>
                  <a:lumOff val="40000"/>
                </a:schemeClr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2000" b="0" i="0" u="none" strike="noStrike" cap="none" dirty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        </a:t>
            </a:r>
            <a:r>
              <a:rPr lang="en-IN" sz="2000" b="0" i="0" u="none" strike="noStrike" cap="none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 </a:t>
            </a:r>
            <a:r>
              <a:rPr lang="en-IN" sz="2000" b="0" i="0" u="none" strike="noStrike" cap="none" dirty="0" err="1" smtClean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Kanika</a:t>
            </a:r>
            <a:r>
              <a:rPr lang="en-IN" sz="2000" b="0" i="0" u="none" strike="noStrike" cap="none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 </a:t>
            </a:r>
            <a:r>
              <a:rPr lang="en-IN" sz="2000" b="0" i="0" u="none" strike="noStrike" cap="none" dirty="0" err="1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Kakra</a:t>
            </a:r>
            <a:endParaRPr sz="2000" b="0" i="0" u="none" strike="noStrike" cap="none" dirty="0">
              <a:solidFill>
                <a:schemeClr val="tx1">
                  <a:lumMod val="60000"/>
                  <a:lumOff val="40000"/>
                </a:schemeClr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2000" b="0" i="0" u="none" strike="noStrike" cap="none" dirty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        </a:t>
            </a:r>
            <a:r>
              <a:rPr lang="en-IN" sz="2000" b="0" i="0" u="none" strike="noStrike" cap="none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 </a:t>
            </a:r>
            <a:r>
              <a:rPr lang="en-IN" sz="2000" b="0" i="0" u="none" strike="noStrike" cap="none" dirty="0" err="1" smtClean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Akshay</a:t>
            </a:r>
            <a:r>
              <a:rPr lang="en-IN" sz="2000" b="0" i="0" u="none" strike="noStrike" cap="none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 </a:t>
            </a:r>
            <a:r>
              <a:rPr lang="en-IN" sz="2000" b="0" i="0" u="none" strike="noStrike" cap="none" dirty="0" err="1">
                <a:solidFill>
                  <a:schemeClr val="tx1">
                    <a:lumMod val="60000"/>
                    <a:lumOff val="40000"/>
                  </a:schemeClr>
                </a:solidFill>
                <a:sym typeface="Arial"/>
              </a:rPr>
              <a:t>Fas</a:t>
            </a:r>
            <a:r>
              <a:rPr lang="en-IN" sz="2300" b="0" i="0" u="none" strike="noStrike" cap="none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ale</a:t>
            </a:r>
            <a:endParaRPr sz="2300" b="0" i="0" u="none" strike="noStrike" cap="none" dirty="0">
              <a:solidFill>
                <a:schemeClr val="tx1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2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graphicFrame>
        <p:nvGraphicFramePr>
          <p:cNvPr id="120" name="Google Shape;120;p10"/>
          <p:cNvGraphicFramePr/>
          <p:nvPr/>
        </p:nvGraphicFramePr>
        <p:xfrm>
          <a:off x="683172" y="539750"/>
          <a:ext cx="6936825" cy="731530"/>
        </p:xfrm>
        <a:graphic>
          <a:graphicData uri="http://schemas.openxmlformats.org/drawingml/2006/table">
            <a:tbl>
              <a:tblPr firstRow="1" bandRow="1">
                <a:noFill/>
                <a:tableStyleId>{3DECD9E4-E6E2-4A0B-BBE0-CA4D8E9A3A07}</a:tableStyleId>
              </a:tblPr>
              <a:tblGrid>
                <a:gridCol w="1483050"/>
                <a:gridCol w="54537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dk1"/>
                          </a:solidFill>
                        </a:rPr>
                        <a:t>Full_stay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Number of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stays_in_weekend_nights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+ Number of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stays_in_week_nights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1E8"/>
                    </a:solidFill>
                  </a:tcPr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258" y="4282751"/>
            <a:ext cx="45719" cy="45719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Analysis &amp; Observations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chemeClr val="lt1"/>
                </a:solidFill>
              </a:rPr>
              <a:t>Here we present some of the basic as well as some advanced observations retrieved from the data sheet.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771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b="1" dirty="0" smtClean="0"/>
              <a:t>Hotel </a:t>
            </a:r>
            <a:r>
              <a:rPr lang="en-IN" b="1" dirty="0"/>
              <a:t>type Percentage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126" name="Google Shape;126;p11"/>
          <p:cNvSpPr/>
          <p:nvPr/>
        </p:nvSpPr>
        <p:spPr>
          <a:xfrm>
            <a:off x="4641338" y="2534051"/>
            <a:ext cx="3944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0" y="1072325"/>
            <a:ext cx="39893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Hotel Wise Bookings based on Month and Y</a:t>
            </a:r>
            <a:r>
              <a:rPr lang="en-IN" sz="2400" b="1" dirty="0"/>
              <a:t>ear</a:t>
            </a:r>
            <a:r>
              <a:rPr lang="en-IN" sz="2020" b="1" dirty="0"/>
              <a:t/>
            </a:r>
            <a:br>
              <a:rPr lang="en-IN" sz="2020" b="1" dirty="0"/>
            </a:br>
            <a:endParaRPr sz="2020" b="1" dirty="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May,June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July, August.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b="1" dirty="0" smtClean="0"/>
              <a:t>Favourite </a:t>
            </a:r>
            <a:r>
              <a:rPr lang="en-IN" b="1" dirty="0"/>
              <a:t>meal by hotel type</a:t>
            </a:r>
            <a:br>
              <a:rPr lang="en-IN" b="1" dirty="0"/>
            </a:br>
            <a:endParaRPr b="1" dirty="0"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505700" cy="39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271767" y="1639678"/>
            <a:ext cx="30648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dirty="0" smtClean="0"/>
              <a:t>The most </a:t>
            </a:r>
            <a:r>
              <a:rPr lang="en-IN" sz="1800" dirty="0" err="1" smtClean="0"/>
              <a:t>prefered</a:t>
            </a:r>
            <a:r>
              <a:rPr lang="en-IN" sz="1800" dirty="0" smtClean="0"/>
              <a:t> meal type is </a:t>
            </a:r>
            <a:r>
              <a:rPr lang="en-IN" sz="1800" b="1" dirty="0" smtClean="0"/>
              <a:t>BB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800" dirty="0" smtClean="0"/>
              <a:t>    </a:t>
            </a:r>
            <a:r>
              <a:rPr lang="en-IN" sz="1800" b="1" dirty="0" smtClean="0"/>
              <a:t>BB</a:t>
            </a:r>
            <a:r>
              <a:rPr lang="en-IN" sz="1800" dirty="0" smtClean="0"/>
              <a:t> </a:t>
            </a:r>
            <a:r>
              <a:rPr lang="en-IN" sz="1800" dirty="0"/>
              <a:t>- </a:t>
            </a:r>
            <a:r>
              <a:rPr lang="en-IN" sz="1800" dirty="0" smtClean="0"/>
              <a:t>Bed </a:t>
            </a:r>
            <a:r>
              <a:rPr lang="en-IN" sz="1800" dirty="0"/>
              <a:t>and </a:t>
            </a:r>
            <a:r>
              <a:rPr lang="en-IN" sz="1800" dirty="0" smtClean="0"/>
              <a:t>breakfast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800" b="1" dirty="0"/>
              <a:t> </a:t>
            </a:r>
            <a:r>
              <a:rPr lang="en-IN" sz="1800" b="1" dirty="0" smtClean="0"/>
              <a:t>   </a:t>
            </a:r>
            <a:r>
              <a:rPr lang="en-IN" sz="1800" b="1" dirty="0" smtClean="0"/>
              <a:t>HB</a:t>
            </a:r>
            <a:r>
              <a:rPr lang="en-IN" sz="1800" dirty="0" smtClean="0"/>
              <a:t> </a:t>
            </a:r>
            <a:r>
              <a:rPr lang="en-IN" sz="1800" dirty="0"/>
              <a:t>- </a:t>
            </a:r>
            <a:r>
              <a:rPr lang="en-IN" sz="1800" dirty="0" smtClean="0"/>
              <a:t> Half board meal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800" b="1" dirty="0"/>
              <a:t> </a:t>
            </a:r>
            <a:r>
              <a:rPr lang="en-IN" sz="1800" b="1" dirty="0" smtClean="0"/>
              <a:t>   </a:t>
            </a:r>
            <a:r>
              <a:rPr lang="en-IN" sz="1800" b="1" dirty="0" smtClean="0"/>
              <a:t>FB</a:t>
            </a:r>
            <a:r>
              <a:rPr lang="en-IN" sz="1800" dirty="0" smtClean="0"/>
              <a:t> </a:t>
            </a:r>
            <a:r>
              <a:rPr lang="en-IN" sz="1800" dirty="0"/>
              <a:t>- </a:t>
            </a:r>
            <a:r>
              <a:rPr lang="en-IN" sz="1800" dirty="0" smtClean="0"/>
              <a:t> Full board meal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800" b="1" dirty="0"/>
              <a:t> </a:t>
            </a:r>
            <a:r>
              <a:rPr lang="en-IN" sz="1800" b="1" dirty="0" smtClean="0"/>
              <a:t>   </a:t>
            </a:r>
            <a:r>
              <a:rPr lang="en-IN" sz="1800" b="1" dirty="0" smtClean="0"/>
              <a:t>SC</a:t>
            </a:r>
            <a:r>
              <a:rPr lang="en-IN" sz="1800" dirty="0" smtClean="0"/>
              <a:t> </a:t>
            </a:r>
            <a:r>
              <a:rPr lang="en-IN" sz="1800" dirty="0"/>
              <a:t>- </a:t>
            </a:r>
            <a:r>
              <a:rPr lang="en-IN" sz="1800" dirty="0" smtClean="0"/>
              <a:t> Self </a:t>
            </a:r>
            <a:r>
              <a:rPr lang="en-IN" sz="1800" dirty="0"/>
              <a:t>catering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2877" b="1" dirty="0" smtClean="0"/>
              <a:t>From </a:t>
            </a:r>
            <a:r>
              <a:rPr lang="en-IN" sz="2877" b="1" dirty="0"/>
              <a:t>which</a:t>
            </a:r>
            <a:r>
              <a:rPr lang="en-IN" sz="3100" b="1" dirty="0"/>
              <a:t> country guests are visiting the hotel?</a:t>
            </a:r>
            <a:r>
              <a:rPr lang="en-IN" b="1" dirty="0"/>
              <a:t/>
            </a:r>
            <a:br>
              <a:rPr lang="en-IN" b="1" dirty="0"/>
            </a:br>
            <a:endParaRPr b="1" dirty="0"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718457" y="4125526"/>
            <a:ext cx="77070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dirty="0" smtClean="0"/>
              <a:t>The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guests visited the hotels </a:t>
            </a:r>
            <a:r>
              <a:rPr lang="en-IN" sz="1800" dirty="0" smtClean="0"/>
              <a:t>are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Portugal and other European countries.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 b="1" dirty="0"/>
              <a:t>Which agent made the maximum bookings?</a:t>
            </a:r>
            <a:r>
              <a:rPr lang="en-IN" b="1" dirty="0"/>
              <a:t/>
            </a:r>
            <a:br>
              <a:rPr lang="en-IN" b="1" dirty="0"/>
            </a:br>
            <a:endParaRPr b="1" dirty="0"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2346" y="1287294"/>
            <a:ext cx="7939200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597159" y="4500577"/>
            <a:ext cx="8080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dirty="0" smtClean="0"/>
              <a:t>                    M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 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 of 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</a:t>
            </a:r>
            <a:r>
              <a:rPr lang="en-IN" sz="1800" dirty="0"/>
              <a:t> </a:t>
            </a:r>
            <a:r>
              <a:rPr lang="en-IN" sz="1800" dirty="0" smtClean="0"/>
              <a:t>is done by agent number  9.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221550" y="86975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Preferred Room Type</a:t>
            </a:r>
            <a:endParaRPr sz="2500" b="1" dirty="0"/>
          </a:p>
        </p:txBody>
      </p:sp>
      <p:sp>
        <p:nvSpPr>
          <p:cNvPr id="162" name="Google Shape;162;p16"/>
          <p:cNvSpPr/>
          <p:nvPr/>
        </p:nvSpPr>
        <p:spPr>
          <a:xfrm>
            <a:off x="307910" y="4228400"/>
            <a:ext cx="856550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dirty="0"/>
              <a:t>M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 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preferred 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is 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‘A’  But rooms with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better 'Average daily rate' </a:t>
            </a:r>
            <a:r>
              <a:rPr lang="en-IN" sz="1800" dirty="0"/>
              <a:t> </a:t>
            </a:r>
            <a:r>
              <a:rPr lang="en-IN" sz="1800" dirty="0" smtClean="0"/>
              <a:t>       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type H,G,F and C.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639" y="955048"/>
            <a:ext cx="8521700" cy="322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Percentage of guests visiting the hotel repeatedly</a:t>
            </a:r>
            <a:endParaRPr sz="2500" b="1" dirty="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03225" y="1172575"/>
            <a:ext cx="41661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150" y="1172575"/>
            <a:ext cx="3488000" cy="37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2254092"/>
            <a:ext cx="30000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dirty="0" smtClean="0">
                <a:solidFill>
                  <a:schemeClr val="accent2"/>
                </a:solidFill>
              </a:rPr>
              <a:t>Hotels have only </a:t>
            </a:r>
            <a:r>
              <a:rPr lang="en-IN" sz="18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repeated 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guests. </a:t>
            </a:r>
            <a:endParaRPr lang="en-IN" sz="1800" dirty="0">
              <a:solidFill>
                <a:schemeClr val="accent2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guests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low.</a:t>
            </a:r>
            <a:endParaRPr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Distribution Channel Type</a:t>
            </a:r>
            <a:r>
              <a:rPr lang="en-IN" b="1" dirty="0"/>
              <a:t/>
            </a:r>
            <a:br>
              <a:rPr lang="en-IN" b="1" dirty="0"/>
            </a:br>
            <a:endParaRPr b="1"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4354625" y="1152475"/>
            <a:ext cx="447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                                   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6926" y="1306490"/>
            <a:ext cx="4309241" cy="353438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298580" y="2304909"/>
            <a:ext cx="3468346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dirty="0" smtClean="0">
                <a:solidFill>
                  <a:schemeClr val="accent2"/>
                </a:solidFill>
              </a:rPr>
              <a:t>Nearly 82%</a:t>
            </a:r>
            <a:r>
              <a:rPr lang="en-IN" sz="18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of share </a:t>
            </a:r>
            <a:r>
              <a:rPr lang="en-IN" sz="18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Distribution channel is 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occupied by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67684" y="95820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2099387"/>
            <a:ext cx="8520600" cy="244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would  express our gratitude towards the entire team of “</a:t>
            </a:r>
            <a:r>
              <a:rPr lang="en-IN" dirty="0" err="1">
                <a:solidFill>
                  <a:schemeClr val="accent2"/>
                </a:solidFill>
              </a:rPr>
              <a:t>Almabetter</a:t>
            </a:r>
            <a:r>
              <a:rPr lang="en-IN" dirty="0">
                <a:solidFill>
                  <a:schemeClr val="accent2"/>
                </a:solidFill>
              </a:rPr>
              <a:t>” for acknowledging us with such important domain and providing us an opportunity to work on real life problems through Capstone Project.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Customer type and  car parking details</a:t>
            </a:r>
            <a:endParaRPr sz="2500" b="1" dirty="0"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86" name="Google Shape;186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694225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/>
          <p:nvPr/>
        </p:nvSpPr>
        <p:spPr>
          <a:xfrm>
            <a:off x="205273" y="4144250"/>
            <a:ext cx="87707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lvl="0">
              <a:buSzPts val="1800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Customer.                         O</a:t>
            </a:r>
            <a:r>
              <a:rPr lang="en-US" sz="1800" dirty="0" err="1" smtClean="0"/>
              <a:t>nly</a:t>
            </a:r>
            <a:r>
              <a:rPr lang="en-US" sz="1800" dirty="0" smtClean="0"/>
              <a:t> </a:t>
            </a:r>
            <a:r>
              <a:rPr lang="en-US" sz="1800" dirty="0"/>
              <a:t>8% people require parking </a:t>
            </a:r>
            <a:r>
              <a:rPr lang="en-US" sz="1800" dirty="0" smtClean="0"/>
              <a:t>                     </a:t>
            </a:r>
            <a:r>
              <a:rPr lang="en-IN" sz="1800" dirty="0"/>
              <a:t>Out of them most are </a:t>
            </a:r>
            <a:r>
              <a:rPr lang="en-IN" sz="1800" dirty="0" smtClean="0"/>
              <a:t> of 'Transient </a:t>
            </a:r>
            <a:r>
              <a:rPr lang="en-IN" sz="1800" dirty="0"/>
              <a:t>Type</a:t>
            </a:r>
            <a:r>
              <a:rPr lang="en-IN" sz="1800" dirty="0" smtClean="0"/>
              <a:t>“                               spaces.</a:t>
            </a:r>
            <a:endParaRPr lang="en-US" sz="1800" dirty="0"/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e625d2302_0_0"/>
          <p:cNvSpPr txBox="1">
            <a:spLocks noGrp="1"/>
          </p:cNvSpPr>
          <p:nvPr>
            <p:ph type="title"/>
          </p:nvPr>
        </p:nvSpPr>
        <p:spPr>
          <a:xfrm>
            <a:off x="232400" y="150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Waiting Time</a:t>
            </a:r>
            <a:endParaRPr b="1" dirty="0"/>
          </a:p>
        </p:txBody>
      </p:sp>
      <p:sp>
        <p:nvSpPr>
          <p:cNvPr id="193" name="Google Shape;193;g13e625d2302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g13e625d23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2900"/>
            <a:ext cx="4269883" cy="41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3e625d2302_0_0"/>
          <p:cNvSpPr txBox="1"/>
          <p:nvPr/>
        </p:nvSpPr>
        <p:spPr>
          <a:xfrm>
            <a:off x="4935894" y="1915453"/>
            <a:ext cx="387220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City hotel has significantly longer waiting time, hence City Hotel is much busier than Resort Hotel.</a:t>
            </a:r>
            <a:endParaRPr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e625d2302_0_10"/>
          <p:cNvSpPr txBox="1">
            <a:spLocks noGrp="1"/>
          </p:cNvSpPr>
          <p:nvPr>
            <p:ph type="title"/>
          </p:nvPr>
        </p:nvSpPr>
        <p:spPr>
          <a:xfrm>
            <a:off x="201200" y="19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Total no. of peoples per booking.</a:t>
            </a:r>
            <a:endParaRPr b="1" dirty="0"/>
          </a:p>
        </p:txBody>
      </p:sp>
      <p:sp>
        <p:nvSpPr>
          <p:cNvPr id="201" name="Google Shape;201;g13e625d2302_0_10"/>
          <p:cNvSpPr txBox="1">
            <a:spLocks noGrp="1"/>
          </p:cNvSpPr>
          <p:nvPr>
            <p:ph type="body" idx="1"/>
          </p:nvPr>
        </p:nvSpPr>
        <p:spPr>
          <a:xfrm>
            <a:off x="311700" y="766575"/>
            <a:ext cx="6871200" cy="38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g13e625d230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00" y="909975"/>
            <a:ext cx="6661475" cy="37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3e625d2302_0_10"/>
          <p:cNvSpPr txBox="1"/>
          <p:nvPr/>
        </p:nvSpPr>
        <p:spPr>
          <a:xfrm>
            <a:off x="6911574" y="1195450"/>
            <a:ext cx="2232425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guests prefer to come as pair of 2 Adults.</a:t>
            </a:r>
            <a:endParaRPr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 Bookings preferred with deposit type</a:t>
            </a:r>
            <a:r>
              <a:rPr lang="en-IN" b="1" dirty="0"/>
              <a:t/>
            </a:r>
            <a:br>
              <a:rPr lang="en-IN" b="1" dirty="0"/>
            </a:br>
            <a:endParaRPr b="1" dirty="0"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IN" sz="1600" dirty="0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 sz="1600" dirty="0">
              <a:solidFill>
                <a:schemeClr val="accent2"/>
              </a:solidFill>
            </a:endParaRPr>
          </a:p>
        </p:txBody>
      </p:sp>
      <p:pic>
        <p:nvPicPr>
          <p:cNvPr id="210" name="Google Shape;210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Cancellation rates in hotel and year-wise analysis</a:t>
            </a:r>
            <a:endParaRPr sz="2500" b="1" dirty="0"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311700" y="3807675"/>
            <a:ext cx="8520600" cy="54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chemeClr val="accent2"/>
              </a:buClr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The  </a:t>
            </a:r>
            <a:r>
              <a:rPr lang="en-US" sz="1400" dirty="0">
                <a:solidFill>
                  <a:schemeClr val="accent2"/>
                </a:solidFill>
              </a:rPr>
              <a:t>rate of cancellation is higher in City hotel</a:t>
            </a:r>
            <a:r>
              <a:rPr lang="en-US" sz="1400" dirty="0" smtClean="0">
                <a:solidFill>
                  <a:schemeClr val="accent2"/>
                </a:solidFill>
              </a:rPr>
              <a:t>.               In </a:t>
            </a:r>
            <a:r>
              <a:rPr lang="en-US" sz="1400" dirty="0">
                <a:solidFill>
                  <a:schemeClr val="accent2"/>
                </a:solidFill>
              </a:rPr>
              <a:t>year 2015 rate of cancellation was  low.</a:t>
            </a:r>
          </a:p>
          <a:p>
            <a:pPr marL="114300" lvl="0" indent="0">
              <a:buClr>
                <a:schemeClr val="accent2"/>
              </a:buClr>
              <a:buNone/>
            </a:pPr>
            <a:endParaRPr lang="en-US" sz="1400" dirty="0"/>
          </a:p>
        </p:txBody>
      </p:sp>
      <p:pic>
        <p:nvPicPr>
          <p:cNvPr id="217" name="Google Shape;217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Day-wise analysis of guests arrival</a:t>
            </a:r>
            <a:endParaRPr sz="2500" b="1" dirty="0"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24" name="Google Shape;224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689477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311700" y="4566175"/>
            <a:ext cx="80781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We 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observed everyday the guest arrival is more in city hotel 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Figuring out the busiest months of the year</a:t>
            </a:r>
            <a:endParaRPr sz="2500" b="1" dirty="0"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311700" y="3890864"/>
            <a:ext cx="8520600" cy="9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32" name="Google Shape;232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0502" y="736770"/>
            <a:ext cx="6028700" cy="32260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3894" y="4046025"/>
            <a:ext cx="8612155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lnSpc>
                <a:spcPct val="115000"/>
              </a:lnSpc>
              <a:buClr>
                <a:schemeClr val="accent2"/>
              </a:buClr>
              <a:buSzPts val="1800"/>
              <a:buChar char="●"/>
            </a:pPr>
            <a:r>
              <a:rPr lang="en-US" dirty="0">
                <a:solidFill>
                  <a:schemeClr val="accent2"/>
                </a:solidFill>
              </a:rPr>
              <a:t>We observed that the busiest months for both the hotels are May</a:t>
            </a:r>
            <a:r>
              <a:rPr lang="en-US" dirty="0" smtClean="0">
                <a:solidFill>
                  <a:schemeClr val="accent2"/>
                </a:solidFill>
              </a:rPr>
              <a:t>, June 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July and August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Analysing the correlation</a:t>
            </a:r>
            <a:r>
              <a:rPr lang="en-IN" b="1" dirty="0"/>
              <a:t> </a:t>
            </a:r>
            <a:endParaRPr b="1" dirty="0"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39" name="Google Shape;239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/>
        </p:nvSpPr>
        <p:spPr>
          <a:xfrm>
            <a:off x="5673011" y="536450"/>
            <a:ext cx="3368351" cy="38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0175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</a:pPr>
            <a:r>
              <a:rPr lang="en-IN" sz="15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Full_stay</a:t>
            </a:r>
            <a:r>
              <a:rPr lang="en-IN" sz="15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length and lead </a:t>
            </a:r>
            <a:r>
              <a:rPr lang="en-IN" sz="12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</a:t>
            </a:r>
            <a:r>
              <a:rPr lang="en-IN" sz="155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IN" sz="15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actual arrival.</a:t>
            </a:r>
            <a:endParaRPr sz="155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6525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</a:pPr>
            <a:r>
              <a:rPr lang="en-IN" sz="14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</a:t>
            </a:r>
            <a:r>
              <a:rPr lang="en-IN" sz="15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slightly correlated with </a:t>
            </a:r>
            <a:r>
              <a:rPr lang="en-IN" sz="155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Total_members</a:t>
            </a:r>
            <a:r>
              <a:rPr lang="en-IN" sz="15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which makes sense as more no. of people means more revenue, therefore more </a:t>
            </a:r>
            <a:r>
              <a:rPr lang="en-IN" sz="155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</a:t>
            </a:r>
            <a:r>
              <a:rPr lang="en-IN" sz="155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Bookings on weekends and weekdays</a:t>
            </a:r>
            <a:endParaRPr sz="2500" b="1" dirty="0"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IN" dirty="0" smtClean="0">
                <a:solidFill>
                  <a:schemeClr val="accent2"/>
                </a:solidFill>
              </a:rPr>
              <a:t>City </a:t>
            </a:r>
            <a:r>
              <a:rPr lang="en-IN" dirty="0">
                <a:solidFill>
                  <a:schemeClr val="accent2"/>
                </a:solidFill>
              </a:rPr>
              <a:t>hotels have more number of stays irrespective of week or weekend </a:t>
            </a:r>
            <a:r>
              <a:rPr lang="en-IN" dirty="0" smtClean="0">
                <a:solidFill>
                  <a:schemeClr val="accent2"/>
                </a:solidFill>
              </a:rPr>
              <a:t>stays than resort hotel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16.Special requests service offered by hotels</a:t>
            </a:r>
            <a:endParaRPr sz="2500" b="1" dirty="0"/>
          </a:p>
        </p:txBody>
      </p:sp>
      <p:sp>
        <p:nvSpPr>
          <p:cNvPr id="253" name="Google Shape;253;p26"/>
          <p:cNvSpPr txBox="1">
            <a:spLocks noGrp="1"/>
          </p:cNvSpPr>
          <p:nvPr>
            <p:ph type="body" idx="1"/>
          </p:nvPr>
        </p:nvSpPr>
        <p:spPr>
          <a:xfrm>
            <a:off x="311700" y="4267200"/>
            <a:ext cx="8520600" cy="7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54" name="Google Shape;254;p26" descr="special reques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697" y="1092721"/>
            <a:ext cx="7789069" cy="31744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5902" y="4450702"/>
            <a:ext cx="841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We observed City hotels have more no. of special requests. Most of them ask for only 1 special request.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Data Analytics and its importance</a:t>
            </a:r>
            <a:endParaRPr dirty="0"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Data analytics (DA) is the process of examining data sets in order to find trends and draw conclusions about the information they contain.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Analytics also enable organizations to respond quickly to emerging market trends and gain a competitive edge over business rivals. 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The ultimate goal of data analytics, however, is boosting business performance.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/>
              <a:t> </a:t>
            </a:r>
            <a:r>
              <a:rPr lang="en-IN" sz="2500" b="1" dirty="0" err="1"/>
              <a:t>Average_daily_rate</a:t>
            </a:r>
            <a:r>
              <a:rPr lang="en-IN" sz="2500" b="1" dirty="0"/>
              <a:t> month-wise</a:t>
            </a:r>
            <a:endParaRPr sz="2500" b="1" dirty="0"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61" name="Google Shape;261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5" y="821094"/>
            <a:ext cx="8976049" cy="27245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19878" y="3704253"/>
            <a:ext cx="7758855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>
              <a:lnSpc>
                <a:spcPct val="115000"/>
              </a:lnSpc>
              <a:buSzPts val="1800"/>
            </a:pPr>
            <a:r>
              <a:rPr lang="en-US" dirty="0">
                <a:solidFill>
                  <a:schemeClr val="accent2"/>
                </a:solidFill>
              </a:rPr>
              <a:t>For resort hotels, the average daily rate is more expensive during </a:t>
            </a:r>
            <a:r>
              <a:rPr lang="en-US" dirty="0" smtClean="0">
                <a:solidFill>
                  <a:schemeClr val="accent2"/>
                </a:solidFill>
              </a:rPr>
              <a:t>July, August </a:t>
            </a:r>
            <a:r>
              <a:rPr lang="en-US" dirty="0">
                <a:solidFill>
                  <a:schemeClr val="accent2"/>
                </a:solidFill>
              </a:rPr>
              <a:t>and September.</a:t>
            </a:r>
            <a:endParaRPr lang="en-US" dirty="0"/>
          </a:p>
          <a:p>
            <a:pPr marL="114300" lvl="0">
              <a:lnSpc>
                <a:spcPct val="115000"/>
              </a:lnSpc>
              <a:buClr>
                <a:schemeClr val="accent2"/>
              </a:buClr>
              <a:buSzPts val="1800"/>
            </a:pPr>
            <a:r>
              <a:rPr lang="en-US" dirty="0">
                <a:solidFill>
                  <a:schemeClr val="accent2"/>
                </a:solidFill>
              </a:rPr>
              <a:t>For city hotels, the average daily rate is more expensive during </a:t>
            </a:r>
            <a:r>
              <a:rPr lang="en-US" dirty="0" smtClean="0">
                <a:solidFill>
                  <a:schemeClr val="accent2"/>
                </a:solidFill>
              </a:rPr>
              <a:t>May, June, July and August.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 err="1"/>
              <a:t>Average_daily_price</a:t>
            </a:r>
            <a:r>
              <a:rPr lang="en-IN" sz="2500" b="1" dirty="0"/>
              <a:t> per person</a:t>
            </a:r>
            <a:endParaRPr sz="2500" b="1" dirty="0"/>
          </a:p>
        </p:txBody>
      </p:sp>
      <p:sp>
        <p:nvSpPr>
          <p:cNvPr id="267" name="Google Shape;26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</a:t>
            </a:r>
            <a:r>
              <a:rPr lang="en-IN" dirty="0">
                <a:solidFill>
                  <a:schemeClr val="accent2"/>
                </a:solidFill>
              </a:rPr>
              <a:t>Prices of resort hotel are much higher.</a:t>
            </a:r>
            <a:endParaRPr dirty="0">
              <a:solidFill>
                <a:schemeClr val="accent2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       Prices of city hotel do not fluctuate that much.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00" y="713250"/>
            <a:ext cx="7179226" cy="31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/>
              <a:t>Conclusion</a:t>
            </a:r>
            <a:endParaRPr b="1" dirty="0"/>
          </a:p>
        </p:txBody>
      </p:sp>
      <p:sp>
        <p:nvSpPr>
          <p:cNvPr id="274" name="Google Shape;2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400" dirty="0">
                <a:solidFill>
                  <a:schemeClr val="accent2"/>
                </a:solidFill>
              </a:rPr>
              <a:t>More </a:t>
            </a:r>
            <a:r>
              <a:rPr lang="en-US" sz="1400" dirty="0" smtClean="0">
                <a:solidFill>
                  <a:schemeClr val="accent2"/>
                </a:solidFill>
              </a:rPr>
              <a:t>than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61% </a:t>
            </a:r>
            <a:r>
              <a:rPr lang="en-US" sz="1400" i="1" dirty="0" smtClean="0">
                <a:solidFill>
                  <a:schemeClr val="accent2"/>
                </a:solidFill>
              </a:rPr>
              <a:t>of</a:t>
            </a:r>
            <a:r>
              <a:rPr lang="en-US" sz="1400" i="1" dirty="0">
                <a:solidFill>
                  <a:schemeClr val="accent2"/>
                </a:solidFill>
              </a:rPr>
              <a:t> the population booked the </a:t>
            </a:r>
            <a:r>
              <a:rPr lang="en-US" sz="1400" i="1" dirty="0">
                <a:solidFill>
                  <a:schemeClr val="accent2"/>
                </a:solidFill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</a:rPr>
              <a:t>city</a:t>
            </a:r>
            <a:r>
              <a:rPr lang="en-US" sz="1400" i="1" dirty="0">
                <a:solidFill>
                  <a:schemeClr val="accent2"/>
                </a:solidFill>
              </a:rPr>
              <a:t> </a:t>
            </a:r>
            <a:r>
              <a:rPr lang="en-US" sz="1400" i="1" dirty="0" smtClean="0">
                <a:solidFill>
                  <a:schemeClr val="accent2"/>
                </a:solidFill>
              </a:rPr>
              <a:t>hotel</a:t>
            </a:r>
            <a:r>
              <a:rPr lang="en-US" sz="1400" i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 for their stay.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/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Out of three years </a:t>
            </a:r>
            <a:r>
              <a:rPr lang="en-US" sz="1400" b="1" dirty="0" smtClean="0">
                <a:solidFill>
                  <a:schemeClr val="accent2"/>
                </a:solidFill>
              </a:rPr>
              <a:t>2016</a:t>
            </a:r>
            <a:r>
              <a:rPr lang="en-US" sz="1400" i="1" dirty="0">
                <a:solidFill>
                  <a:schemeClr val="accent2"/>
                </a:solidFill>
              </a:rPr>
              <a:t> is the </a:t>
            </a:r>
            <a:r>
              <a:rPr lang="en-US" sz="1400" i="1" dirty="0" smtClean="0">
                <a:solidFill>
                  <a:schemeClr val="accent2"/>
                </a:solidFill>
              </a:rPr>
              <a:t>busiest</a:t>
            </a:r>
            <a:r>
              <a:rPr lang="en-US" sz="1400" dirty="0">
                <a:solidFill>
                  <a:schemeClr val="accent2"/>
                </a:solidFill>
              </a:rPr>
              <a:t> for hotels.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/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Most no of the bookings are made in the middle part of the year(specifically, </a:t>
            </a:r>
            <a:r>
              <a:rPr lang="en-US" sz="1400" b="1" dirty="0" smtClean="0">
                <a:solidFill>
                  <a:schemeClr val="accent2"/>
                </a:solidFill>
              </a:rPr>
              <a:t>July</a:t>
            </a:r>
            <a:r>
              <a:rPr lang="en-US" sz="1400" b="1" dirty="0">
                <a:solidFill>
                  <a:schemeClr val="accent2"/>
                </a:solidFill>
              </a:rPr>
              <a:t> and </a:t>
            </a:r>
            <a:r>
              <a:rPr lang="en-US" sz="1400" b="1" dirty="0" smtClean="0">
                <a:solidFill>
                  <a:schemeClr val="accent2"/>
                </a:solidFill>
              </a:rPr>
              <a:t>August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 decreasing toward the start and end of the year.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/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The majority of guests come </a:t>
            </a:r>
            <a:r>
              <a:rPr lang="en-US" sz="1400" dirty="0" smtClean="0">
                <a:solidFill>
                  <a:schemeClr val="accent2"/>
                </a:solidFill>
              </a:rPr>
              <a:t>from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western</a:t>
            </a:r>
            <a:r>
              <a:rPr lang="en-US" sz="1400" b="1" dirty="0">
                <a:solidFill>
                  <a:schemeClr val="accent2"/>
                </a:solidFill>
              </a:rPr>
              <a:t> </a:t>
            </a:r>
            <a:r>
              <a:rPr lang="en-US" sz="1400" b="1" dirty="0" err="1">
                <a:solidFill>
                  <a:schemeClr val="accent2"/>
                </a:solidFill>
              </a:rPr>
              <a:t>europe</a:t>
            </a:r>
            <a:r>
              <a:rPr lang="en-US" sz="1400" b="1" dirty="0">
                <a:solidFill>
                  <a:schemeClr val="accent2"/>
                </a:solidFill>
              </a:rPr>
              <a:t> </a:t>
            </a:r>
            <a:r>
              <a:rPr lang="en-US" sz="1400" b="1" dirty="0" smtClean="0">
                <a:solidFill>
                  <a:schemeClr val="accent2"/>
                </a:solidFill>
              </a:rPr>
              <a:t>countries</a:t>
            </a:r>
            <a:r>
              <a:rPr lang="en-US" sz="1400" i="1" dirty="0">
                <a:solidFill>
                  <a:schemeClr val="accent2"/>
                </a:solidFill>
              </a:rPr>
              <a:t> with </a:t>
            </a:r>
            <a:r>
              <a:rPr lang="en-US" sz="1400" i="1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Portugal </a:t>
            </a:r>
            <a:r>
              <a:rPr lang="en-US" sz="1400" dirty="0">
                <a:solidFill>
                  <a:schemeClr val="accent2"/>
                </a:solidFill>
              </a:rPr>
              <a:t> being the leader.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accent2"/>
                </a:solidFill>
              </a:rPr>
              <a:t> </a:t>
            </a:r>
            <a:r>
              <a:rPr lang="en-US" sz="1100" dirty="0" smtClean="0">
                <a:solidFill>
                  <a:schemeClr val="accent2"/>
                </a:solidFill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Given that we only have </a:t>
            </a:r>
            <a:r>
              <a:rPr lang="en-US" sz="1400" b="1" dirty="0" smtClean="0">
                <a:solidFill>
                  <a:schemeClr val="accent2"/>
                </a:solidFill>
              </a:rPr>
              <a:t>4%</a:t>
            </a:r>
            <a:r>
              <a:rPr lang="en-US" sz="1400" dirty="0">
                <a:solidFill>
                  <a:schemeClr val="accent2"/>
                </a:solidFill>
              </a:rPr>
              <a:t> repeated guests</a:t>
            </a:r>
            <a:r>
              <a:rPr lang="en-US" sz="1400" dirty="0" smtClean="0">
                <a:solidFill>
                  <a:schemeClr val="accent2"/>
                </a:solidFill>
              </a:rPr>
              <a:t>. 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Hotels should</a:t>
            </a:r>
            <a:r>
              <a:rPr lang="en-US" sz="1400" dirty="0">
                <a:solidFill>
                  <a:schemeClr val="accent2"/>
                </a:solidFill>
              </a:rPr>
              <a:t> target </a:t>
            </a:r>
            <a:r>
              <a:rPr lang="en-US" sz="1400" dirty="0" smtClean="0">
                <a:solidFill>
                  <a:schemeClr val="accent2"/>
                </a:solidFill>
              </a:rPr>
              <a:t>their</a:t>
            </a:r>
            <a:r>
              <a:rPr lang="en-US" sz="1400" dirty="0">
                <a:solidFill>
                  <a:schemeClr val="accent2"/>
                </a:solidFill>
              </a:rPr>
              <a:t> advertisement </a:t>
            </a:r>
            <a:r>
              <a:rPr lang="en-US" sz="1400" dirty="0" smtClean="0">
                <a:solidFill>
                  <a:schemeClr val="accent2"/>
                </a:solidFill>
              </a:rPr>
              <a:t> and services on</a:t>
            </a:r>
            <a:r>
              <a:rPr lang="en-US" sz="1400" dirty="0">
                <a:solidFill>
                  <a:schemeClr val="accent2"/>
                </a:solidFill>
              </a:rPr>
              <a:t> guests to increase returning rate.</a:t>
            </a:r>
          </a:p>
          <a:p>
            <a:pPr marL="114300" indent="0">
              <a:buNone/>
            </a:pPr>
            <a:endParaRPr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265979" y="905069"/>
            <a:ext cx="45719" cy="45719"/>
          </a:xfrm>
        </p:spPr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66531"/>
            <a:ext cx="8520600" cy="4102344"/>
          </a:xfrm>
        </p:spPr>
        <p:txBody>
          <a:bodyPr/>
          <a:lstStyle/>
          <a:p>
            <a:endParaRPr lang="en-US" sz="1400" dirty="0" smtClean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 smtClean="0">
              <a:solidFill>
                <a:schemeClr val="accent2"/>
              </a:solidFill>
            </a:endParaRPr>
          </a:p>
          <a:p>
            <a:r>
              <a:rPr lang="en-US" sz="1400" dirty="0" smtClean="0">
                <a:solidFill>
                  <a:schemeClr val="accent2"/>
                </a:solidFill>
              </a:rPr>
              <a:t>Most</a:t>
            </a:r>
            <a:r>
              <a:rPr lang="en-US" sz="1400" dirty="0">
                <a:solidFill>
                  <a:schemeClr val="accent2"/>
                </a:solidFill>
              </a:rPr>
              <a:t> common stay length is 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less</a:t>
            </a:r>
            <a:r>
              <a:rPr lang="en-US" sz="1400" b="1" dirty="0">
                <a:solidFill>
                  <a:schemeClr val="accent2"/>
                </a:solidFill>
              </a:rPr>
              <a:t> than or equal to 4 </a:t>
            </a:r>
            <a:r>
              <a:rPr lang="en-US" sz="1400" b="1" dirty="0" smtClean="0">
                <a:solidFill>
                  <a:schemeClr val="accent2"/>
                </a:solidFill>
              </a:rPr>
              <a:t>days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 and generally people prefer 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City</a:t>
            </a:r>
            <a:r>
              <a:rPr lang="en-US" sz="1400" b="1" dirty="0">
                <a:solidFill>
                  <a:schemeClr val="accent2"/>
                </a:solidFill>
              </a:rPr>
              <a:t> </a:t>
            </a:r>
            <a:r>
              <a:rPr lang="en-US" sz="1400" b="1" dirty="0" smtClean="0">
                <a:solidFill>
                  <a:schemeClr val="accent2"/>
                </a:solidFill>
              </a:rPr>
              <a:t>hotel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i="1" dirty="0">
                <a:solidFill>
                  <a:schemeClr val="accent2"/>
                </a:solidFill>
              </a:rPr>
              <a:t> for </a:t>
            </a:r>
            <a:r>
              <a:rPr lang="en-US" sz="1400" i="1" dirty="0">
                <a:solidFill>
                  <a:schemeClr val="accent2"/>
                </a:solidFill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</a:rPr>
              <a:t>short</a:t>
            </a:r>
            <a:r>
              <a:rPr lang="en-US" sz="1400" i="1" dirty="0">
                <a:solidFill>
                  <a:schemeClr val="accent2"/>
                </a:solidFill>
              </a:rPr>
              <a:t> </a:t>
            </a:r>
            <a:r>
              <a:rPr lang="en-US" sz="1400" i="1" dirty="0" smtClean="0">
                <a:solidFill>
                  <a:schemeClr val="accent2"/>
                </a:solidFill>
              </a:rPr>
              <a:t>stay, </a:t>
            </a:r>
            <a:r>
              <a:rPr lang="en-US" sz="1400" i="1" dirty="0">
                <a:solidFill>
                  <a:schemeClr val="accent2"/>
                </a:solidFill>
              </a:rPr>
              <a:t> but for </a:t>
            </a:r>
            <a:r>
              <a:rPr lang="en-US" sz="1400" i="1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longer</a:t>
            </a:r>
            <a:r>
              <a:rPr lang="en-US" sz="1400" b="1" dirty="0">
                <a:solidFill>
                  <a:schemeClr val="accent2"/>
                </a:solidFill>
              </a:rPr>
              <a:t> </a:t>
            </a:r>
            <a:r>
              <a:rPr lang="en-US" sz="1400" b="1" dirty="0" smtClean="0">
                <a:solidFill>
                  <a:schemeClr val="accent2"/>
                </a:solidFill>
              </a:rPr>
              <a:t>stays</a:t>
            </a:r>
            <a:r>
              <a:rPr lang="en-US" sz="1400" b="1" dirty="0">
                <a:solidFill>
                  <a:schemeClr val="accent2"/>
                </a:solidFill>
              </a:rPr>
              <a:t>,</a:t>
            </a:r>
            <a:r>
              <a:rPr lang="en-US" sz="1400" i="1" dirty="0">
                <a:solidFill>
                  <a:schemeClr val="accent2"/>
                </a:solidFill>
              </a:rPr>
              <a:t> </a:t>
            </a:r>
            <a:r>
              <a:rPr lang="en-US" sz="1400" i="1" dirty="0" smtClean="0">
                <a:solidFill>
                  <a:schemeClr val="accent2"/>
                </a:solidFill>
              </a:rPr>
              <a:t> Resort</a:t>
            </a:r>
            <a:r>
              <a:rPr lang="en-US" sz="1400" i="1" dirty="0">
                <a:solidFill>
                  <a:schemeClr val="accent2"/>
                </a:solidFill>
              </a:rPr>
              <a:t> </a:t>
            </a:r>
            <a:r>
              <a:rPr lang="en-US" sz="1400" i="1" dirty="0" smtClean="0">
                <a:solidFill>
                  <a:schemeClr val="accent2"/>
                </a:solidFill>
              </a:rPr>
              <a:t>Hotel</a:t>
            </a:r>
            <a:r>
              <a:rPr lang="en-US" sz="1400" i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 is preferred.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/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b="1" dirty="0" smtClean="0">
                <a:solidFill>
                  <a:schemeClr val="accent2"/>
                </a:solidFill>
              </a:rPr>
              <a:t>Couple(or</a:t>
            </a:r>
            <a:r>
              <a:rPr lang="en-US" sz="1400" b="1" dirty="0">
                <a:solidFill>
                  <a:schemeClr val="accent2"/>
                </a:solidFill>
              </a:rPr>
              <a:t> 2 adults</a:t>
            </a:r>
            <a:r>
              <a:rPr lang="en-US" sz="1400" b="1" dirty="0" smtClean="0">
                <a:solidFill>
                  <a:schemeClr val="accent2"/>
                </a:solidFill>
              </a:rPr>
              <a:t>) </a:t>
            </a:r>
            <a:r>
              <a:rPr lang="en-US" sz="1400" dirty="0">
                <a:solidFill>
                  <a:schemeClr val="accent2"/>
                </a:solidFill>
              </a:rPr>
              <a:t> is the most </a:t>
            </a:r>
            <a:r>
              <a:rPr lang="en-US" sz="1400" dirty="0" smtClean="0">
                <a:solidFill>
                  <a:schemeClr val="accent2"/>
                </a:solidFill>
              </a:rPr>
              <a:t>popular</a:t>
            </a:r>
            <a:r>
              <a:rPr lang="en-US" sz="1400" dirty="0">
                <a:solidFill>
                  <a:schemeClr val="accent2"/>
                </a:solidFill>
              </a:rPr>
              <a:t> </a:t>
            </a:r>
            <a:r>
              <a:rPr lang="en-US" sz="1400" dirty="0" smtClean="0">
                <a:solidFill>
                  <a:schemeClr val="accent2"/>
                </a:solidFill>
              </a:rPr>
              <a:t>accommodation</a:t>
            </a:r>
            <a:r>
              <a:rPr lang="en-US" sz="1400" dirty="0">
                <a:solidFill>
                  <a:schemeClr val="accent2"/>
                </a:solidFill>
              </a:rPr>
              <a:t> type. So hotels can make arrangement plan accordingly.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/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b="1" dirty="0">
                <a:solidFill>
                  <a:schemeClr val="accent2"/>
                </a:solidFill>
              </a:rPr>
              <a:t>80%</a:t>
            </a:r>
            <a:r>
              <a:rPr lang="en-US" sz="1400" i="1" dirty="0">
                <a:solidFill>
                  <a:schemeClr val="accent2"/>
                </a:solidFill>
              </a:rPr>
              <a:t> </a:t>
            </a:r>
            <a:r>
              <a:rPr lang="en-US" sz="1400" i="1" dirty="0" err="1">
                <a:solidFill>
                  <a:schemeClr val="accent2"/>
                </a:solidFill>
              </a:rPr>
              <a:t>distribution_channel</a:t>
            </a:r>
            <a:r>
              <a:rPr lang="en-US" sz="1400" i="1" dirty="0">
                <a:solidFill>
                  <a:schemeClr val="accent2"/>
                </a:solidFill>
              </a:rPr>
              <a:t> is of  </a:t>
            </a:r>
            <a:r>
              <a:rPr lang="en-US" sz="1400" i="1" dirty="0" smtClean="0">
                <a:solidFill>
                  <a:schemeClr val="accent2"/>
                </a:solidFill>
              </a:rPr>
              <a:t>TA/TO.</a:t>
            </a:r>
          </a:p>
          <a:p>
            <a:endParaRPr lang="en-US" sz="1400" dirty="0" smtClean="0">
              <a:solidFill>
                <a:schemeClr val="accent2"/>
              </a:solidFill>
            </a:endParaRPr>
          </a:p>
          <a:p>
            <a:r>
              <a:rPr lang="en-US" sz="1400" dirty="0" smtClean="0">
                <a:solidFill>
                  <a:schemeClr val="accent2"/>
                </a:solidFill>
              </a:rPr>
              <a:t>For</a:t>
            </a:r>
            <a:r>
              <a:rPr lang="en-US" sz="1400" dirty="0">
                <a:solidFill>
                  <a:schemeClr val="accent2"/>
                </a:solidFill>
              </a:rPr>
              <a:t> customers, generally the longer stays (more than 15 days) can result in better deals in terms </a:t>
            </a:r>
            <a:r>
              <a:rPr lang="en-US" dirty="0"/>
              <a:t>of </a:t>
            </a:r>
            <a:r>
              <a:rPr lang="en-US" sz="1400" b="1" dirty="0" smtClean="0">
                <a:solidFill>
                  <a:schemeClr val="accent2"/>
                </a:solidFill>
              </a:rPr>
              <a:t>low</a:t>
            </a:r>
            <a:r>
              <a:rPr lang="en-US" sz="1400" dirty="0">
                <a:solidFill>
                  <a:schemeClr val="accent2"/>
                </a:solidFill>
              </a:rPr>
              <a:t> average daily rate.</a:t>
            </a:r>
          </a:p>
          <a:p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22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 flipH="1" flipV="1">
            <a:off x="265981" y="399306"/>
            <a:ext cx="45719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                    </a:t>
            </a:r>
            <a:endParaRPr dirty="0"/>
          </a:p>
        </p:txBody>
      </p:sp>
      <p:sp>
        <p:nvSpPr>
          <p:cNvPr id="280" name="Google Shape;28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 dirty="0">
                <a:solidFill>
                  <a:srgbClr val="FF0000"/>
                </a:solidFill>
              </a:rPr>
              <a:t>THANK YOU</a:t>
            </a:r>
            <a:endParaRPr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u="sng" dirty="0"/>
              <a:t>Steps followed :-</a:t>
            </a:r>
            <a:endParaRPr u="sng"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280169" y="108941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Importing necessary packages and libraries.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Mount the drive in </a:t>
            </a:r>
            <a:r>
              <a:rPr lang="en-IN" dirty="0" err="1">
                <a:solidFill>
                  <a:schemeClr val="accent2"/>
                </a:solidFill>
              </a:rPr>
              <a:t>colab</a:t>
            </a:r>
            <a:r>
              <a:rPr lang="en-IN" dirty="0">
                <a:solidFill>
                  <a:schemeClr val="accent2"/>
                </a:solidFill>
              </a:rPr>
              <a:t> and read the .</a:t>
            </a:r>
            <a:r>
              <a:rPr lang="en-IN" dirty="0" err="1">
                <a:solidFill>
                  <a:schemeClr val="accent2"/>
                </a:solidFill>
              </a:rPr>
              <a:t>csv</a:t>
            </a:r>
            <a:r>
              <a:rPr lang="en-IN" dirty="0">
                <a:solidFill>
                  <a:schemeClr val="accent2"/>
                </a:solidFill>
              </a:rPr>
              <a:t> file.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Analysing the data sheet.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Removing null/NAN/duplicate rows.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Fixing the outliers.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Drop certain columns/combined certain columns to make our data sheet free Avoid of any irrelevant data.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Applying the concept of Data Wrangling and Data Visualization such that we can analyse the data sheet and retrieve required information</a:t>
            </a:r>
            <a:r>
              <a:rPr lang="en-IN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Explore and </a:t>
            </a:r>
            <a:r>
              <a:rPr lang="en-IN" dirty="0" err="1">
                <a:solidFill>
                  <a:schemeClr val="accent2"/>
                </a:solidFill>
              </a:rPr>
              <a:t>analyze</a:t>
            </a:r>
            <a:r>
              <a:rPr lang="en-IN" dirty="0">
                <a:solidFill>
                  <a:schemeClr val="accent2"/>
                </a:solidFill>
              </a:rPr>
              <a:t> the data to discover important factors that  govern the bookings</a:t>
            </a:r>
            <a:r>
              <a:rPr lang="en-IN" dirty="0" smtClean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Description of columns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231227" y="1198179"/>
          <a:ext cx="8565925" cy="3873180"/>
        </p:xfrm>
        <a:graphic>
          <a:graphicData uri="http://schemas.openxmlformats.org/drawingml/2006/table">
            <a:tbl>
              <a:tblPr firstRow="1" bandRow="1">
                <a:noFill/>
                <a:tableStyleId>{3DECD9E4-E6E2-4A0B-BBE0-CA4D8E9A3A07}</a:tableStyleId>
              </a:tblPr>
              <a:tblGrid>
                <a:gridCol w="3205650"/>
                <a:gridCol w="5360275"/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Hotel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 data values  hotel City ,Resort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 boolean data values 0--&gt;not_canceled 1--&gt;canceled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Day of the arrival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210206" y="539750"/>
          <a:ext cx="8565925" cy="4684310"/>
        </p:xfrm>
        <a:graphic>
          <a:graphicData uri="http://schemas.openxmlformats.org/drawingml/2006/table">
            <a:tbl>
              <a:tblPr firstRow="1" bandRow="1">
                <a:noFill/>
                <a:tableStyleId>{3DECD9E4-E6E2-4A0B-BBE0-CA4D8E9A3A07}</a:tableStyleId>
              </a:tblPr>
              <a:tblGrid>
                <a:gridCol w="3079525"/>
                <a:gridCol w="5486400"/>
              </a:tblGrid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>
                          <a:solidFill>
                            <a:schemeClr val="dk1"/>
                          </a:solidFill>
                        </a:rPr>
                        <a:t>distribution_channel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b="0">
                          <a:solidFill>
                            <a:schemeClr val="dk1"/>
                          </a:solidFill>
                        </a:rPr>
                        <a:t>Bookings distribution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1E8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is_repeated_guest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Having values 1🡪repeated guests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                       0-&gt;no repeated guests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previous bookings that were cancelled by the guests prior to the current booking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previous bookings that were  not cancelled by the guests prior to the current booking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Room type --- reserved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changes made to the booking from the moment the booking was entered on the pms until the moment of check-in or cancellation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deposit_type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ID of the travel agency made the booking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/>
        </p:nvGraphicFramePr>
        <p:xfrm>
          <a:off x="199696" y="483478"/>
          <a:ext cx="8650000" cy="4445800"/>
        </p:xfrm>
        <a:graphic>
          <a:graphicData uri="http://schemas.openxmlformats.org/drawingml/2006/table">
            <a:tbl>
              <a:tblPr firstRow="1" bandRow="1">
                <a:noFill/>
                <a:tableStyleId>{3DECD9E4-E6E2-4A0B-BBE0-CA4D8E9A3A07}</a:tableStyleId>
              </a:tblPr>
              <a:tblGrid>
                <a:gridCol w="2627575"/>
                <a:gridCol w="6022425"/>
              </a:tblGrid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</a:rPr>
                        <a:t>Stays_in_weekend_nights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>
                          <a:solidFill>
                            <a:schemeClr val="dk1"/>
                          </a:solidFill>
                        </a:rPr>
                        <a:t>Number of days for stay on weekend night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1E8"/>
                    </a:solidFill>
                  </a:tcPr>
                </a:tc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 days for stay on week day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Type of meal offered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Countries from where guests arrived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 like  TA🡪Travel agent  TO-&gt; Tour Operators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3" name="Google Shape;113;p9"/>
          <p:cNvGraphicFramePr/>
          <p:nvPr/>
        </p:nvGraphicFramePr>
        <p:xfrm>
          <a:off x="304800" y="539750"/>
          <a:ext cx="8597475" cy="3730475"/>
        </p:xfrm>
        <a:graphic>
          <a:graphicData uri="http://schemas.openxmlformats.org/drawingml/2006/table">
            <a:tbl>
              <a:tblPr firstRow="1" bandRow="1">
                <a:noFill/>
                <a:tableStyleId>{3DECD9E4-E6E2-4A0B-BBE0-CA4D8E9A3A07}</a:tableStyleId>
              </a:tblPr>
              <a:tblGrid>
                <a:gridCol w="3016475"/>
                <a:gridCol w="5581000"/>
              </a:tblGrid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dk1"/>
                          </a:solidFill>
                        </a:rPr>
                        <a:t>days_in_waiting_list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>
                          <a:solidFill>
                            <a:schemeClr val="dk1"/>
                          </a:solidFill>
                        </a:rPr>
                        <a:t>Number of days the booking was in the waiting list before it was confirmed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1E8"/>
                    </a:solidFill>
                  </a:tcPr>
                </a:tc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values🡪 contract group, transient, party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Average_daily_rate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car parking spaces used by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total_members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1191</Words>
  <Application>Microsoft Office PowerPoint</Application>
  <PresentationFormat>On-screen Show (16:9)</PresentationFormat>
  <Paragraphs>277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Roboto</vt:lpstr>
      <vt:lpstr>Wingdings</vt:lpstr>
      <vt:lpstr>Simple Light</vt:lpstr>
      <vt:lpstr>CAPSTONE EDA PROJECT TOPIC -II</vt:lpstr>
      <vt:lpstr>ACKNOWLEDGEMENT</vt:lpstr>
      <vt:lpstr>Data Analytics and its importance</vt:lpstr>
      <vt:lpstr>Steps followed :-</vt:lpstr>
      <vt:lpstr>Problem Statement</vt:lpstr>
      <vt:lpstr>Description of columns</vt:lpstr>
      <vt:lpstr>PowerPoint Presentation</vt:lpstr>
      <vt:lpstr>PowerPoint Presentation</vt:lpstr>
      <vt:lpstr>PowerPoint Presentation</vt:lpstr>
      <vt:lpstr>  </vt:lpstr>
      <vt:lpstr> Analysis &amp; Observations</vt:lpstr>
      <vt:lpstr>Hotel type Percentage </vt:lpstr>
      <vt:lpstr>Hotel Wise Bookings based on Month and Year </vt:lpstr>
      <vt:lpstr>Favourite meal by hotel type </vt:lpstr>
      <vt:lpstr>From which country guests are visiting the hotel? </vt:lpstr>
      <vt:lpstr>Which agent made the maximum bookings? </vt:lpstr>
      <vt:lpstr>Preferred Room Type</vt:lpstr>
      <vt:lpstr>Percentage of guests visiting the hotel repeatedly</vt:lpstr>
      <vt:lpstr>Distribution Channel Type </vt:lpstr>
      <vt:lpstr>Customer type and  car parking details</vt:lpstr>
      <vt:lpstr>Waiting Time</vt:lpstr>
      <vt:lpstr>Total no. of peoples per booking.</vt:lpstr>
      <vt:lpstr> Bookings preferred with deposit type </vt:lpstr>
      <vt:lpstr>Cancellation rates in hotel and year-wise analysis</vt:lpstr>
      <vt:lpstr>Day-wise analysis of guests arrival</vt:lpstr>
      <vt:lpstr>Figuring out the busiest months of the year</vt:lpstr>
      <vt:lpstr>Analysing the correlation </vt:lpstr>
      <vt:lpstr>Bookings on weekends and weekdays</vt:lpstr>
      <vt:lpstr>16.Special requests service offered by hotels</vt:lpstr>
      <vt:lpstr> Average_daily_rate month-wise</vt:lpstr>
      <vt:lpstr>Average_daily_price per person</vt:lpstr>
      <vt:lpstr>Conclusion</vt:lpstr>
      <vt:lpstr>      </vt:lpstr>
      <vt:lpstr>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dc:creator>dell pc</dc:creator>
  <cp:lastModifiedBy>dell pc</cp:lastModifiedBy>
  <cp:revision>8</cp:revision>
  <dcterms:modified xsi:type="dcterms:W3CDTF">2022-07-29T10:35:55Z</dcterms:modified>
</cp:coreProperties>
</file>