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835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840" y="259524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4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10040" y="160452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10040" y="160452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480" cy="18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4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480" cy="18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4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840" y="259524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840" y="259524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4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10040" y="160452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10040" y="160452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480" cy="18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4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4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840" y="259524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840" y="259524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4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10040" y="160452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10040" y="160452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4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4840" y="259524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4840" y="1604520"/>
            <a:ext cx="535680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840" y="2595240"/>
            <a:ext cx="1097748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720"/>
            <a:ext cx="12200400" cy="40716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10702080" y="6472800"/>
            <a:ext cx="1480320" cy="3614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Arial Unicode MS"/>
              </a:rPr>
              <a:t>CONFIDENTIAL</a:t>
            </a:r>
            <a:endParaRPr/>
          </a:p>
        </p:txBody>
      </p:sp>
      <p:pic>
        <p:nvPicPr>
          <p:cNvPr id="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5480" y="144360"/>
            <a:ext cx="1667880" cy="4528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38320" y="6536520"/>
            <a:ext cx="1729800" cy="27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Mission / Vision / Values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453720"/>
            <a:ext cx="12200400" cy="40716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10702080" y="6472800"/>
            <a:ext cx="1480320" cy="3614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Arial Unicode MS"/>
              </a:rPr>
              <a:t>CONFIDENTIAL</a:t>
            </a:r>
            <a:endParaRPr/>
          </a:p>
        </p:txBody>
      </p:sp>
      <p:pic>
        <p:nvPicPr>
          <p:cNvPr id="4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5480" y="144360"/>
            <a:ext cx="1667880" cy="45288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238320" y="6523920"/>
            <a:ext cx="1729800" cy="27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ＭＳ Ｐゴシック"/>
              </a:rPr>
              <a:t>  </a:t>
            </a:r>
            <a:r>
              <a:rPr lang="en-US" sz="1000">
                <a:solidFill>
                  <a:srgbClr val="ffffff"/>
                </a:solidFill>
                <a:latin typeface="Arial"/>
                <a:ea typeface="ＭＳ Ｐゴシック"/>
              </a:rPr>
              <a:t>|   CSC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343080" y="1009440"/>
            <a:ext cx="11518920" cy="5298120"/>
          </a:xfrm>
          <a:prstGeom prst="roundRect">
            <a:avLst>
              <a:gd name="adj" fmla="val 3525"/>
            </a:avLst>
          </a:prstGeom>
          <a:solidFill>
            <a:srgbClr val="d9d9d9"/>
          </a:solidFill>
          <a:ln w="12600">
            <a:noFill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53720"/>
            <a:ext cx="12200400" cy="40716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</p:sp>
      <p:sp>
        <p:nvSpPr>
          <p:cNvPr id="82" name="CustomShape 2"/>
          <p:cNvSpPr/>
          <p:nvPr/>
        </p:nvSpPr>
        <p:spPr>
          <a:xfrm>
            <a:off x="10702080" y="6472800"/>
            <a:ext cx="1480320" cy="3614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Arial Unicode MS"/>
              </a:rPr>
              <a:t>CONFIDENTIAL</a:t>
            </a:r>
            <a:endParaRPr/>
          </a:p>
        </p:txBody>
      </p:sp>
      <p:pic>
        <p:nvPicPr>
          <p:cNvPr id="8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5480" y="144360"/>
            <a:ext cx="1667880" cy="45288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238320" y="6523920"/>
            <a:ext cx="1729800" cy="27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ＭＳ Ｐゴシック"/>
              </a:rPr>
              <a:t>  </a:t>
            </a:r>
            <a:r>
              <a:rPr lang="en-US" sz="1000">
                <a:solidFill>
                  <a:srgbClr val="ffffff"/>
                </a:solidFill>
                <a:latin typeface="Arial"/>
                <a:ea typeface="ＭＳ Ｐゴシック"/>
              </a:rPr>
              <a:t>|   CSC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343080" y="1009440"/>
            <a:ext cx="11518920" cy="5298120"/>
          </a:xfrm>
          <a:prstGeom prst="roundRect">
            <a:avLst>
              <a:gd name="adj" fmla="val 3525"/>
            </a:avLst>
          </a:prstGeom>
          <a:solidFill>
            <a:srgbClr val="d9d9d9"/>
          </a:solidFill>
          <a:ln w="12600">
            <a:noFill/>
          </a:ln>
        </p:spPr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48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36240" y="2214720"/>
            <a:ext cx="11525760" cy="170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4d4d4d"/>
                </a:solidFill>
                <a:latin typeface="Arial"/>
              </a:rPr>
              <a:t>Spritzer BLE design &amp; architecture (draft)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36240" y="4532040"/>
            <a:ext cx="11525760" cy="42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4d4d4d"/>
                </a:solidFill>
                <a:latin typeface="Arial"/>
              </a:rPr>
              <a:t>China Software Center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GATT client database discovery </a:t>
            </a:r>
            <a:endParaRPr/>
          </a:p>
        </p:txBody>
      </p:sp>
      <p:sp>
        <p:nvSpPr>
          <p:cNvPr id="314" name="Line 2"/>
          <p:cNvSpPr/>
          <p:nvPr/>
        </p:nvSpPr>
        <p:spPr>
          <a:xfrm>
            <a:off x="1193760" y="1857600"/>
            <a:ext cx="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15" name="CustomShape 3"/>
          <p:cNvSpPr/>
          <p:nvPr/>
        </p:nvSpPr>
        <p:spPr>
          <a:xfrm>
            <a:off x="576360" y="1480680"/>
            <a:ext cx="1298880" cy="3463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Application</a:t>
            </a:r>
            <a:endParaRPr/>
          </a:p>
        </p:txBody>
      </p:sp>
      <p:sp>
        <p:nvSpPr>
          <p:cNvPr id="316" name="CustomShape 4"/>
          <p:cNvSpPr/>
          <p:nvPr/>
        </p:nvSpPr>
        <p:spPr>
          <a:xfrm>
            <a:off x="1121040" y="2146680"/>
            <a:ext cx="134280" cy="1309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17" name="CustomShape 5"/>
          <p:cNvSpPr/>
          <p:nvPr/>
        </p:nvSpPr>
        <p:spPr>
          <a:xfrm>
            <a:off x="10109160" y="1175760"/>
            <a:ext cx="1545120" cy="4755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Spritzer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Module</a:t>
            </a:r>
            <a:endParaRPr/>
          </a:p>
        </p:txBody>
      </p:sp>
      <p:sp>
        <p:nvSpPr>
          <p:cNvPr id="318" name="CustomShape 6"/>
          <p:cNvSpPr/>
          <p:nvPr/>
        </p:nvSpPr>
        <p:spPr>
          <a:xfrm>
            <a:off x="10162080" y="309744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19" name="CustomShape 7"/>
          <p:cNvSpPr/>
          <p:nvPr/>
        </p:nvSpPr>
        <p:spPr>
          <a:xfrm>
            <a:off x="10353600" y="2826720"/>
            <a:ext cx="10533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sync call</a:t>
            </a:r>
            <a:endParaRPr/>
          </a:p>
        </p:txBody>
      </p:sp>
      <p:sp>
        <p:nvSpPr>
          <p:cNvPr id="320" name="CustomShape 8"/>
          <p:cNvSpPr/>
          <p:nvPr/>
        </p:nvSpPr>
        <p:spPr>
          <a:xfrm>
            <a:off x="10162080" y="3957840"/>
            <a:ext cx="141372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321" name="CustomShape 9"/>
          <p:cNvSpPr/>
          <p:nvPr/>
        </p:nvSpPr>
        <p:spPr>
          <a:xfrm>
            <a:off x="10357200" y="3698640"/>
            <a:ext cx="7945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return</a:t>
            </a:r>
            <a:endParaRPr/>
          </a:p>
        </p:txBody>
      </p:sp>
      <p:sp>
        <p:nvSpPr>
          <p:cNvPr id="322" name="Line 10"/>
          <p:cNvSpPr/>
          <p:nvPr/>
        </p:nvSpPr>
        <p:spPr>
          <a:xfrm flipH="1">
            <a:off x="2991960" y="1845000"/>
            <a:ext cx="828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23" name="CustomShape 11"/>
          <p:cNvSpPr/>
          <p:nvPr/>
        </p:nvSpPr>
        <p:spPr>
          <a:xfrm>
            <a:off x="2238840" y="1503360"/>
            <a:ext cx="1501920" cy="334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Wrapper</a:t>
            </a:r>
            <a:endParaRPr/>
          </a:p>
        </p:txBody>
      </p:sp>
      <p:sp>
        <p:nvSpPr>
          <p:cNvPr id="324" name="CustomShape 12"/>
          <p:cNvSpPr/>
          <p:nvPr/>
        </p:nvSpPr>
        <p:spPr>
          <a:xfrm>
            <a:off x="2923200" y="3737520"/>
            <a:ext cx="141480" cy="842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25" name="Line 13"/>
          <p:cNvSpPr/>
          <p:nvPr/>
        </p:nvSpPr>
        <p:spPr>
          <a:xfrm flipH="1">
            <a:off x="4852440" y="1811880"/>
            <a:ext cx="1440" cy="44362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26" name="CustomShape 14"/>
          <p:cNvSpPr/>
          <p:nvPr/>
        </p:nvSpPr>
        <p:spPr>
          <a:xfrm>
            <a:off x="4098240" y="152784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SoftDevice API</a:t>
            </a:r>
            <a:endParaRPr/>
          </a:p>
        </p:txBody>
      </p:sp>
      <p:sp>
        <p:nvSpPr>
          <p:cNvPr id="327" name="CustomShape 15"/>
          <p:cNvSpPr/>
          <p:nvPr/>
        </p:nvSpPr>
        <p:spPr>
          <a:xfrm>
            <a:off x="4772880" y="2557080"/>
            <a:ext cx="142560" cy="52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28" name="CustomShape 16"/>
          <p:cNvSpPr/>
          <p:nvPr/>
        </p:nvSpPr>
        <p:spPr>
          <a:xfrm>
            <a:off x="3107160" y="2651760"/>
            <a:ext cx="163368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29" name="Line 17"/>
          <p:cNvSpPr/>
          <p:nvPr/>
        </p:nvSpPr>
        <p:spPr>
          <a:xfrm flipH="1">
            <a:off x="6802560" y="1870920"/>
            <a:ext cx="360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30" name="CustomShape 18"/>
          <p:cNvSpPr/>
          <p:nvPr/>
        </p:nvSpPr>
        <p:spPr>
          <a:xfrm>
            <a:off x="6185520" y="1540080"/>
            <a:ext cx="1230480" cy="300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SoftDevice</a:t>
            </a:r>
            <a:endParaRPr/>
          </a:p>
        </p:txBody>
      </p:sp>
      <p:sp>
        <p:nvSpPr>
          <p:cNvPr id="331" name="CustomShape 19"/>
          <p:cNvSpPr/>
          <p:nvPr/>
        </p:nvSpPr>
        <p:spPr>
          <a:xfrm flipV="1">
            <a:off x="3081960" y="5033880"/>
            <a:ext cx="1745280" cy="75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32" name="CustomShape 20"/>
          <p:cNvSpPr/>
          <p:nvPr/>
        </p:nvSpPr>
        <p:spPr>
          <a:xfrm flipH="1">
            <a:off x="2975760" y="5601960"/>
            <a:ext cx="184680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333" name="CustomShape 21"/>
          <p:cNvSpPr/>
          <p:nvPr/>
        </p:nvSpPr>
        <p:spPr>
          <a:xfrm flipH="1" flipV="1">
            <a:off x="3072600" y="2972880"/>
            <a:ext cx="169920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334" name="CustomShape 22"/>
          <p:cNvSpPr/>
          <p:nvPr/>
        </p:nvSpPr>
        <p:spPr>
          <a:xfrm>
            <a:off x="10162080" y="1807560"/>
            <a:ext cx="14922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Nordic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nRF51</a:t>
            </a:r>
            <a:endParaRPr/>
          </a:p>
        </p:txBody>
      </p:sp>
      <p:sp>
        <p:nvSpPr>
          <p:cNvPr id="335" name="CustomShape 23"/>
          <p:cNvSpPr/>
          <p:nvPr/>
        </p:nvSpPr>
        <p:spPr>
          <a:xfrm>
            <a:off x="10162080" y="2328120"/>
            <a:ext cx="1492200" cy="4107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Peripheral role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device</a:t>
            </a:r>
            <a:endParaRPr/>
          </a:p>
        </p:txBody>
      </p:sp>
      <p:sp>
        <p:nvSpPr>
          <p:cNvPr id="336" name="CustomShape 24"/>
          <p:cNvSpPr/>
          <p:nvPr/>
        </p:nvSpPr>
        <p:spPr>
          <a:xfrm>
            <a:off x="8014320" y="1553040"/>
            <a:ext cx="1230480" cy="3006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Peripheral</a:t>
            </a:r>
            <a:endParaRPr/>
          </a:p>
        </p:txBody>
      </p:sp>
      <p:sp>
        <p:nvSpPr>
          <p:cNvPr id="337" name="CustomShape 25"/>
          <p:cNvSpPr/>
          <p:nvPr/>
        </p:nvSpPr>
        <p:spPr>
          <a:xfrm>
            <a:off x="1249920" y="2429640"/>
            <a:ext cx="1746360" cy="57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38" name="CustomShape 26"/>
          <p:cNvSpPr/>
          <p:nvPr/>
        </p:nvSpPr>
        <p:spPr>
          <a:xfrm>
            <a:off x="1217520" y="2104200"/>
            <a:ext cx="30985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BLE_GattcStartDbDiscovery</a:t>
            </a: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(…)</a:t>
            </a:r>
            <a:endParaRPr/>
          </a:p>
        </p:txBody>
      </p:sp>
      <p:sp>
        <p:nvSpPr>
          <p:cNvPr id="339" name="CustomShape 27"/>
          <p:cNvSpPr/>
          <p:nvPr/>
        </p:nvSpPr>
        <p:spPr>
          <a:xfrm flipH="1">
            <a:off x="1291320" y="3097440"/>
            <a:ext cx="169596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340" name="CustomShape 28"/>
          <p:cNvSpPr/>
          <p:nvPr/>
        </p:nvSpPr>
        <p:spPr>
          <a:xfrm>
            <a:off x="2923200" y="2429640"/>
            <a:ext cx="141480" cy="66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1" name="CustomShape 29"/>
          <p:cNvSpPr/>
          <p:nvPr/>
        </p:nvSpPr>
        <p:spPr>
          <a:xfrm>
            <a:off x="4758480" y="5042520"/>
            <a:ext cx="141480" cy="555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2" name="CustomShape 30"/>
          <p:cNvSpPr/>
          <p:nvPr/>
        </p:nvSpPr>
        <p:spPr>
          <a:xfrm>
            <a:off x="3036960" y="2354400"/>
            <a:ext cx="1993680" cy="81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sd_ble_gattc_primary_services_discover(…)</a:t>
            </a:r>
            <a:endParaRPr/>
          </a:p>
        </p:txBody>
      </p:sp>
      <p:sp>
        <p:nvSpPr>
          <p:cNvPr id="343" name="CustomShape 31"/>
          <p:cNvSpPr/>
          <p:nvPr/>
        </p:nvSpPr>
        <p:spPr>
          <a:xfrm>
            <a:off x="4783320" y="3906360"/>
            <a:ext cx="142560" cy="52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4" name="CustomShape 32"/>
          <p:cNvSpPr/>
          <p:nvPr/>
        </p:nvSpPr>
        <p:spPr>
          <a:xfrm>
            <a:off x="3066480" y="3959280"/>
            <a:ext cx="170208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45" name="CustomShape 33"/>
          <p:cNvSpPr/>
          <p:nvPr/>
        </p:nvSpPr>
        <p:spPr>
          <a:xfrm flipH="1">
            <a:off x="3052080" y="4368240"/>
            <a:ext cx="169776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346" name="CustomShape 34"/>
          <p:cNvSpPr/>
          <p:nvPr/>
        </p:nvSpPr>
        <p:spPr>
          <a:xfrm>
            <a:off x="3056400" y="3659400"/>
            <a:ext cx="1843560" cy="81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sd_ble_gattc_characteristics_discover (…)</a:t>
            </a:r>
            <a:endParaRPr/>
          </a:p>
        </p:txBody>
      </p:sp>
      <p:sp>
        <p:nvSpPr>
          <p:cNvPr id="347" name="CustomShape 35"/>
          <p:cNvSpPr/>
          <p:nvPr/>
        </p:nvSpPr>
        <p:spPr>
          <a:xfrm>
            <a:off x="2923200" y="4956480"/>
            <a:ext cx="1288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8" name="CustomShape 36"/>
          <p:cNvSpPr/>
          <p:nvPr/>
        </p:nvSpPr>
        <p:spPr>
          <a:xfrm>
            <a:off x="3110760" y="4697640"/>
            <a:ext cx="1741320" cy="81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sd_ble_gattc_descriptors_discover(…)</a:t>
            </a:r>
            <a:endParaRPr/>
          </a:p>
        </p:txBody>
      </p:sp>
      <p:sp>
        <p:nvSpPr>
          <p:cNvPr id="349" name="CustomShape 37"/>
          <p:cNvSpPr/>
          <p:nvPr/>
        </p:nvSpPr>
        <p:spPr>
          <a:xfrm>
            <a:off x="10162080" y="354996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50" name="CustomShape 38"/>
          <p:cNvSpPr/>
          <p:nvPr/>
        </p:nvSpPr>
        <p:spPr>
          <a:xfrm>
            <a:off x="10293480" y="3291120"/>
            <a:ext cx="117864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async call</a:t>
            </a:r>
            <a:endParaRPr/>
          </a:p>
        </p:txBody>
      </p:sp>
      <p:sp>
        <p:nvSpPr>
          <p:cNvPr id="351" name="Line 39"/>
          <p:cNvSpPr/>
          <p:nvPr/>
        </p:nvSpPr>
        <p:spPr>
          <a:xfrm flipH="1">
            <a:off x="8631360" y="1870920"/>
            <a:ext cx="360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52" name="CustomShape 40"/>
          <p:cNvSpPr/>
          <p:nvPr/>
        </p:nvSpPr>
        <p:spPr>
          <a:xfrm>
            <a:off x="4930200" y="2685240"/>
            <a:ext cx="1882440" cy="278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353" name="CustomShape 41"/>
          <p:cNvSpPr/>
          <p:nvPr/>
        </p:nvSpPr>
        <p:spPr>
          <a:xfrm>
            <a:off x="4904280" y="4001760"/>
            <a:ext cx="1911240" cy="272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354" name="CustomShape 42"/>
          <p:cNvSpPr/>
          <p:nvPr/>
        </p:nvSpPr>
        <p:spPr>
          <a:xfrm>
            <a:off x="4904280" y="5274000"/>
            <a:ext cx="18684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355" name="CustomShape 43"/>
          <p:cNvSpPr/>
          <p:nvPr/>
        </p:nvSpPr>
        <p:spPr>
          <a:xfrm>
            <a:off x="5287680" y="2202480"/>
            <a:ext cx="1687320" cy="57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Softdevice API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serialization</a:t>
            </a:r>
            <a:endParaRPr/>
          </a:p>
        </p:txBody>
      </p:sp>
      <p:sp>
        <p:nvSpPr>
          <p:cNvPr id="356" name="CustomShape 44"/>
          <p:cNvSpPr/>
          <p:nvPr/>
        </p:nvSpPr>
        <p:spPr>
          <a:xfrm>
            <a:off x="5339880" y="3555360"/>
            <a:ext cx="1687320" cy="57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Softdevice API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serialization</a:t>
            </a:r>
            <a:endParaRPr/>
          </a:p>
        </p:txBody>
      </p:sp>
      <p:sp>
        <p:nvSpPr>
          <p:cNvPr id="357" name="CustomShape 45"/>
          <p:cNvSpPr/>
          <p:nvPr/>
        </p:nvSpPr>
        <p:spPr>
          <a:xfrm>
            <a:off x="5218200" y="4807440"/>
            <a:ext cx="1687320" cy="57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Softdevice API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serialization</a:t>
            </a:r>
            <a:endParaRPr/>
          </a:p>
        </p:txBody>
      </p:sp>
      <p:sp>
        <p:nvSpPr>
          <p:cNvPr id="358" name="CustomShape 46"/>
          <p:cNvSpPr/>
          <p:nvPr/>
        </p:nvSpPr>
        <p:spPr>
          <a:xfrm>
            <a:off x="10162080" y="4647600"/>
            <a:ext cx="1413720" cy="15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359" name="CustomShape 47"/>
          <p:cNvSpPr/>
          <p:nvPr/>
        </p:nvSpPr>
        <p:spPr>
          <a:xfrm>
            <a:off x="10109160" y="4269960"/>
            <a:ext cx="154512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360" name="CustomShape 48"/>
          <p:cNvSpPr/>
          <p:nvPr/>
        </p:nvSpPr>
        <p:spPr>
          <a:xfrm>
            <a:off x="10086480" y="4029480"/>
            <a:ext cx="14025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serialization</a:t>
            </a:r>
            <a:endParaRPr/>
          </a:p>
        </p:txBody>
      </p:sp>
      <p:sp>
        <p:nvSpPr>
          <p:cNvPr id="361" name="CustomShape 49"/>
          <p:cNvSpPr/>
          <p:nvPr/>
        </p:nvSpPr>
        <p:spPr>
          <a:xfrm>
            <a:off x="10258920" y="4414680"/>
            <a:ext cx="1603440" cy="81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Adv packet on PHY channel</a:t>
            </a:r>
            <a:endParaRPr/>
          </a:p>
        </p:txBody>
      </p:sp>
      <p:sp>
        <p:nvSpPr>
          <p:cNvPr id="362" name="CustomShape 50"/>
          <p:cNvSpPr/>
          <p:nvPr/>
        </p:nvSpPr>
        <p:spPr>
          <a:xfrm flipH="1" flipV="1">
            <a:off x="1178280" y="6208560"/>
            <a:ext cx="1736640" cy="32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63" name="CustomShape 51"/>
          <p:cNvSpPr/>
          <p:nvPr/>
        </p:nvSpPr>
        <p:spPr>
          <a:xfrm>
            <a:off x="951480" y="5920560"/>
            <a:ext cx="2198880" cy="5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BLE_GATTC_EVENT_DBDISCOVERY </a:t>
            </a:r>
            <a:endParaRPr/>
          </a:p>
        </p:txBody>
      </p:sp>
      <p:sp>
        <p:nvSpPr>
          <p:cNvPr id="364" name="CustomShape 52"/>
          <p:cNvSpPr/>
          <p:nvPr/>
        </p:nvSpPr>
        <p:spPr>
          <a:xfrm flipH="1" flipV="1">
            <a:off x="2999880" y="3286800"/>
            <a:ext cx="1837440" cy="32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65" name="CustomShape 53"/>
          <p:cNvSpPr/>
          <p:nvPr/>
        </p:nvSpPr>
        <p:spPr>
          <a:xfrm flipH="1" flipV="1">
            <a:off x="3035880" y="4723200"/>
            <a:ext cx="1736640" cy="32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66" name="CustomShape 54"/>
          <p:cNvSpPr/>
          <p:nvPr/>
        </p:nvSpPr>
        <p:spPr>
          <a:xfrm flipH="1" flipV="1">
            <a:off x="2999880" y="5893560"/>
            <a:ext cx="1736640" cy="32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67" name="CustomShape 55"/>
          <p:cNvSpPr/>
          <p:nvPr/>
        </p:nvSpPr>
        <p:spPr>
          <a:xfrm>
            <a:off x="3122640" y="3044880"/>
            <a:ext cx="2198880" cy="3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SERVICE_RSP </a:t>
            </a:r>
            <a:endParaRPr/>
          </a:p>
        </p:txBody>
      </p:sp>
      <p:sp>
        <p:nvSpPr>
          <p:cNvPr id="368" name="CustomShape 56"/>
          <p:cNvSpPr/>
          <p:nvPr/>
        </p:nvSpPr>
        <p:spPr>
          <a:xfrm>
            <a:off x="3000600" y="4409640"/>
            <a:ext cx="2602440" cy="3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CHARACTERISITC_RSP </a:t>
            </a:r>
            <a:endParaRPr/>
          </a:p>
        </p:txBody>
      </p:sp>
      <p:sp>
        <p:nvSpPr>
          <p:cNvPr id="369" name="CustomShape 57"/>
          <p:cNvSpPr/>
          <p:nvPr/>
        </p:nvSpPr>
        <p:spPr>
          <a:xfrm>
            <a:off x="2923200" y="5601960"/>
            <a:ext cx="2602440" cy="3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DESCRIPTOR_RSP </a:t>
            </a:r>
            <a:endParaRPr/>
          </a:p>
        </p:txBody>
      </p:sp>
      <p:sp>
        <p:nvSpPr>
          <p:cNvPr id="370" name="CustomShape 58"/>
          <p:cNvSpPr/>
          <p:nvPr/>
        </p:nvSpPr>
        <p:spPr>
          <a:xfrm>
            <a:off x="2651760" y="2202480"/>
            <a:ext cx="6913440" cy="36464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</p:sp>
      <p:sp>
        <p:nvSpPr>
          <p:cNvPr id="371" name="CustomShape 59"/>
          <p:cNvSpPr/>
          <p:nvPr/>
        </p:nvSpPr>
        <p:spPr>
          <a:xfrm>
            <a:off x="8805960" y="2433960"/>
            <a:ext cx="765360" cy="23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e46c0a"/>
                </a:solidFill>
                <a:latin typeface="Calibri"/>
                <a:ea typeface="ＭＳ Ｐゴシック"/>
              </a:rPr>
              <a:t>[LOOP]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Write characteristic sequence</a:t>
            </a:r>
            <a:endParaRPr/>
          </a:p>
        </p:txBody>
      </p:sp>
      <p:sp>
        <p:nvSpPr>
          <p:cNvPr id="373" name="Line 2"/>
          <p:cNvSpPr/>
          <p:nvPr/>
        </p:nvSpPr>
        <p:spPr>
          <a:xfrm>
            <a:off x="1193760" y="1857600"/>
            <a:ext cx="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74" name="CustomShape 3"/>
          <p:cNvSpPr/>
          <p:nvPr/>
        </p:nvSpPr>
        <p:spPr>
          <a:xfrm>
            <a:off x="576360" y="1480680"/>
            <a:ext cx="1298880" cy="3463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Application</a:t>
            </a:r>
            <a:endParaRPr/>
          </a:p>
        </p:txBody>
      </p:sp>
      <p:sp>
        <p:nvSpPr>
          <p:cNvPr id="375" name="CustomShape 4"/>
          <p:cNvSpPr/>
          <p:nvPr/>
        </p:nvSpPr>
        <p:spPr>
          <a:xfrm>
            <a:off x="1130760" y="3596040"/>
            <a:ext cx="124560" cy="2289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76" name="CustomShape 5"/>
          <p:cNvSpPr/>
          <p:nvPr/>
        </p:nvSpPr>
        <p:spPr>
          <a:xfrm>
            <a:off x="10109160" y="1175760"/>
            <a:ext cx="1545120" cy="4755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Spritzer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Module</a:t>
            </a:r>
            <a:endParaRPr/>
          </a:p>
        </p:txBody>
      </p:sp>
      <p:sp>
        <p:nvSpPr>
          <p:cNvPr id="377" name="CustomShape 6"/>
          <p:cNvSpPr/>
          <p:nvPr/>
        </p:nvSpPr>
        <p:spPr>
          <a:xfrm>
            <a:off x="10162080" y="309744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78" name="CustomShape 7"/>
          <p:cNvSpPr/>
          <p:nvPr/>
        </p:nvSpPr>
        <p:spPr>
          <a:xfrm>
            <a:off x="10353600" y="2826720"/>
            <a:ext cx="10533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sync call</a:t>
            </a:r>
            <a:endParaRPr/>
          </a:p>
        </p:txBody>
      </p:sp>
      <p:sp>
        <p:nvSpPr>
          <p:cNvPr id="379" name="CustomShape 8"/>
          <p:cNvSpPr/>
          <p:nvPr/>
        </p:nvSpPr>
        <p:spPr>
          <a:xfrm>
            <a:off x="10162080" y="3957840"/>
            <a:ext cx="141372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380" name="CustomShape 9"/>
          <p:cNvSpPr/>
          <p:nvPr/>
        </p:nvSpPr>
        <p:spPr>
          <a:xfrm>
            <a:off x="10357200" y="3698640"/>
            <a:ext cx="7945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return</a:t>
            </a:r>
            <a:endParaRPr/>
          </a:p>
        </p:txBody>
      </p:sp>
      <p:sp>
        <p:nvSpPr>
          <p:cNvPr id="381" name="Line 10"/>
          <p:cNvSpPr/>
          <p:nvPr/>
        </p:nvSpPr>
        <p:spPr>
          <a:xfrm flipH="1">
            <a:off x="2991960" y="1845000"/>
            <a:ext cx="828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82" name="CustomShape 11"/>
          <p:cNvSpPr/>
          <p:nvPr/>
        </p:nvSpPr>
        <p:spPr>
          <a:xfrm>
            <a:off x="2238840" y="1503360"/>
            <a:ext cx="1501920" cy="334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GPIO driver</a:t>
            </a:r>
            <a:endParaRPr/>
          </a:p>
        </p:txBody>
      </p:sp>
      <p:sp>
        <p:nvSpPr>
          <p:cNvPr id="383" name="Line 12"/>
          <p:cNvSpPr/>
          <p:nvPr/>
        </p:nvSpPr>
        <p:spPr>
          <a:xfrm flipH="1">
            <a:off x="4852440" y="1811880"/>
            <a:ext cx="1440" cy="44362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84" name="CustomShape 13"/>
          <p:cNvSpPr/>
          <p:nvPr/>
        </p:nvSpPr>
        <p:spPr>
          <a:xfrm>
            <a:off x="4098240" y="152784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Wrapper</a:t>
            </a:r>
            <a:endParaRPr/>
          </a:p>
        </p:txBody>
      </p:sp>
      <p:sp>
        <p:nvSpPr>
          <p:cNvPr id="385" name="CustomShape 14"/>
          <p:cNvSpPr/>
          <p:nvPr/>
        </p:nvSpPr>
        <p:spPr>
          <a:xfrm>
            <a:off x="10162080" y="1807560"/>
            <a:ext cx="14922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Nordic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nRF51</a:t>
            </a:r>
            <a:endParaRPr/>
          </a:p>
        </p:txBody>
      </p:sp>
      <p:sp>
        <p:nvSpPr>
          <p:cNvPr id="386" name="CustomShape 15"/>
          <p:cNvSpPr/>
          <p:nvPr/>
        </p:nvSpPr>
        <p:spPr>
          <a:xfrm>
            <a:off x="2241000" y="6828480"/>
            <a:ext cx="1321920" cy="1123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userspace</a:t>
            </a:r>
            <a:endParaRPr/>
          </a:p>
        </p:txBody>
      </p:sp>
      <p:sp>
        <p:nvSpPr>
          <p:cNvPr id="387" name="CustomShape 16"/>
          <p:cNvSpPr/>
          <p:nvPr/>
        </p:nvSpPr>
        <p:spPr>
          <a:xfrm flipH="1">
            <a:off x="1255320" y="3799080"/>
            <a:ext cx="358884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88" name="CustomShape 17"/>
          <p:cNvSpPr/>
          <p:nvPr/>
        </p:nvSpPr>
        <p:spPr>
          <a:xfrm>
            <a:off x="-5004360" y="1920240"/>
            <a:ext cx="886320" cy="237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Unix ipc</a:t>
            </a:r>
            <a:endParaRPr/>
          </a:p>
        </p:txBody>
      </p:sp>
      <p:sp>
        <p:nvSpPr>
          <p:cNvPr id="389" name="CustomShape 18"/>
          <p:cNvSpPr/>
          <p:nvPr/>
        </p:nvSpPr>
        <p:spPr>
          <a:xfrm>
            <a:off x="2923200" y="4956480"/>
            <a:ext cx="1288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90" name="CustomShape 19"/>
          <p:cNvSpPr/>
          <p:nvPr/>
        </p:nvSpPr>
        <p:spPr>
          <a:xfrm flipH="1">
            <a:off x="1223640" y="5740560"/>
            <a:ext cx="174780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391" name="CustomShape 20"/>
          <p:cNvSpPr/>
          <p:nvPr/>
        </p:nvSpPr>
        <p:spPr>
          <a:xfrm>
            <a:off x="10162080" y="354996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92" name="CustomShape 21"/>
          <p:cNvSpPr/>
          <p:nvPr/>
        </p:nvSpPr>
        <p:spPr>
          <a:xfrm>
            <a:off x="10293480" y="3291120"/>
            <a:ext cx="117864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async call</a:t>
            </a:r>
            <a:endParaRPr/>
          </a:p>
        </p:txBody>
      </p:sp>
      <p:sp>
        <p:nvSpPr>
          <p:cNvPr id="393" name="Line 22"/>
          <p:cNvSpPr/>
          <p:nvPr/>
        </p:nvSpPr>
        <p:spPr>
          <a:xfrm flipH="1">
            <a:off x="6791040" y="1870920"/>
            <a:ext cx="324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94" name="CustomShape 23"/>
          <p:cNvSpPr/>
          <p:nvPr/>
        </p:nvSpPr>
        <p:spPr>
          <a:xfrm>
            <a:off x="1085400" y="4627800"/>
            <a:ext cx="19159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BLE_WriteLed(…)</a:t>
            </a:r>
            <a:endParaRPr/>
          </a:p>
        </p:txBody>
      </p:sp>
      <p:sp>
        <p:nvSpPr>
          <p:cNvPr id="395" name="CustomShape 24"/>
          <p:cNvSpPr/>
          <p:nvPr/>
        </p:nvSpPr>
        <p:spPr>
          <a:xfrm flipV="1">
            <a:off x="-3931920" y="3467880"/>
            <a:ext cx="1757520" cy="7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96" name="CustomShape 25"/>
          <p:cNvSpPr/>
          <p:nvPr/>
        </p:nvSpPr>
        <p:spPr>
          <a:xfrm>
            <a:off x="8014320" y="1553040"/>
            <a:ext cx="1230480" cy="3006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Central</a:t>
            </a:r>
            <a:endParaRPr/>
          </a:p>
        </p:txBody>
      </p:sp>
      <p:sp>
        <p:nvSpPr>
          <p:cNvPr id="397" name="Line 26"/>
          <p:cNvSpPr/>
          <p:nvPr/>
        </p:nvSpPr>
        <p:spPr>
          <a:xfrm flipH="1">
            <a:off x="8631360" y="1870920"/>
            <a:ext cx="360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98" name="CustomShape 27"/>
          <p:cNvSpPr/>
          <p:nvPr/>
        </p:nvSpPr>
        <p:spPr>
          <a:xfrm>
            <a:off x="10162080" y="2328120"/>
            <a:ext cx="1492200" cy="4107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Central role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device</a:t>
            </a:r>
            <a:endParaRPr/>
          </a:p>
        </p:txBody>
      </p:sp>
      <p:sp>
        <p:nvSpPr>
          <p:cNvPr id="399" name="CustomShape 28"/>
          <p:cNvSpPr/>
          <p:nvPr/>
        </p:nvSpPr>
        <p:spPr>
          <a:xfrm>
            <a:off x="6794640" y="254232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400" name="CustomShape 29"/>
          <p:cNvSpPr/>
          <p:nvPr/>
        </p:nvSpPr>
        <p:spPr>
          <a:xfrm>
            <a:off x="6876360" y="2274480"/>
            <a:ext cx="179280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Write Procedure</a:t>
            </a:r>
            <a:endParaRPr/>
          </a:p>
        </p:txBody>
      </p:sp>
      <p:sp>
        <p:nvSpPr>
          <p:cNvPr id="401" name="CustomShape 30"/>
          <p:cNvSpPr/>
          <p:nvPr/>
        </p:nvSpPr>
        <p:spPr>
          <a:xfrm>
            <a:off x="1622160" y="346032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BLE_GATTS_EVENT_WRITE</a:t>
            </a:r>
            <a:endParaRPr/>
          </a:p>
        </p:txBody>
      </p:sp>
      <p:sp>
        <p:nvSpPr>
          <p:cNvPr id="402" name="CustomShape 31"/>
          <p:cNvSpPr/>
          <p:nvPr/>
        </p:nvSpPr>
        <p:spPr>
          <a:xfrm>
            <a:off x="4925520" y="328860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403" name="CustomShape 32"/>
          <p:cNvSpPr/>
          <p:nvPr/>
        </p:nvSpPr>
        <p:spPr>
          <a:xfrm>
            <a:off x="5055120" y="3030840"/>
            <a:ext cx="12517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serialization</a:t>
            </a:r>
            <a:endParaRPr/>
          </a:p>
        </p:txBody>
      </p:sp>
      <p:sp>
        <p:nvSpPr>
          <p:cNvPr id="404" name="CustomShape 33"/>
          <p:cNvSpPr/>
          <p:nvPr/>
        </p:nvSpPr>
        <p:spPr>
          <a:xfrm>
            <a:off x="1135440" y="2053080"/>
            <a:ext cx="124560" cy="769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5" name="CustomShape 34"/>
          <p:cNvSpPr/>
          <p:nvPr/>
        </p:nvSpPr>
        <p:spPr>
          <a:xfrm flipV="1">
            <a:off x="1238760" y="2189520"/>
            <a:ext cx="3610800" cy="7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406" name="CustomShape 35"/>
          <p:cNvSpPr/>
          <p:nvPr/>
        </p:nvSpPr>
        <p:spPr>
          <a:xfrm flipH="1">
            <a:off x="1289160" y="2625840"/>
            <a:ext cx="354528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407" name="CustomShape 36"/>
          <p:cNvSpPr/>
          <p:nvPr/>
        </p:nvSpPr>
        <p:spPr>
          <a:xfrm>
            <a:off x="4776840" y="2142720"/>
            <a:ext cx="128880" cy="45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8" name="CustomShape 37"/>
          <p:cNvSpPr/>
          <p:nvPr/>
        </p:nvSpPr>
        <p:spPr>
          <a:xfrm>
            <a:off x="909000" y="1892160"/>
            <a:ext cx="377244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BLE_CommonSetBleEvtCallback(…)</a:t>
            </a:r>
            <a:endParaRPr/>
          </a:p>
        </p:txBody>
      </p:sp>
      <p:sp>
        <p:nvSpPr>
          <p:cNvPr id="409" name="CustomShape 38"/>
          <p:cNvSpPr/>
          <p:nvPr/>
        </p:nvSpPr>
        <p:spPr>
          <a:xfrm>
            <a:off x="10083960" y="4269960"/>
            <a:ext cx="154512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410" name="CustomShape 39"/>
          <p:cNvSpPr/>
          <p:nvPr/>
        </p:nvSpPr>
        <p:spPr>
          <a:xfrm>
            <a:off x="10061280" y="4029480"/>
            <a:ext cx="14025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serialization</a:t>
            </a:r>
            <a:endParaRPr/>
          </a:p>
        </p:txBody>
      </p:sp>
      <p:sp>
        <p:nvSpPr>
          <p:cNvPr id="411" name="CustomShape 40"/>
          <p:cNvSpPr/>
          <p:nvPr/>
        </p:nvSpPr>
        <p:spPr>
          <a:xfrm>
            <a:off x="10093680" y="4849560"/>
            <a:ext cx="154512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412" name="CustomShape 41"/>
          <p:cNvSpPr/>
          <p:nvPr/>
        </p:nvSpPr>
        <p:spPr>
          <a:xfrm>
            <a:off x="10071360" y="4609440"/>
            <a:ext cx="14389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PHY channel</a:t>
            </a:r>
            <a:endParaRPr/>
          </a:p>
        </p:txBody>
      </p:sp>
      <p:sp>
        <p:nvSpPr>
          <p:cNvPr id="413" name="CustomShape 42"/>
          <p:cNvSpPr/>
          <p:nvPr/>
        </p:nvSpPr>
        <p:spPr>
          <a:xfrm>
            <a:off x="2243880" y="8166600"/>
            <a:ext cx="1319040" cy="11570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Kernel sp</a:t>
            </a:r>
            <a:endParaRPr/>
          </a:p>
        </p:txBody>
      </p:sp>
      <p:sp>
        <p:nvSpPr>
          <p:cNvPr id="414" name="CustomShape 43"/>
          <p:cNvSpPr/>
          <p:nvPr/>
        </p:nvSpPr>
        <p:spPr>
          <a:xfrm>
            <a:off x="-182880" y="1645920"/>
            <a:ext cx="911160" cy="411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Linux IPC</a:t>
            </a:r>
            <a:endParaRPr/>
          </a:p>
        </p:txBody>
      </p:sp>
      <p:sp>
        <p:nvSpPr>
          <p:cNvPr id="415" name="CustomShape 44"/>
          <p:cNvSpPr/>
          <p:nvPr/>
        </p:nvSpPr>
        <p:spPr>
          <a:xfrm>
            <a:off x="-3017520" y="1920240"/>
            <a:ext cx="1800720" cy="36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Syetem V IPC</a:t>
            </a:r>
            <a:endParaRPr/>
          </a:p>
        </p:txBody>
      </p:sp>
      <p:sp>
        <p:nvSpPr>
          <p:cNvPr id="416" name="CustomShape 45"/>
          <p:cNvSpPr/>
          <p:nvPr/>
        </p:nvSpPr>
        <p:spPr>
          <a:xfrm flipV="1">
            <a:off x="-4114800" y="2183400"/>
            <a:ext cx="109404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417" name="CustomShape 46"/>
          <p:cNvSpPr/>
          <p:nvPr/>
        </p:nvSpPr>
        <p:spPr>
          <a:xfrm>
            <a:off x="-4048920" y="155448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AT&amp;T </a:t>
            </a:r>
            <a:endParaRPr/>
          </a:p>
        </p:txBody>
      </p:sp>
      <p:sp>
        <p:nvSpPr>
          <p:cNvPr id="418" name="CustomShape 47"/>
          <p:cNvSpPr/>
          <p:nvPr/>
        </p:nvSpPr>
        <p:spPr>
          <a:xfrm>
            <a:off x="-3990240" y="2730960"/>
            <a:ext cx="3804120" cy="86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419" name="CustomShape 48"/>
          <p:cNvSpPr/>
          <p:nvPr/>
        </p:nvSpPr>
        <p:spPr>
          <a:xfrm>
            <a:off x="-2261160" y="3291840"/>
            <a:ext cx="1800720" cy="36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Socket  IPC</a:t>
            </a:r>
            <a:endParaRPr/>
          </a:p>
        </p:txBody>
      </p:sp>
      <p:sp>
        <p:nvSpPr>
          <p:cNvPr id="420" name="CustomShape 49"/>
          <p:cNvSpPr/>
          <p:nvPr/>
        </p:nvSpPr>
        <p:spPr>
          <a:xfrm>
            <a:off x="-3841200" y="292608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BSD </a:t>
            </a:r>
            <a:endParaRPr/>
          </a:p>
        </p:txBody>
      </p:sp>
      <p:sp>
        <p:nvSpPr>
          <p:cNvPr id="421" name="CustomShape 50"/>
          <p:cNvSpPr/>
          <p:nvPr/>
        </p:nvSpPr>
        <p:spPr>
          <a:xfrm>
            <a:off x="-2604960" y="399708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Posix IPC</a:t>
            </a:r>
            <a:endParaRPr/>
          </a:p>
        </p:txBody>
      </p:sp>
      <p:sp>
        <p:nvSpPr>
          <p:cNvPr id="422" name="CustomShape 51"/>
          <p:cNvSpPr/>
          <p:nvPr/>
        </p:nvSpPr>
        <p:spPr>
          <a:xfrm>
            <a:off x="-5029920" y="487908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Named 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FIFO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signal </a:t>
            </a:r>
            <a:endParaRPr/>
          </a:p>
        </p:txBody>
      </p:sp>
      <p:sp>
        <p:nvSpPr>
          <p:cNvPr id="423" name="CustomShape 52"/>
          <p:cNvSpPr/>
          <p:nvPr/>
        </p:nvSpPr>
        <p:spPr>
          <a:xfrm>
            <a:off x="-4114800" y="30708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Msg queue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Share mem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semaphore</a:t>
            </a:r>
            <a:endParaRPr/>
          </a:p>
        </p:txBody>
      </p:sp>
      <p:sp>
        <p:nvSpPr>
          <p:cNvPr id="424" name="CustomShape 53"/>
          <p:cNvSpPr/>
          <p:nvPr/>
        </p:nvSpPr>
        <p:spPr>
          <a:xfrm>
            <a:off x="-1416600" y="5669280"/>
            <a:ext cx="1321920" cy="1123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IPCS cmd</a:t>
            </a:r>
            <a:endParaRPr/>
          </a:p>
        </p:txBody>
      </p:sp>
      <p:sp>
        <p:nvSpPr>
          <p:cNvPr id="425" name="CustomShape 54"/>
          <p:cNvSpPr/>
          <p:nvPr/>
        </p:nvSpPr>
        <p:spPr>
          <a:xfrm>
            <a:off x="-1828800" y="451332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sigaction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920240" y="2350080"/>
            <a:ext cx="4022280" cy="2678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Iuniverse begin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Liberary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Line 1"/>
          <p:cNvSpPr/>
          <p:nvPr/>
        </p:nvSpPr>
        <p:spPr>
          <a:xfrm>
            <a:off x="7863840" y="1736640"/>
            <a:ext cx="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428" name="CustomShape 2"/>
          <p:cNvSpPr/>
          <p:nvPr/>
        </p:nvSpPr>
        <p:spPr>
          <a:xfrm>
            <a:off x="1665720" y="1799280"/>
            <a:ext cx="886320" cy="237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Unix ipc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 flipV="1">
            <a:off x="2555280" y="3372840"/>
            <a:ext cx="17575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430" name="CustomShape 4"/>
          <p:cNvSpPr/>
          <p:nvPr/>
        </p:nvSpPr>
        <p:spPr>
          <a:xfrm>
            <a:off x="6487200" y="1524960"/>
            <a:ext cx="911160" cy="411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Linux IPC</a:t>
            </a:r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3652560" y="1799280"/>
            <a:ext cx="1800720" cy="36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Syetem V IPC</a:t>
            </a:r>
            <a:endParaRPr/>
          </a:p>
        </p:txBody>
      </p:sp>
      <p:sp>
        <p:nvSpPr>
          <p:cNvPr id="432" name="CustomShape 6"/>
          <p:cNvSpPr/>
          <p:nvPr/>
        </p:nvSpPr>
        <p:spPr>
          <a:xfrm flipV="1">
            <a:off x="2555280" y="2062440"/>
            <a:ext cx="109404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433" name="CustomShape 7"/>
          <p:cNvSpPr/>
          <p:nvPr/>
        </p:nvSpPr>
        <p:spPr>
          <a:xfrm>
            <a:off x="2621160" y="143352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AT&amp;T </a:t>
            </a:r>
            <a:endParaRPr/>
          </a:p>
        </p:txBody>
      </p:sp>
      <p:sp>
        <p:nvSpPr>
          <p:cNvPr id="434" name="CustomShape 8"/>
          <p:cNvSpPr/>
          <p:nvPr/>
        </p:nvSpPr>
        <p:spPr>
          <a:xfrm>
            <a:off x="2679840" y="2610000"/>
            <a:ext cx="3804120" cy="86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435" name="CustomShape 9"/>
          <p:cNvSpPr/>
          <p:nvPr/>
        </p:nvSpPr>
        <p:spPr>
          <a:xfrm>
            <a:off x="4408920" y="3170880"/>
            <a:ext cx="1800720" cy="36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Socket  IPC</a:t>
            </a:r>
            <a:endParaRPr/>
          </a:p>
        </p:txBody>
      </p:sp>
      <p:sp>
        <p:nvSpPr>
          <p:cNvPr id="436" name="CustomShape 10"/>
          <p:cNvSpPr/>
          <p:nvPr/>
        </p:nvSpPr>
        <p:spPr>
          <a:xfrm>
            <a:off x="2828880" y="280512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BSD </a:t>
            </a:r>
            <a:endParaRPr/>
          </a:p>
        </p:txBody>
      </p:sp>
      <p:sp>
        <p:nvSpPr>
          <p:cNvPr id="437" name="CustomShape 11"/>
          <p:cNvSpPr/>
          <p:nvPr/>
        </p:nvSpPr>
        <p:spPr>
          <a:xfrm>
            <a:off x="4065120" y="387612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Posix IPC</a:t>
            </a:r>
            <a:endParaRPr/>
          </a:p>
        </p:txBody>
      </p:sp>
      <p:sp>
        <p:nvSpPr>
          <p:cNvPr id="438" name="CustomShape 12"/>
          <p:cNvSpPr/>
          <p:nvPr/>
        </p:nvSpPr>
        <p:spPr>
          <a:xfrm>
            <a:off x="1640160" y="475812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Named 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FIFO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signal </a:t>
            </a:r>
            <a:endParaRPr/>
          </a:p>
        </p:txBody>
      </p:sp>
      <p:sp>
        <p:nvSpPr>
          <p:cNvPr id="439" name="CustomShape 13"/>
          <p:cNvSpPr/>
          <p:nvPr/>
        </p:nvSpPr>
        <p:spPr>
          <a:xfrm>
            <a:off x="2555280" y="18612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Msg queue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Share mem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semaphore</a:t>
            </a:r>
            <a:endParaRPr/>
          </a:p>
        </p:txBody>
      </p:sp>
      <p:sp>
        <p:nvSpPr>
          <p:cNvPr id="440" name="CustomShape 14"/>
          <p:cNvSpPr/>
          <p:nvPr/>
        </p:nvSpPr>
        <p:spPr>
          <a:xfrm>
            <a:off x="5253480" y="5548320"/>
            <a:ext cx="1321920" cy="1123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IPCS cmd</a:t>
            </a:r>
            <a:endParaRPr/>
          </a:p>
        </p:txBody>
      </p:sp>
      <p:sp>
        <p:nvSpPr>
          <p:cNvPr id="441" name="CustomShape 15"/>
          <p:cNvSpPr/>
          <p:nvPr/>
        </p:nvSpPr>
        <p:spPr>
          <a:xfrm>
            <a:off x="4841280" y="439236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sigaction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Line 1"/>
          <p:cNvSpPr/>
          <p:nvPr/>
        </p:nvSpPr>
        <p:spPr>
          <a:xfrm>
            <a:off x="640080" y="3840480"/>
            <a:ext cx="8961120" cy="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443" name="CustomShape 2"/>
          <p:cNvSpPr/>
          <p:nvPr/>
        </p:nvSpPr>
        <p:spPr>
          <a:xfrm>
            <a:off x="548640" y="548640"/>
            <a:ext cx="1825560" cy="545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Bluetooth </a:t>
            </a:r>
            <a:endParaRPr/>
          </a:p>
          <a:p>
            <a:r>
              <a:rPr lang="en-US">
                <a:latin typeface="Arial"/>
              </a:rPr>
              <a:t>BR/EDR</a:t>
            </a:r>
            <a:endParaRPr/>
          </a:p>
        </p:txBody>
      </p:sp>
      <p:sp>
        <p:nvSpPr>
          <p:cNvPr id="444" name="CustomShape 3"/>
          <p:cNvSpPr/>
          <p:nvPr/>
        </p:nvSpPr>
        <p:spPr>
          <a:xfrm>
            <a:off x="581760" y="3828600"/>
            <a:ext cx="3804120" cy="86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445" name="CustomShape 4"/>
          <p:cNvSpPr/>
          <p:nvPr/>
        </p:nvSpPr>
        <p:spPr>
          <a:xfrm>
            <a:off x="7319520" y="762228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Named 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FIFO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signal </a:t>
            </a:r>
            <a:endParaRPr/>
          </a:p>
        </p:txBody>
      </p:sp>
      <p:sp>
        <p:nvSpPr>
          <p:cNvPr id="446" name="CustomShape 5"/>
          <p:cNvSpPr/>
          <p:nvPr/>
        </p:nvSpPr>
        <p:spPr>
          <a:xfrm>
            <a:off x="8868960" y="680256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sigaction</a:t>
            </a:r>
            <a:endParaRPr/>
          </a:p>
        </p:txBody>
      </p:sp>
      <p:sp>
        <p:nvSpPr>
          <p:cNvPr id="447" name="CustomShape 6"/>
          <p:cNvSpPr/>
          <p:nvPr/>
        </p:nvSpPr>
        <p:spPr>
          <a:xfrm>
            <a:off x="622440" y="2217600"/>
            <a:ext cx="1321920" cy="54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Rfcomm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Protocols</a:t>
            </a:r>
            <a:endParaRPr/>
          </a:p>
        </p:txBody>
      </p:sp>
      <p:sp>
        <p:nvSpPr>
          <p:cNvPr id="448" name="CustomShape 7"/>
          <p:cNvSpPr/>
          <p:nvPr/>
        </p:nvSpPr>
        <p:spPr>
          <a:xfrm>
            <a:off x="622440" y="1371600"/>
            <a:ext cx="1321920" cy="54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IPCS cmd</a:t>
            </a:r>
            <a:endParaRPr/>
          </a:p>
        </p:txBody>
      </p:sp>
      <p:sp>
        <p:nvSpPr>
          <p:cNvPr id="449" name="CustomShape 8"/>
          <p:cNvSpPr/>
          <p:nvPr/>
        </p:nvSpPr>
        <p:spPr>
          <a:xfrm>
            <a:off x="686520" y="4754880"/>
            <a:ext cx="1321920" cy="54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Basic Rate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RF</a:t>
            </a:r>
            <a:endParaRPr/>
          </a:p>
        </p:txBody>
      </p:sp>
      <p:sp>
        <p:nvSpPr>
          <p:cNvPr id="450" name="CustomShape 9"/>
          <p:cNvSpPr/>
          <p:nvPr/>
        </p:nvSpPr>
        <p:spPr>
          <a:xfrm>
            <a:off x="622440" y="1371600"/>
            <a:ext cx="1321920" cy="54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Serial Port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  <p:sp>
        <p:nvSpPr>
          <p:cNvPr id="451" name="CustomShape 10"/>
          <p:cNvSpPr/>
          <p:nvPr/>
        </p:nvSpPr>
        <p:spPr>
          <a:xfrm>
            <a:off x="686520" y="3108960"/>
            <a:ext cx="1321920" cy="54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L2CAP</a:t>
            </a:r>
            <a:endParaRPr/>
          </a:p>
        </p:txBody>
      </p:sp>
      <p:sp>
        <p:nvSpPr>
          <p:cNvPr id="452" name="CustomShape 11"/>
          <p:cNvSpPr/>
          <p:nvPr/>
        </p:nvSpPr>
        <p:spPr>
          <a:xfrm>
            <a:off x="640080" y="4023360"/>
            <a:ext cx="1321920" cy="54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Link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Manager</a:t>
            </a:r>
            <a:endParaRPr/>
          </a:p>
        </p:txBody>
      </p:sp>
      <p:sp>
        <p:nvSpPr>
          <p:cNvPr id="453" name="CustomShape 12"/>
          <p:cNvSpPr/>
          <p:nvPr/>
        </p:nvSpPr>
        <p:spPr>
          <a:xfrm flipH="1">
            <a:off x="3963600" y="548640"/>
            <a:ext cx="1790280" cy="534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Bluetooth </a:t>
            </a:r>
            <a:endParaRPr/>
          </a:p>
          <a:p>
            <a:r>
              <a:rPr lang="en-US">
                <a:latin typeface="Arial"/>
              </a:rPr>
              <a:t>Dual Mode</a:t>
            </a:r>
            <a:endParaRPr/>
          </a:p>
        </p:txBody>
      </p:sp>
      <p:sp>
        <p:nvSpPr>
          <p:cNvPr id="454" name="CustomShape 13"/>
          <p:cNvSpPr/>
          <p:nvPr/>
        </p:nvSpPr>
        <p:spPr>
          <a:xfrm flipH="1">
            <a:off x="3435480" y="227700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Rfcomm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Protocols</a:t>
            </a:r>
            <a:endParaRPr/>
          </a:p>
        </p:txBody>
      </p:sp>
      <p:sp>
        <p:nvSpPr>
          <p:cNvPr id="455" name="CustomShape 14"/>
          <p:cNvSpPr/>
          <p:nvPr/>
        </p:nvSpPr>
        <p:spPr>
          <a:xfrm flipH="1">
            <a:off x="3435480" y="144720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IPCS cmd</a:t>
            </a:r>
            <a:endParaRPr/>
          </a:p>
        </p:txBody>
      </p:sp>
      <p:sp>
        <p:nvSpPr>
          <p:cNvPr id="456" name="CustomShape 15"/>
          <p:cNvSpPr/>
          <p:nvPr/>
        </p:nvSpPr>
        <p:spPr>
          <a:xfrm flipH="1">
            <a:off x="3372480" y="4765320"/>
            <a:ext cx="3387240" cy="779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Basic Rate +Low energy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RF</a:t>
            </a:r>
            <a:endParaRPr/>
          </a:p>
        </p:txBody>
      </p:sp>
      <p:sp>
        <p:nvSpPr>
          <p:cNvPr id="457" name="CustomShape 16"/>
          <p:cNvSpPr/>
          <p:nvPr/>
        </p:nvSpPr>
        <p:spPr>
          <a:xfrm flipH="1">
            <a:off x="3435480" y="144720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Serial Port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  <p:sp>
        <p:nvSpPr>
          <p:cNvPr id="458" name="CustomShape 17"/>
          <p:cNvSpPr/>
          <p:nvPr/>
        </p:nvSpPr>
        <p:spPr>
          <a:xfrm flipH="1">
            <a:off x="3372480" y="3151080"/>
            <a:ext cx="3112920" cy="594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L2CAP</a:t>
            </a:r>
            <a:endParaRPr/>
          </a:p>
        </p:txBody>
      </p:sp>
      <p:sp>
        <p:nvSpPr>
          <p:cNvPr id="459" name="CustomShape 18"/>
          <p:cNvSpPr/>
          <p:nvPr/>
        </p:nvSpPr>
        <p:spPr>
          <a:xfrm flipH="1">
            <a:off x="3418200" y="404784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Link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Manager</a:t>
            </a:r>
            <a:endParaRPr/>
          </a:p>
        </p:txBody>
      </p:sp>
      <p:sp>
        <p:nvSpPr>
          <p:cNvPr id="460" name="CustomShape 19"/>
          <p:cNvSpPr/>
          <p:nvPr/>
        </p:nvSpPr>
        <p:spPr>
          <a:xfrm flipH="1">
            <a:off x="5006160" y="144720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General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Attribute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  <p:sp>
        <p:nvSpPr>
          <p:cNvPr id="461" name="CustomShape 20"/>
          <p:cNvSpPr/>
          <p:nvPr/>
        </p:nvSpPr>
        <p:spPr>
          <a:xfrm flipH="1">
            <a:off x="5025600" y="228600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latin typeface="Calibri"/>
              </a:rPr>
              <a:t>Attribute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/>
              </a:rPr>
              <a:t>Protocol</a:t>
            </a:r>
            <a:endParaRPr/>
          </a:p>
        </p:txBody>
      </p:sp>
      <p:sp>
        <p:nvSpPr>
          <p:cNvPr id="462" name="CustomShape 21"/>
          <p:cNvSpPr/>
          <p:nvPr/>
        </p:nvSpPr>
        <p:spPr>
          <a:xfrm>
            <a:off x="4937760" y="411480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Link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layer</a:t>
            </a:r>
            <a:endParaRPr/>
          </a:p>
        </p:txBody>
      </p:sp>
      <p:sp>
        <p:nvSpPr>
          <p:cNvPr id="463" name="CustomShape 22"/>
          <p:cNvSpPr/>
          <p:nvPr/>
        </p:nvSpPr>
        <p:spPr>
          <a:xfrm flipH="1">
            <a:off x="7986960" y="402120"/>
            <a:ext cx="1790280" cy="534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Bluetooth LE single Mode</a:t>
            </a:r>
            <a:endParaRPr/>
          </a:p>
        </p:txBody>
      </p:sp>
      <p:sp>
        <p:nvSpPr>
          <p:cNvPr id="464" name="CustomShape 23"/>
          <p:cNvSpPr/>
          <p:nvPr/>
        </p:nvSpPr>
        <p:spPr>
          <a:xfrm flipH="1">
            <a:off x="8134920" y="4618800"/>
            <a:ext cx="1912320" cy="779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Low energy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RF</a:t>
            </a:r>
            <a:endParaRPr/>
          </a:p>
        </p:txBody>
      </p:sp>
      <p:sp>
        <p:nvSpPr>
          <p:cNvPr id="465" name="CustomShape 24"/>
          <p:cNvSpPr/>
          <p:nvPr/>
        </p:nvSpPr>
        <p:spPr>
          <a:xfrm flipH="1">
            <a:off x="7952040" y="3004560"/>
            <a:ext cx="1820880" cy="594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L2CAP</a:t>
            </a:r>
            <a:endParaRPr/>
          </a:p>
        </p:txBody>
      </p:sp>
      <p:sp>
        <p:nvSpPr>
          <p:cNvPr id="466" name="CustomShape 25"/>
          <p:cNvSpPr/>
          <p:nvPr/>
        </p:nvSpPr>
        <p:spPr>
          <a:xfrm flipH="1">
            <a:off x="8293320" y="130068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General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Attribute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  <p:sp>
        <p:nvSpPr>
          <p:cNvPr id="467" name="CustomShape 26"/>
          <p:cNvSpPr/>
          <p:nvPr/>
        </p:nvSpPr>
        <p:spPr>
          <a:xfrm flipH="1">
            <a:off x="8312760" y="213948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latin typeface="Calibri"/>
              </a:rPr>
              <a:t>Attribute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/>
              </a:rPr>
              <a:t>Protocol</a:t>
            </a:r>
            <a:endParaRPr/>
          </a:p>
        </p:txBody>
      </p:sp>
      <p:sp>
        <p:nvSpPr>
          <p:cNvPr id="468" name="CustomShape 27"/>
          <p:cNvSpPr/>
          <p:nvPr/>
        </p:nvSpPr>
        <p:spPr>
          <a:xfrm>
            <a:off x="8224920" y="396828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Link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layer</a:t>
            </a:r>
            <a:endParaRPr/>
          </a:p>
        </p:txBody>
      </p:sp>
      <p:sp>
        <p:nvSpPr>
          <p:cNvPr id="469" name="CustomShape 28"/>
          <p:cNvSpPr/>
          <p:nvPr/>
        </p:nvSpPr>
        <p:spPr>
          <a:xfrm>
            <a:off x="3200400" y="274320"/>
            <a:ext cx="3928680" cy="5757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</p:sp>
      <p:sp>
        <p:nvSpPr>
          <p:cNvPr id="470" name="CustomShape 29"/>
          <p:cNvSpPr/>
          <p:nvPr/>
        </p:nvSpPr>
        <p:spPr>
          <a:xfrm>
            <a:off x="7553160" y="182880"/>
            <a:ext cx="2502000" cy="5757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</p:sp>
      <p:sp>
        <p:nvSpPr>
          <p:cNvPr id="471" name="CustomShape 30"/>
          <p:cNvSpPr/>
          <p:nvPr/>
        </p:nvSpPr>
        <p:spPr>
          <a:xfrm>
            <a:off x="274320" y="274320"/>
            <a:ext cx="2191320" cy="5757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Line 1"/>
          <p:cNvSpPr/>
          <p:nvPr/>
        </p:nvSpPr>
        <p:spPr>
          <a:xfrm>
            <a:off x="640080" y="3840480"/>
            <a:ext cx="8961120" cy="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473" name="CustomShape 2"/>
          <p:cNvSpPr/>
          <p:nvPr/>
        </p:nvSpPr>
        <p:spPr>
          <a:xfrm>
            <a:off x="7319520" y="762228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Named pipe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FIFO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signal </a:t>
            </a:r>
            <a:endParaRPr/>
          </a:p>
        </p:txBody>
      </p:sp>
      <p:sp>
        <p:nvSpPr>
          <p:cNvPr id="474" name="CustomShape 3"/>
          <p:cNvSpPr/>
          <p:nvPr/>
        </p:nvSpPr>
        <p:spPr>
          <a:xfrm>
            <a:off x="8868960" y="6802560"/>
            <a:ext cx="1186200" cy="1061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sigaction</a:t>
            </a:r>
            <a:endParaRPr/>
          </a:p>
        </p:txBody>
      </p:sp>
      <p:sp>
        <p:nvSpPr>
          <p:cNvPr id="475" name="CustomShape 4"/>
          <p:cNvSpPr/>
          <p:nvPr/>
        </p:nvSpPr>
        <p:spPr>
          <a:xfrm flipH="1">
            <a:off x="7986960" y="402120"/>
            <a:ext cx="1790280" cy="534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Bluetooth LE single Mode</a:t>
            </a:r>
            <a:endParaRPr/>
          </a:p>
        </p:txBody>
      </p:sp>
      <p:sp>
        <p:nvSpPr>
          <p:cNvPr id="476" name="CustomShape 5"/>
          <p:cNvSpPr/>
          <p:nvPr/>
        </p:nvSpPr>
        <p:spPr>
          <a:xfrm flipH="1">
            <a:off x="8134920" y="4618800"/>
            <a:ext cx="1912320" cy="779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Low energy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RF</a:t>
            </a:r>
            <a:endParaRPr/>
          </a:p>
        </p:txBody>
      </p:sp>
      <p:sp>
        <p:nvSpPr>
          <p:cNvPr id="477" name="CustomShape 6"/>
          <p:cNvSpPr/>
          <p:nvPr/>
        </p:nvSpPr>
        <p:spPr>
          <a:xfrm flipH="1">
            <a:off x="7952040" y="3004560"/>
            <a:ext cx="1820880" cy="594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L2CAP</a:t>
            </a:r>
            <a:endParaRPr/>
          </a:p>
        </p:txBody>
      </p:sp>
      <p:sp>
        <p:nvSpPr>
          <p:cNvPr id="478" name="CustomShape 7"/>
          <p:cNvSpPr/>
          <p:nvPr/>
        </p:nvSpPr>
        <p:spPr>
          <a:xfrm flipH="1">
            <a:off x="8293320" y="130068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General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Attribute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  <p:sp>
        <p:nvSpPr>
          <p:cNvPr id="479" name="CustomShape 8"/>
          <p:cNvSpPr/>
          <p:nvPr/>
        </p:nvSpPr>
        <p:spPr>
          <a:xfrm flipH="1">
            <a:off x="8312760" y="213948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Calibri"/>
              </a:rPr>
              <a:t>Attribute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Calibri"/>
              </a:rPr>
              <a:t>Protocol</a:t>
            </a:r>
            <a:endParaRPr/>
          </a:p>
        </p:txBody>
      </p:sp>
      <p:sp>
        <p:nvSpPr>
          <p:cNvPr id="480" name="CustomShape 9"/>
          <p:cNvSpPr/>
          <p:nvPr/>
        </p:nvSpPr>
        <p:spPr>
          <a:xfrm>
            <a:off x="8224920" y="396828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Link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layer</a:t>
            </a:r>
            <a:endParaRPr/>
          </a:p>
        </p:txBody>
      </p:sp>
      <p:sp>
        <p:nvSpPr>
          <p:cNvPr id="481" name="CustomShape 10"/>
          <p:cNvSpPr/>
          <p:nvPr/>
        </p:nvSpPr>
        <p:spPr>
          <a:xfrm>
            <a:off x="7553160" y="182880"/>
            <a:ext cx="2502000" cy="5757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</p:sp>
      <p:pic>
        <p:nvPicPr>
          <p:cNvPr id="4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08360" y="-365760"/>
            <a:ext cx="6780240" cy="63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482040" y="1371600"/>
            <a:ext cx="2257920" cy="2099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Architecture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ARM </a:t>
            </a:r>
            <a:endParaRPr/>
          </a:p>
          <a:p>
            <a:r>
              <a:rPr lang="en-US">
                <a:latin typeface="Arial"/>
              </a:rPr>
              <a:t>Opcode</a:t>
            </a:r>
            <a:endParaRPr/>
          </a:p>
          <a:p>
            <a:r>
              <a:rPr lang="en-US">
                <a:latin typeface="Arial"/>
              </a:rPr>
              <a:t>Ahb </a:t>
            </a:r>
            <a:endParaRPr/>
          </a:p>
          <a:p>
            <a:r>
              <a:rPr lang="en-US">
                <a:latin typeface="Arial"/>
              </a:rPr>
              <a:t>Apb</a:t>
            </a:r>
            <a:endParaRPr/>
          </a:p>
          <a:p>
            <a:endParaRPr/>
          </a:p>
        </p:txBody>
      </p:sp>
      <p:sp>
        <p:nvSpPr>
          <p:cNvPr id="484" name="CustomShape 2"/>
          <p:cNvSpPr/>
          <p:nvPr/>
        </p:nvSpPr>
        <p:spPr>
          <a:xfrm>
            <a:off x="548640" y="1038600"/>
            <a:ext cx="2832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Hardware </a:t>
            </a:r>
            <a:endParaRPr/>
          </a:p>
        </p:txBody>
      </p:sp>
      <p:sp>
        <p:nvSpPr>
          <p:cNvPr id="485" name="CustomShape 3"/>
          <p:cNvSpPr/>
          <p:nvPr/>
        </p:nvSpPr>
        <p:spPr>
          <a:xfrm flipH="1">
            <a:off x="363240" y="3566160"/>
            <a:ext cx="1180800" cy="819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cpu</a:t>
            </a:r>
            <a:endParaRPr/>
          </a:p>
        </p:txBody>
      </p:sp>
      <p:sp>
        <p:nvSpPr>
          <p:cNvPr id="486" name="CustomShape 4"/>
          <p:cNvSpPr/>
          <p:nvPr/>
        </p:nvSpPr>
        <p:spPr>
          <a:xfrm flipH="1">
            <a:off x="3384720" y="3200400"/>
            <a:ext cx="815040" cy="2557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ram</a:t>
            </a:r>
            <a:endParaRPr/>
          </a:p>
        </p:txBody>
      </p:sp>
      <p:sp>
        <p:nvSpPr>
          <p:cNvPr id="487" name="CustomShape 5"/>
          <p:cNvSpPr/>
          <p:nvPr/>
        </p:nvSpPr>
        <p:spPr>
          <a:xfrm flipH="1">
            <a:off x="271080" y="4572000"/>
            <a:ext cx="723600" cy="1185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mmu</a:t>
            </a:r>
            <a:endParaRPr/>
          </a:p>
        </p:txBody>
      </p:sp>
      <p:sp>
        <p:nvSpPr>
          <p:cNvPr id="488" name="CustomShape 6"/>
          <p:cNvSpPr/>
          <p:nvPr/>
        </p:nvSpPr>
        <p:spPr>
          <a:xfrm>
            <a:off x="1708560" y="395460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Data bus</a:t>
            </a:r>
            <a:endParaRPr/>
          </a:p>
        </p:txBody>
      </p:sp>
      <p:sp>
        <p:nvSpPr>
          <p:cNvPr id="489" name="CustomShape 7"/>
          <p:cNvSpPr/>
          <p:nvPr/>
        </p:nvSpPr>
        <p:spPr>
          <a:xfrm>
            <a:off x="1005840" y="448056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490" name="CustomShape 8"/>
          <p:cNvSpPr/>
          <p:nvPr/>
        </p:nvSpPr>
        <p:spPr>
          <a:xfrm>
            <a:off x="1188720" y="505188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491" name="CustomShape 9"/>
          <p:cNvSpPr/>
          <p:nvPr/>
        </p:nvSpPr>
        <p:spPr>
          <a:xfrm>
            <a:off x="5669280" y="1645920"/>
            <a:ext cx="2257920" cy="411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kernel</a:t>
            </a:r>
            <a:endParaRPr/>
          </a:p>
        </p:txBody>
      </p:sp>
      <p:sp>
        <p:nvSpPr>
          <p:cNvPr id="492" name="CustomShape 10"/>
          <p:cNvSpPr/>
          <p:nvPr/>
        </p:nvSpPr>
        <p:spPr>
          <a:xfrm>
            <a:off x="1463040" y="5460120"/>
            <a:ext cx="1551240" cy="571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Usb contoller</a:t>
            </a:r>
            <a:endParaRPr/>
          </a:p>
        </p:txBody>
      </p:sp>
      <p:sp>
        <p:nvSpPr>
          <p:cNvPr id="493" name="CustomShape 11"/>
          <p:cNvSpPr/>
          <p:nvPr/>
        </p:nvSpPr>
        <p:spPr>
          <a:xfrm flipH="1">
            <a:off x="4842720" y="1828800"/>
            <a:ext cx="911160" cy="636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Device tree</a:t>
            </a:r>
            <a:endParaRPr/>
          </a:p>
        </p:txBody>
      </p:sp>
      <p:sp>
        <p:nvSpPr>
          <p:cNvPr id="494" name="CustomShape 12"/>
          <p:cNvSpPr/>
          <p:nvPr/>
        </p:nvSpPr>
        <p:spPr>
          <a:xfrm flipH="1">
            <a:off x="7951680" y="914400"/>
            <a:ext cx="728280" cy="2465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task</a:t>
            </a:r>
            <a:endParaRPr/>
          </a:p>
        </p:txBody>
      </p:sp>
      <p:sp>
        <p:nvSpPr>
          <p:cNvPr id="495" name="CustomShape 13"/>
          <p:cNvSpPr/>
          <p:nvPr/>
        </p:nvSpPr>
        <p:spPr>
          <a:xfrm>
            <a:off x="4114800" y="3357000"/>
            <a:ext cx="1002600" cy="6631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text</a:t>
            </a:r>
            <a:endParaRPr/>
          </a:p>
        </p:txBody>
      </p:sp>
      <p:sp>
        <p:nvSpPr>
          <p:cNvPr id="496" name="CustomShape 14"/>
          <p:cNvSpPr/>
          <p:nvPr/>
        </p:nvSpPr>
        <p:spPr>
          <a:xfrm>
            <a:off x="4318200" y="3916800"/>
            <a:ext cx="1002600" cy="6631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stack</a:t>
            </a:r>
            <a:endParaRPr/>
          </a:p>
        </p:txBody>
      </p:sp>
      <p:sp>
        <p:nvSpPr>
          <p:cNvPr id="497" name="CustomShape 15"/>
          <p:cNvSpPr/>
          <p:nvPr/>
        </p:nvSpPr>
        <p:spPr>
          <a:xfrm>
            <a:off x="4206240" y="4545720"/>
            <a:ext cx="1002600" cy="6631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heap</a:t>
            </a:r>
            <a:endParaRPr/>
          </a:p>
        </p:txBody>
      </p:sp>
      <p:sp>
        <p:nvSpPr>
          <p:cNvPr id="498" name="CustomShape 16"/>
          <p:cNvSpPr/>
          <p:nvPr/>
        </p:nvSpPr>
        <p:spPr>
          <a:xfrm>
            <a:off x="4389120" y="5094360"/>
            <a:ext cx="1002600" cy="6631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Ro data</a:t>
            </a:r>
            <a:endParaRPr/>
          </a:p>
        </p:txBody>
      </p:sp>
      <p:sp>
        <p:nvSpPr>
          <p:cNvPr id="499" name="CustomShape 17"/>
          <p:cNvSpPr/>
          <p:nvPr/>
        </p:nvSpPr>
        <p:spPr>
          <a:xfrm>
            <a:off x="4206240" y="5643000"/>
            <a:ext cx="1002600" cy="6631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bss</a:t>
            </a:r>
            <a:endParaRPr/>
          </a:p>
        </p:txBody>
      </p:sp>
      <p:sp>
        <p:nvSpPr>
          <p:cNvPr id="500" name="CustomShape 18"/>
          <p:cNvSpPr/>
          <p:nvPr/>
        </p:nvSpPr>
        <p:spPr>
          <a:xfrm>
            <a:off x="7315200" y="91440"/>
            <a:ext cx="1002600" cy="1276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User space</a:t>
            </a:r>
            <a:endParaRPr/>
          </a:p>
        </p:txBody>
      </p:sp>
      <p:sp>
        <p:nvSpPr>
          <p:cNvPr id="501" name="CustomShape 19"/>
          <p:cNvSpPr/>
          <p:nvPr/>
        </p:nvSpPr>
        <p:spPr>
          <a:xfrm>
            <a:off x="8778240" y="1280160"/>
            <a:ext cx="2257920" cy="411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Find </a:t>
            </a:r>
            <a:endParaRPr/>
          </a:p>
          <a:p>
            <a:r>
              <a:rPr lang="en-US">
                <a:latin typeface="Arial"/>
              </a:rPr>
              <a:t>Grep</a:t>
            </a:r>
            <a:endParaRPr/>
          </a:p>
          <a:p>
            <a:r>
              <a:rPr lang="en-US">
                <a:latin typeface="Arial"/>
              </a:rPr>
              <a:t>Bash</a:t>
            </a:r>
            <a:endParaRPr/>
          </a:p>
          <a:p>
            <a:r>
              <a:rPr lang="en-US">
                <a:latin typeface="Arial"/>
              </a:rPr>
              <a:t>Sed</a:t>
            </a:r>
            <a:endParaRPr/>
          </a:p>
          <a:p>
            <a:r>
              <a:rPr lang="en-US">
                <a:latin typeface="Arial"/>
              </a:rPr>
              <a:t>Awk</a:t>
            </a:r>
            <a:endParaRPr/>
          </a:p>
          <a:p>
            <a:r>
              <a:rPr lang="en-US">
                <a:latin typeface="Arial"/>
              </a:rPr>
              <a:t>Vm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Vim </a:t>
            </a:r>
            <a:endParaRPr/>
          </a:p>
          <a:p>
            <a:r>
              <a:rPr lang="en-US">
                <a:latin typeface="Arial"/>
              </a:rPr>
              <a:t>Git  disttribute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Make </a:t>
            </a:r>
            <a:endParaRPr/>
          </a:p>
          <a:p>
            <a:r>
              <a:rPr lang="en-US">
                <a:latin typeface="Arial"/>
              </a:rPr>
              <a:t>Gdb</a:t>
            </a:r>
            <a:endParaRPr/>
          </a:p>
          <a:p>
            <a:r>
              <a:rPr lang="en-US">
                <a:latin typeface="Arial"/>
              </a:rPr>
              <a:t>Compiler</a:t>
            </a:r>
            <a:endParaRPr/>
          </a:p>
          <a:p>
            <a:r>
              <a:rPr lang="en-US">
                <a:latin typeface="Arial"/>
              </a:rPr>
              <a:t>Ld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google</a:t>
            </a:r>
            <a:endParaRPr/>
          </a:p>
          <a:p>
            <a:endParaRPr/>
          </a:p>
        </p:txBody>
      </p:sp>
      <p:sp>
        <p:nvSpPr>
          <p:cNvPr id="502" name="CustomShape 20"/>
          <p:cNvSpPr/>
          <p:nvPr/>
        </p:nvSpPr>
        <p:spPr>
          <a:xfrm flipH="1">
            <a:off x="5574240" y="256032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scheduler</a:t>
            </a:r>
            <a:endParaRPr/>
          </a:p>
        </p:txBody>
      </p:sp>
      <p:sp>
        <p:nvSpPr>
          <p:cNvPr id="503" name="Line 21"/>
          <p:cNvSpPr/>
          <p:nvPr/>
        </p:nvSpPr>
        <p:spPr>
          <a:xfrm>
            <a:off x="7772400" y="6858000"/>
            <a:ext cx="8961120" cy="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504" name="Line 22"/>
          <p:cNvSpPr/>
          <p:nvPr/>
        </p:nvSpPr>
        <p:spPr>
          <a:xfrm flipH="1" flipV="1">
            <a:off x="5212080" y="91440"/>
            <a:ext cx="91440" cy="72237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505" name="CustomShape 23"/>
          <p:cNvSpPr/>
          <p:nvPr/>
        </p:nvSpPr>
        <p:spPr>
          <a:xfrm>
            <a:off x="6583680" y="6035040"/>
            <a:ext cx="5391720" cy="1368360"/>
          </a:xfrm>
          <a:prstGeom prst="rect">
            <a:avLst/>
          </a:prstGeom>
          <a:noFill/>
          <a:ln cap="rnd" w="25560">
            <a:solidFill>
              <a:srgbClr val="808080"/>
            </a:solidFill>
            <a:custDash>
              <a:ds d="5041000000" sp="5041000000"/>
            </a:custDash>
            <a:miter/>
          </a:ln>
        </p:spPr>
      </p:sp>
      <p:sp>
        <p:nvSpPr>
          <p:cNvPr id="506" name="CustomShape 24"/>
          <p:cNvSpPr/>
          <p:nvPr/>
        </p:nvSpPr>
        <p:spPr>
          <a:xfrm flipH="1">
            <a:off x="4202640" y="731520"/>
            <a:ext cx="911160" cy="636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uboot</a:t>
            </a:r>
            <a:endParaRPr/>
          </a:p>
        </p:txBody>
      </p:sp>
      <p:sp>
        <p:nvSpPr>
          <p:cNvPr id="507" name="CustomShape 25"/>
          <p:cNvSpPr/>
          <p:nvPr/>
        </p:nvSpPr>
        <p:spPr>
          <a:xfrm flipH="1">
            <a:off x="6762960" y="594360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algorithm</a:t>
            </a:r>
            <a:endParaRPr/>
          </a:p>
        </p:txBody>
      </p:sp>
      <p:sp>
        <p:nvSpPr>
          <p:cNvPr id="508" name="CustomShape 26"/>
          <p:cNvSpPr/>
          <p:nvPr/>
        </p:nvSpPr>
        <p:spPr>
          <a:xfrm flipH="1">
            <a:off x="8134560" y="612648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Date STR</a:t>
            </a:r>
            <a:endParaRPr/>
          </a:p>
        </p:txBody>
      </p:sp>
      <p:sp>
        <p:nvSpPr>
          <p:cNvPr id="509" name="CustomShape 27"/>
          <p:cNvSpPr/>
          <p:nvPr/>
        </p:nvSpPr>
        <p:spPr>
          <a:xfrm flipH="1">
            <a:off x="7037280" y="667512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PL</a:t>
            </a:r>
            <a:endParaRPr/>
          </a:p>
        </p:txBody>
      </p:sp>
      <p:sp>
        <p:nvSpPr>
          <p:cNvPr id="510" name="CustomShape 28"/>
          <p:cNvSpPr/>
          <p:nvPr/>
        </p:nvSpPr>
        <p:spPr>
          <a:xfrm flipH="1">
            <a:off x="2922840" y="5760720"/>
            <a:ext cx="723600" cy="1185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elf</a:t>
            </a:r>
            <a:endParaRPr/>
          </a:p>
        </p:txBody>
      </p:sp>
      <p:sp>
        <p:nvSpPr>
          <p:cNvPr id="511" name="CustomShape 29"/>
          <p:cNvSpPr/>
          <p:nvPr/>
        </p:nvSpPr>
        <p:spPr>
          <a:xfrm flipH="1">
            <a:off x="6031440" y="320040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vfs</a:t>
            </a:r>
            <a:endParaRPr/>
          </a:p>
        </p:txBody>
      </p:sp>
      <p:sp>
        <p:nvSpPr>
          <p:cNvPr id="512" name="CustomShape 30"/>
          <p:cNvSpPr/>
          <p:nvPr/>
        </p:nvSpPr>
        <p:spPr>
          <a:xfrm flipH="1">
            <a:off x="5757120" y="393192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fork</a:t>
            </a:r>
            <a:endParaRPr/>
          </a:p>
        </p:txBody>
      </p:sp>
      <p:sp>
        <p:nvSpPr>
          <p:cNvPr id="513" name="CustomShape 31"/>
          <p:cNvSpPr/>
          <p:nvPr/>
        </p:nvSpPr>
        <p:spPr>
          <a:xfrm flipH="1">
            <a:off x="5574240" y="457200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exec</a:t>
            </a:r>
            <a:endParaRPr/>
          </a:p>
        </p:txBody>
      </p:sp>
      <p:sp>
        <p:nvSpPr>
          <p:cNvPr id="514" name="CustomShape 32"/>
          <p:cNvSpPr/>
          <p:nvPr/>
        </p:nvSpPr>
        <p:spPr>
          <a:xfrm>
            <a:off x="9784080" y="5551560"/>
            <a:ext cx="1094040" cy="23090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Fifo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List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Stack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Queue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Tree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Hash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15" name="CustomShape 33"/>
          <p:cNvSpPr/>
          <p:nvPr/>
        </p:nvSpPr>
        <p:spPr>
          <a:xfrm flipH="1">
            <a:off x="-1739520" y="3110040"/>
            <a:ext cx="1180800" cy="819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Parser for  binary opcode</a:t>
            </a:r>
            <a:endParaRPr/>
          </a:p>
        </p:txBody>
      </p:sp>
      <p:sp>
        <p:nvSpPr>
          <p:cNvPr id="516" name="CustomShape 34"/>
          <p:cNvSpPr/>
          <p:nvPr/>
        </p:nvSpPr>
        <p:spPr>
          <a:xfrm flipH="1" flipV="1" rot="6177600">
            <a:off x="-422640" y="3804840"/>
            <a:ext cx="288720" cy="72036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5041000000" sp="5041000000"/>
            </a:custDash>
            <a:round/>
            <a:tailEnd len="med" type="arrow" w="med"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3956760" y="1005840"/>
            <a:ext cx="2257920" cy="411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518" name="CustomShape 2"/>
          <p:cNvSpPr/>
          <p:nvPr/>
        </p:nvSpPr>
        <p:spPr>
          <a:xfrm flipH="1">
            <a:off x="6122880" y="256032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app</a:t>
            </a:r>
            <a:endParaRPr/>
          </a:p>
        </p:txBody>
      </p:sp>
      <p:sp>
        <p:nvSpPr>
          <p:cNvPr id="519" name="CustomShape 3"/>
          <p:cNvSpPr/>
          <p:nvPr/>
        </p:nvSpPr>
        <p:spPr>
          <a:xfrm flipH="1">
            <a:off x="4476960" y="3291840"/>
            <a:ext cx="1094040" cy="2008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vfs</a:t>
            </a:r>
            <a:endParaRPr/>
          </a:p>
        </p:txBody>
      </p:sp>
      <p:sp>
        <p:nvSpPr>
          <p:cNvPr id="520" name="CustomShape 4"/>
          <p:cNvSpPr/>
          <p:nvPr/>
        </p:nvSpPr>
        <p:spPr>
          <a:xfrm flipH="1">
            <a:off x="-1466640" y="0"/>
            <a:ext cx="1642680" cy="2374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Driver module</a:t>
            </a:r>
            <a:endParaRPr/>
          </a:p>
        </p:txBody>
      </p:sp>
      <p:sp>
        <p:nvSpPr>
          <p:cNvPr id="521" name="CustomShape 5"/>
          <p:cNvSpPr/>
          <p:nvPr/>
        </p:nvSpPr>
        <p:spPr>
          <a:xfrm flipH="1">
            <a:off x="1093680" y="4937760"/>
            <a:ext cx="1185480" cy="2099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Char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Register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Start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fops</a:t>
            </a:r>
            <a:endParaRPr/>
          </a:p>
        </p:txBody>
      </p:sp>
      <p:sp>
        <p:nvSpPr>
          <p:cNvPr id="522" name="CustomShape 6"/>
          <p:cNvSpPr/>
          <p:nvPr/>
        </p:nvSpPr>
        <p:spPr>
          <a:xfrm>
            <a:off x="-1005840" y="4754880"/>
            <a:ext cx="819720" cy="5454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bus</a:t>
            </a:r>
            <a:endParaRPr/>
          </a:p>
        </p:txBody>
      </p:sp>
      <p:sp>
        <p:nvSpPr>
          <p:cNvPr id="523" name="CustomShape 7"/>
          <p:cNvSpPr/>
          <p:nvPr/>
        </p:nvSpPr>
        <p:spPr>
          <a:xfrm>
            <a:off x="-1645920" y="5669280"/>
            <a:ext cx="819720" cy="5454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device</a:t>
            </a:r>
            <a:endParaRPr/>
          </a:p>
        </p:txBody>
      </p:sp>
      <p:sp>
        <p:nvSpPr>
          <p:cNvPr id="524" name="CustomShape 8"/>
          <p:cNvSpPr/>
          <p:nvPr/>
        </p:nvSpPr>
        <p:spPr>
          <a:xfrm>
            <a:off x="-365760" y="5577840"/>
            <a:ext cx="819720" cy="5454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driver</a:t>
            </a:r>
            <a:endParaRPr/>
          </a:p>
        </p:txBody>
      </p:sp>
      <p:sp>
        <p:nvSpPr>
          <p:cNvPr id="525" name="CustomShape 9"/>
          <p:cNvSpPr/>
          <p:nvPr/>
        </p:nvSpPr>
        <p:spPr>
          <a:xfrm>
            <a:off x="-1463040" y="2560320"/>
            <a:ext cx="819720" cy="5454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bus</a:t>
            </a:r>
            <a:endParaRPr/>
          </a:p>
        </p:txBody>
      </p:sp>
      <p:sp>
        <p:nvSpPr>
          <p:cNvPr id="526" name="CustomShape 10"/>
          <p:cNvSpPr/>
          <p:nvPr/>
        </p:nvSpPr>
        <p:spPr>
          <a:xfrm>
            <a:off x="-2103120" y="3474720"/>
            <a:ext cx="819720" cy="5454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device</a:t>
            </a:r>
            <a:endParaRPr/>
          </a:p>
        </p:txBody>
      </p:sp>
      <p:sp>
        <p:nvSpPr>
          <p:cNvPr id="527" name="CustomShape 11"/>
          <p:cNvSpPr/>
          <p:nvPr/>
        </p:nvSpPr>
        <p:spPr>
          <a:xfrm>
            <a:off x="-822960" y="3383280"/>
            <a:ext cx="819720" cy="5454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driver</a:t>
            </a:r>
            <a:endParaRPr/>
          </a:p>
        </p:txBody>
      </p:sp>
      <p:sp>
        <p:nvSpPr>
          <p:cNvPr id="528" name="CustomShape 12"/>
          <p:cNvSpPr/>
          <p:nvPr/>
        </p:nvSpPr>
        <p:spPr>
          <a:xfrm>
            <a:off x="-1828800" y="4023360"/>
            <a:ext cx="911160" cy="7279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529" name="CustomShape 13"/>
          <p:cNvSpPr/>
          <p:nvPr/>
        </p:nvSpPr>
        <p:spPr>
          <a:xfrm>
            <a:off x="-1188720" y="2926440"/>
            <a:ext cx="911160" cy="7279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530" name="CustomShape 14"/>
          <p:cNvSpPr/>
          <p:nvPr/>
        </p:nvSpPr>
        <p:spPr>
          <a:xfrm flipH="1">
            <a:off x="-1740960" y="2834640"/>
            <a:ext cx="453960" cy="6368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531" name="CustomShape 15"/>
          <p:cNvSpPr/>
          <p:nvPr/>
        </p:nvSpPr>
        <p:spPr>
          <a:xfrm flipH="1">
            <a:off x="-1466640" y="5120640"/>
            <a:ext cx="453960" cy="6368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532" name="CustomShape 16"/>
          <p:cNvSpPr/>
          <p:nvPr/>
        </p:nvSpPr>
        <p:spPr>
          <a:xfrm>
            <a:off x="-548640" y="5212080"/>
            <a:ext cx="453960" cy="3625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533" name="CustomShape 17"/>
          <p:cNvSpPr/>
          <p:nvPr/>
        </p:nvSpPr>
        <p:spPr>
          <a:xfrm flipH="1">
            <a:off x="2831040" y="4572000"/>
            <a:ext cx="1551240" cy="2008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File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Inode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Dentry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752760" y="7650000"/>
            <a:ext cx="5830560" cy="26362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embryonic</a:t>
            </a:r>
            <a:endParaRPr/>
          </a:p>
        </p:txBody>
      </p:sp>
      <p:sp>
        <p:nvSpPr>
          <p:cNvPr id="535" name="CustomShape 2"/>
          <p:cNvSpPr/>
          <p:nvPr/>
        </p:nvSpPr>
        <p:spPr>
          <a:xfrm flipH="1">
            <a:off x="3200040" y="-118872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object</a:t>
            </a:r>
            <a:endParaRPr/>
          </a:p>
        </p:txBody>
      </p:sp>
      <p:sp>
        <p:nvSpPr>
          <p:cNvPr id="536" name="CustomShape 3"/>
          <p:cNvSpPr/>
          <p:nvPr/>
        </p:nvSpPr>
        <p:spPr>
          <a:xfrm>
            <a:off x="-3657600" y="-2102760"/>
            <a:ext cx="2102760" cy="639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537" name="CustomShape 4"/>
          <p:cNvSpPr/>
          <p:nvPr/>
        </p:nvSpPr>
        <p:spPr>
          <a:xfrm>
            <a:off x="3474720" y="822960"/>
            <a:ext cx="1279800" cy="81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AI</a:t>
            </a:r>
            <a:endParaRPr/>
          </a:p>
        </p:txBody>
      </p:sp>
      <p:sp>
        <p:nvSpPr>
          <p:cNvPr id="538" name="CustomShape 5"/>
          <p:cNvSpPr/>
          <p:nvPr/>
        </p:nvSpPr>
        <p:spPr>
          <a:xfrm>
            <a:off x="2661120" y="2961000"/>
            <a:ext cx="4435920" cy="252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539" name="CustomShape 6"/>
          <p:cNvSpPr/>
          <p:nvPr/>
        </p:nvSpPr>
        <p:spPr>
          <a:xfrm>
            <a:off x="3430800" y="2990880"/>
            <a:ext cx="133020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eye</a:t>
            </a:r>
            <a:endParaRPr/>
          </a:p>
        </p:txBody>
      </p:sp>
      <p:sp>
        <p:nvSpPr>
          <p:cNvPr id="540" name="CustomShape 7"/>
          <p:cNvSpPr/>
          <p:nvPr/>
        </p:nvSpPr>
        <p:spPr>
          <a:xfrm>
            <a:off x="5212080" y="3474720"/>
            <a:ext cx="2824920" cy="1135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Neuron brain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New cortex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Con sci ous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41" name="CustomShape 8"/>
          <p:cNvSpPr/>
          <p:nvPr/>
        </p:nvSpPr>
        <p:spPr>
          <a:xfrm>
            <a:off x="349200" y="4244040"/>
            <a:ext cx="3699000" cy="284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iuniverse →j</a:t>
            </a:r>
            <a:endParaRPr/>
          </a:p>
        </p:txBody>
      </p:sp>
      <p:sp>
        <p:nvSpPr>
          <p:cNvPr id="542" name="CustomShape 9"/>
          <p:cNvSpPr/>
          <p:nvPr/>
        </p:nvSpPr>
        <p:spPr>
          <a:xfrm>
            <a:off x="-3464280" y="-1280160"/>
            <a:ext cx="1818360" cy="33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Receive buffer</a:t>
            </a:r>
            <a:endParaRPr/>
          </a:p>
        </p:txBody>
      </p:sp>
      <p:sp>
        <p:nvSpPr>
          <p:cNvPr id="543" name="CustomShape 10"/>
          <p:cNvSpPr/>
          <p:nvPr/>
        </p:nvSpPr>
        <p:spPr>
          <a:xfrm>
            <a:off x="2569680" y="3569040"/>
            <a:ext cx="133020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ear</a:t>
            </a:r>
            <a:endParaRPr/>
          </a:p>
        </p:txBody>
      </p:sp>
      <p:sp>
        <p:nvSpPr>
          <p:cNvPr id="544" name="CustomShape 11"/>
          <p:cNvSpPr/>
          <p:nvPr/>
        </p:nvSpPr>
        <p:spPr>
          <a:xfrm>
            <a:off x="2699280" y="4086360"/>
            <a:ext cx="133020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Peni virgin</a:t>
            </a:r>
            <a:endParaRPr/>
          </a:p>
        </p:txBody>
      </p:sp>
      <p:sp>
        <p:nvSpPr>
          <p:cNvPr id="545" name="CustomShape 12"/>
          <p:cNvSpPr/>
          <p:nvPr/>
        </p:nvSpPr>
        <p:spPr>
          <a:xfrm>
            <a:off x="2787840" y="911160"/>
            <a:ext cx="1235520" cy="1364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computer</a:t>
            </a:r>
            <a:endParaRPr/>
          </a:p>
        </p:txBody>
      </p:sp>
      <p:sp>
        <p:nvSpPr>
          <p:cNvPr id="546" name="CustomShape 13"/>
          <p:cNvSpPr/>
          <p:nvPr/>
        </p:nvSpPr>
        <p:spPr>
          <a:xfrm>
            <a:off x="53640" y="2521440"/>
            <a:ext cx="1226160" cy="1135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man</a:t>
            </a:r>
            <a:endParaRPr/>
          </a:p>
        </p:txBody>
      </p:sp>
      <p:sp>
        <p:nvSpPr>
          <p:cNvPr id="547" name="CustomShape 14"/>
          <p:cNvSpPr/>
          <p:nvPr/>
        </p:nvSpPr>
        <p:spPr>
          <a:xfrm>
            <a:off x="-2926080" y="736488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sun</a:t>
            </a:r>
            <a:endParaRPr/>
          </a:p>
        </p:txBody>
      </p:sp>
      <p:sp>
        <p:nvSpPr>
          <p:cNvPr id="548" name="CustomShape 15"/>
          <p:cNvSpPr/>
          <p:nvPr/>
        </p:nvSpPr>
        <p:spPr>
          <a:xfrm>
            <a:off x="-2560320" y="694944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obit</a:t>
            </a:r>
            <a:endParaRPr/>
          </a:p>
        </p:txBody>
      </p:sp>
      <p:sp>
        <p:nvSpPr>
          <p:cNvPr id="549" name="CustomShape 16"/>
          <p:cNvSpPr/>
          <p:nvPr/>
        </p:nvSpPr>
        <p:spPr>
          <a:xfrm>
            <a:off x="-2338560" y="764208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light</a:t>
            </a:r>
            <a:endParaRPr/>
          </a:p>
        </p:txBody>
      </p:sp>
      <p:sp>
        <p:nvSpPr>
          <p:cNvPr id="550" name="CustomShape 17"/>
          <p:cNvSpPr/>
          <p:nvPr/>
        </p:nvSpPr>
        <p:spPr>
          <a:xfrm>
            <a:off x="-1878480" y="727632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heat</a:t>
            </a:r>
            <a:endParaRPr/>
          </a:p>
        </p:txBody>
      </p:sp>
      <p:sp>
        <p:nvSpPr>
          <p:cNvPr id="551" name="CustomShape 18"/>
          <p:cNvSpPr/>
          <p:nvPr/>
        </p:nvSpPr>
        <p:spPr>
          <a:xfrm>
            <a:off x="4633920" y="4636800"/>
            <a:ext cx="59868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dna</a:t>
            </a:r>
            <a:endParaRPr/>
          </a:p>
        </p:txBody>
      </p:sp>
      <p:sp>
        <p:nvSpPr>
          <p:cNvPr id="552" name="Line 19"/>
          <p:cNvSpPr/>
          <p:nvPr/>
        </p:nvSpPr>
        <p:spPr>
          <a:xfrm>
            <a:off x="14996160" y="1727280"/>
            <a:ext cx="0" cy="20217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553" name="CustomShape 20"/>
          <p:cNvSpPr/>
          <p:nvPr/>
        </p:nvSpPr>
        <p:spPr>
          <a:xfrm>
            <a:off x="8344440" y="447120"/>
            <a:ext cx="729360" cy="221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language</a:t>
            </a:r>
            <a:endParaRPr/>
          </a:p>
        </p:txBody>
      </p:sp>
      <p:sp>
        <p:nvSpPr>
          <p:cNvPr id="554" name="CustomShape 21"/>
          <p:cNvSpPr/>
          <p:nvPr/>
        </p:nvSpPr>
        <p:spPr>
          <a:xfrm>
            <a:off x="14383800" y="640080"/>
            <a:ext cx="429120" cy="2224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tools</a:t>
            </a:r>
            <a:endParaRPr/>
          </a:p>
        </p:txBody>
      </p:sp>
      <p:sp>
        <p:nvSpPr>
          <p:cNvPr id="555" name="CustomShape 22"/>
          <p:cNvSpPr/>
          <p:nvPr/>
        </p:nvSpPr>
        <p:spPr>
          <a:xfrm>
            <a:off x="9323640" y="201348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A-Z aphabet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english</a:t>
            </a:r>
            <a:endParaRPr/>
          </a:p>
        </p:txBody>
      </p:sp>
      <p:sp>
        <p:nvSpPr>
          <p:cNvPr id="556" name="CustomShape 23"/>
          <p:cNvSpPr/>
          <p:nvPr/>
        </p:nvSpPr>
        <p:spPr>
          <a:xfrm>
            <a:off x="10773720" y="203940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A e I o u</a:t>
            </a:r>
            <a:endParaRPr/>
          </a:p>
        </p:txBody>
      </p:sp>
      <p:sp>
        <p:nvSpPr>
          <p:cNvPr id="557" name="CustomShape 24"/>
          <p:cNvSpPr/>
          <p:nvPr/>
        </p:nvSpPr>
        <p:spPr>
          <a:xfrm>
            <a:off x="9351360" y="5879880"/>
            <a:ext cx="1255320" cy="52056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DNA  AGCT</a:t>
            </a:r>
            <a:endParaRPr/>
          </a:p>
        </p:txBody>
      </p:sp>
      <p:sp>
        <p:nvSpPr>
          <p:cNvPr id="558" name="CustomShape 25"/>
          <p:cNvSpPr/>
          <p:nvPr/>
        </p:nvSpPr>
        <p:spPr>
          <a:xfrm>
            <a:off x="9323640" y="3219480"/>
            <a:ext cx="1296000" cy="2962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Maths pattern</a:t>
            </a:r>
            <a:endParaRPr/>
          </a:p>
        </p:txBody>
      </p:sp>
      <p:sp>
        <p:nvSpPr>
          <p:cNvPr id="559" name="CustomShape 26"/>
          <p:cNvSpPr/>
          <p:nvPr/>
        </p:nvSpPr>
        <p:spPr>
          <a:xfrm>
            <a:off x="13688640" y="1097280"/>
            <a:ext cx="1215720" cy="15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</p:sp>
      <p:sp>
        <p:nvSpPr>
          <p:cNvPr id="560" name="CustomShape 27"/>
          <p:cNvSpPr/>
          <p:nvPr/>
        </p:nvSpPr>
        <p:spPr>
          <a:xfrm rot="16200000">
            <a:off x="13857480" y="1816560"/>
            <a:ext cx="602280" cy="15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</p:sp>
      <p:sp>
        <p:nvSpPr>
          <p:cNvPr id="561" name="CustomShape 28"/>
          <p:cNvSpPr/>
          <p:nvPr/>
        </p:nvSpPr>
        <p:spPr>
          <a:xfrm rot="5400000">
            <a:off x="14680800" y="3516120"/>
            <a:ext cx="602640" cy="15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</p:sp>
      <p:sp>
        <p:nvSpPr>
          <p:cNvPr id="562" name="CustomShape 29"/>
          <p:cNvSpPr/>
          <p:nvPr/>
        </p:nvSpPr>
        <p:spPr>
          <a:xfrm>
            <a:off x="14016240" y="2739600"/>
            <a:ext cx="88812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packet</a:t>
            </a:r>
            <a:endParaRPr/>
          </a:p>
        </p:txBody>
      </p:sp>
      <p:sp>
        <p:nvSpPr>
          <p:cNvPr id="563" name="CustomShape 30"/>
          <p:cNvSpPr/>
          <p:nvPr/>
        </p:nvSpPr>
        <p:spPr>
          <a:xfrm>
            <a:off x="7863840" y="2869200"/>
            <a:ext cx="1711440" cy="1072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564" name="CustomShape 31"/>
          <p:cNvSpPr/>
          <p:nvPr/>
        </p:nvSpPr>
        <p:spPr>
          <a:xfrm>
            <a:off x="8263080" y="2919240"/>
            <a:ext cx="8884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Maths law</a:t>
            </a:r>
            <a:endParaRPr/>
          </a:p>
        </p:txBody>
      </p:sp>
      <p:sp>
        <p:nvSpPr>
          <p:cNvPr id="565" name="CustomShape 32"/>
          <p:cNvSpPr/>
          <p:nvPr/>
        </p:nvSpPr>
        <p:spPr>
          <a:xfrm>
            <a:off x="7940160" y="3177000"/>
            <a:ext cx="1533960" cy="672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メイリオ"/>
              </a:rPr>
              <a:t>Symblic universe</a:t>
            </a:r>
            <a:endParaRPr/>
          </a:p>
        </p:txBody>
      </p:sp>
      <p:sp>
        <p:nvSpPr>
          <p:cNvPr id="566" name="CustomShape 33"/>
          <p:cNvSpPr/>
          <p:nvPr/>
        </p:nvSpPr>
        <p:spPr>
          <a:xfrm flipH="1">
            <a:off x="8705160" y="3013920"/>
            <a:ext cx="442440" cy="15948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5041000000" sp="5041000000"/>
            </a:custDash>
            <a:round/>
            <a:tailEnd len="med" type="arrow" w="med"/>
          </a:ln>
        </p:spPr>
      </p:sp>
      <p:sp>
        <p:nvSpPr>
          <p:cNvPr id="567" name="CustomShape 34"/>
          <p:cNvSpPr/>
          <p:nvPr/>
        </p:nvSpPr>
        <p:spPr>
          <a:xfrm flipH="1">
            <a:off x="13258440" y="4389120"/>
            <a:ext cx="3484800" cy="319320"/>
          </a:xfrm>
          <a:prstGeom prst="straightConnector1">
            <a:avLst/>
          </a:prstGeom>
          <a:noFill/>
          <a:ln cap="rnd" w="22320">
            <a:solidFill>
              <a:srgbClr val="ff0000"/>
            </a:solidFill>
            <a:custDash>
              <a:ds d="3844000000" sp="3844000000"/>
            </a:custDash>
            <a:round/>
            <a:tailEnd len="med" type="arrow" w="med"/>
          </a:ln>
        </p:spPr>
      </p:sp>
      <p:sp>
        <p:nvSpPr>
          <p:cNvPr id="568" name="CustomShape 35"/>
          <p:cNvSpPr/>
          <p:nvPr/>
        </p:nvSpPr>
        <p:spPr>
          <a:xfrm>
            <a:off x="8111880" y="2640240"/>
            <a:ext cx="1214640" cy="221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Find law</a:t>
            </a:r>
            <a:endParaRPr/>
          </a:p>
        </p:txBody>
      </p:sp>
      <p:sp>
        <p:nvSpPr>
          <p:cNvPr id="569" name="CustomShape 36"/>
          <p:cNvSpPr/>
          <p:nvPr/>
        </p:nvSpPr>
        <p:spPr>
          <a:xfrm>
            <a:off x="9481680" y="3657600"/>
            <a:ext cx="2161440" cy="382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← </a:t>
            </a: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number and sharp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Geo axis y z.</a:t>
            </a:r>
            <a:endParaRPr/>
          </a:p>
        </p:txBody>
      </p:sp>
      <p:sp>
        <p:nvSpPr>
          <p:cNvPr id="570" name="Line 37"/>
          <p:cNvSpPr/>
          <p:nvPr/>
        </p:nvSpPr>
        <p:spPr>
          <a:xfrm>
            <a:off x="7772400" y="914400"/>
            <a:ext cx="0" cy="93268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571" name="CustomShape 38"/>
          <p:cNvSpPr/>
          <p:nvPr/>
        </p:nvSpPr>
        <p:spPr>
          <a:xfrm>
            <a:off x="9307800" y="4170960"/>
            <a:ext cx="1296000" cy="2962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メイリオ"/>
              </a:rPr>
              <a:t>PL</a:t>
            </a:r>
            <a:endParaRPr/>
          </a:p>
        </p:txBody>
      </p:sp>
      <p:sp>
        <p:nvSpPr>
          <p:cNvPr id="572" name="CustomShape 39"/>
          <p:cNvSpPr/>
          <p:nvPr/>
        </p:nvSpPr>
        <p:spPr>
          <a:xfrm>
            <a:off x="11612880" y="400680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Physics electron</a:t>
            </a:r>
            <a:endParaRPr/>
          </a:p>
        </p:txBody>
      </p:sp>
      <p:sp>
        <p:nvSpPr>
          <p:cNvPr id="573" name="CustomShape 40"/>
          <p:cNvSpPr/>
          <p:nvPr/>
        </p:nvSpPr>
        <p:spPr>
          <a:xfrm>
            <a:off x="9333720" y="457200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Cirriut </a:t>
            </a:r>
            <a:endParaRPr/>
          </a:p>
        </p:txBody>
      </p:sp>
      <p:sp>
        <p:nvSpPr>
          <p:cNvPr id="574" name="CustomShape 41"/>
          <p:cNvSpPr/>
          <p:nvPr/>
        </p:nvSpPr>
        <p:spPr>
          <a:xfrm>
            <a:off x="9326880" y="521208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geometry </a:t>
            </a:r>
            <a:endParaRPr/>
          </a:p>
        </p:txBody>
      </p:sp>
      <p:sp>
        <p:nvSpPr>
          <p:cNvPr id="575" name="CustomShape 42"/>
          <p:cNvSpPr/>
          <p:nvPr/>
        </p:nvSpPr>
        <p:spPr>
          <a:xfrm>
            <a:off x="10538640" y="417096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Asm c</a:t>
            </a:r>
            <a:endParaRPr/>
          </a:p>
        </p:txBody>
      </p:sp>
      <p:sp>
        <p:nvSpPr>
          <p:cNvPr id="576" name="CustomShape 43"/>
          <p:cNvSpPr/>
          <p:nvPr/>
        </p:nvSpPr>
        <p:spPr>
          <a:xfrm>
            <a:off x="10630080" y="447408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lisp</a:t>
            </a:r>
            <a:endParaRPr/>
          </a:p>
        </p:txBody>
      </p:sp>
      <p:sp>
        <p:nvSpPr>
          <p:cNvPr id="577" name="CustomShape 44"/>
          <p:cNvSpPr/>
          <p:nvPr/>
        </p:nvSpPr>
        <p:spPr>
          <a:xfrm>
            <a:off x="10881360" y="475488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algorithm</a:t>
            </a:r>
            <a:endParaRPr/>
          </a:p>
        </p:txBody>
      </p:sp>
      <p:sp>
        <p:nvSpPr>
          <p:cNvPr id="578" name="CustomShape 45"/>
          <p:cNvSpPr/>
          <p:nvPr/>
        </p:nvSpPr>
        <p:spPr>
          <a:xfrm>
            <a:off x="10870200" y="498996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UML</a:t>
            </a:r>
            <a:endParaRPr/>
          </a:p>
        </p:txBody>
      </p:sp>
      <p:sp>
        <p:nvSpPr>
          <p:cNvPr id="579" name="CustomShape 46"/>
          <p:cNvSpPr/>
          <p:nvPr/>
        </p:nvSpPr>
        <p:spPr>
          <a:xfrm>
            <a:off x="8404560" y="1063440"/>
            <a:ext cx="429120" cy="2224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tools</a:t>
            </a:r>
            <a:endParaRPr/>
          </a:p>
        </p:txBody>
      </p:sp>
      <p:sp>
        <p:nvSpPr>
          <p:cNvPr id="580" name="CustomShape 47"/>
          <p:cNvSpPr/>
          <p:nvPr/>
        </p:nvSpPr>
        <p:spPr>
          <a:xfrm>
            <a:off x="8869680" y="99936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UML ppt visio</a:t>
            </a:r>
            <a:endParaRPr/>
          </a:p>
        </p:txBody>
      </p:sp>
      <p:sp>
        <p:nvSpPr>
          <p:cNvPr id="581" name="CustomShape 48"/>
          <p:cNvSpPr/>
          <p:nvPr/>
        </p:nvSpPr>
        <p:spPr>
          <a:xfrm>
            <a:off x="9052560" y="73152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Paper pencil</a:t>
            </a:r>
            <a:endParaRPr/>
          </a:p>
        </p:txBody>
      </p:sp>
      <p:sp>
        <p:nvSpPr>
          <p:cNvPr id="582" name="CustomShape 49"/>
          <p:cNvSpPr/>
          <p:nvPr/>
        </p:nvSpPr>
        <p:spPr>
          <a:xfrm>
            <a:off x="8892720" y="128016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Vim find grep </a:t>
            </a:r>
            <a:endParaRPr/>
          </a:p>
        </p:txBody>
      </p:sp>
      <p:sp>
        <p:nvSpPr>
          <p:cNvPr id="583" name="CustomShape 50"/>
          <p:cNvSpPr/>
          <p:nvPr/>
        </p:nvSpPr>
        <p:spPr>
          <a:xfrm>
            <a:off x="10172880" y="118872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Vim cscope</a:t>
            </a:r>
            <a:endParaRPr/>
          </a:p>
        </p:txBody>
      </p:sp>
      <p:sp>
        <p:nvSpPr>
          <p:cNvPr id="584" name="CustomShape 51"/>
          <p:cNvSpPr/>
          <p:nvPr/>
        </p:nvSpPr>
        <p:spPr>
          <a:xfrm flipH="1">
            <a:off x="2651040" y="9204480"/>
            <a:ext cx="1096560" cy="730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  <a:ea typeface="ＭＳ Ｐゴシック"/>
              </a:rPr>
              <a:t>23 a chromesomes</a:t>
            </a:r>
            <a:endParaRPr/>
          </a:p>
        </p:txBody>
      </p:sp>
      <p:sp>
        <p:nvSpPr>
          <p:cNvPr id="585" name="CustomShape 52"/>
          <p:cNvSpPr/>
          <p:nvPr/>
        </p:nvSpPr>
        <p:spPr>
          <a:xfrm flipH="1">
            <a:off x="3839400" y="9204480"/>
            <a:ext cx="81972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r>
              <a:rPr lang="en-US" sz="1000">
                <a:latin typeface="Arial"/>
              </a:rPr>
              <a:t>23 b chromesomes</a:t>
            </a:r>
            <a:endParaRPr/>
          </a:p>
        </p:txBody>
      </p:sp>
      <p:sp>
        <p:nvSpPr>
          <p:cNvPr id="586" name="Line 53"/>
          <p:cNvSpPr/>
          <p:nvPr/>
        </p:nvSpPr>
        <p:spPr>
          <a:xfrm>
            <a:off x="3108960" y="838152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7" name="CustomShape 54"/>
          <p:cNvSpPr/>
          <p:nvPr/>
        </p:nvSpPr>
        <p:spPr>
          <a:xfrm>
            <a:off x="4389120" y="8015760"/>
            <a:ext cx="2102400" cy="8222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Pre serve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Pre servation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Sur vivid machine</a:t>
            </a:r>
            <a:endParaRPr/>
          </a:p>
        </p:txBody>
      </p:sp>
      <p:sp>
        <p:nvSpPr>
          <p:cNvPr id="588" name="CustomShape 55"/>
          <p:cNvSpPr/>
          <p:nvPr/>
        </p:nvSpPr>
        <p:spPr>
          <a:xfrm>
            <a:off x="3000960" y="8564400"/>
            <a:ext cx="1296000" cy="2962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メイリオ"/>
              </a:rPr>
              <a:t>build</a:t>
            </a:r>
            <a:endParaRPr/>
          </a:p>
        </p:txBody>
      </p:sp>
      <p:sp>
        <p:nvSpPr>
          <p:cNvPr id="589" name="CustomShape 56"/>
          <p:cNvSpPr/>
          <p:nvPr/>
        </p:nvSpPr>
        <p:spPr>
          <a:xfrm flipH="1">
            <a:off x="1462320" y="8107200"/>
            <a:ext cx="1096560" cy="730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  <a:ea typeface="ＭＳ Ｐゴシック"/>
              </a:rPr>
              <a:t>protein</a:t>
            </a:r>
            <a:endParaRPr/>
          </a:p>
        </p:txBody>
      </p:sp>
      <p:sp>
        <p:nvSpPr>
          <p:cNvPr id="590" name="CustomShape 57"/>
          <p:cNvSpPr/>
          <p:nvPr/>
        </p:nvSpPr>
        <p:spPr>
          <a:xfrm>
            <a:off x="12026520" y="7863840"/>
            <a:ext cx="1780560" cy="2193840"/>
          </a:xfrm>
          <a:prstGeom prst="wedgeRoundRectCallout">
            <a:avLst>
              <a:gd name="adj1" fmla="val -29347"/>
              <a:gd name="adj2" fmla="val -1675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Scire : to know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Sci ence</a:t>
            </a:r>
            <a:endParaRPr/>
          </a:p>
        </p:txBody>
      </p:sp>
      <p:sp>
        <p:nvSpPr>
          <p:cNvPr id="591" name="Line 58"/>
          <p:cNvSpPr/>
          <p:nvPr/>
        </p:nvSpPr>
        <p:spPr>
          <a:xfrm>
            <a:off x="-91440" y="5394960"/>
            <a:ext cx="2834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2" name="Line 59"/>
          <p:cNvSpPr/>
          <p:nvPr/>
        </p:nvSpPr>
        <p:spPr>
          <a:xfrm flipV="1">
            <a:off x="914400" y="3931920"/>
            <a:ext cx="0" cy="256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3" name="Line 60"/>
          <p:cNvSpPr/>
          <p:nvPr/>
        </p:nvSpPr>
        <p:spPr>
          <a:xfrm flipH="1">
            <a:off x="-182880" y="4480560"/>
            <a:ext cx="2103120" cy="182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4" name="CustomShape 61"/>
          <p:cNvSpPr/>
          <p:nvPr/>
        </p:nvSpPr>
        <p:spPr>
          <a:xfrm>
            <a:off x="12252960" y="203940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grammar</a:t>
            </a:r>
            <a:endParaRPr/>
          </a:p>
        </p:txBody>
      </p:sp>
      <p:sp>
        <p:nvSpPr>
          <p:cNvPr id="595" name="CustomShape 62"/>
          <p:cNvSpPr/>
          <p:nvPr/>
        </p:nvSpPr>
        <p:spPr>
          <a:xfrm>
            <a:off x="9235440" y="703728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brain</a:t>
            </a:r>
            <a:endParaRPr/>
          </a:p>
        </p:txBody>
      </p:sp>
      <p:sp>
        <p:nvSpPr>
          <p:cNvPr id="596" name="CustomShape 63"/>
          <p:cNvSpPr/>
          <p:nvPr/>
        </p:nvSpPr>
        <p:spPr>
          <a:xfrm>
            <a:off x="10607040" y="6794280"/>
            <a:ext cx="1645560" cy="42912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  <a:ea typeface="メイリオ"/>
              </a:rPr>
              <a:t>Imagination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  <a:ea typeface="メイリオ"/>
              </a:rPr>
              <a:t>Forget curve line</a:t>
            </a:r>
            <a:endParaRPr/>
          </a:p>
        </p:txBody>
      </p:sp>
      <p:sp>
        <p:nvSpPr>
          <p:cNvPr id="597" name="CustomShape 64"/>
          <p:cNvSpPr/>
          <p:nvPr/>
        </p:nvSpPr>
        <p:spPr>
          <a:xfrm flipV="1">
            <a:off x="-1371600" y="7823520"/>
            <a:ext cx="10423800" cy="38520"/>
          </a:xfrm>
          <a:prstGeom prst="straightConnector1">
            <a:avLst/>
          </a:prstGeom>
          <a:noFill/>
          <a:ln cap="rnd" w="22320">
            <a:solidFill>
              <a:srgbClr val="ff0000"/>
            </a:solidFill>
            <a:custDash>
              <a:ds d="3844000000" sp="3844000000"/>
            </a:custDash>
            <a:round/>
            <a:tailEnd len="med" type="arrow" w="med"/>
          </a:ln>
        </p:spPr>
      </p:sp>
      <p:sp>
        <p:nvSpPr>
          <p:cNvPr id="598" name="CustomShape 65"/>
          <p:cNvSpPr/>
          <p:nvPr/>
        </p:nvSpPr>
        <p:spPr>
          <a:xfrm>
            <a:off x="9261360" y="777240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Physics electron</a:t>
            </a:r>
            <a:endParaRPr/>
          </a:p>
        </p:txBody>
      </p:sp>
      <p:sp>
        <p:nvSpPr>
          <p:cNvPr id="599" name="Line 66"/>
          <p:cNvSpPr/>
          <p:nvPr/>
        </p:nvSpPr>
        <p:spPr>
          <a:xfrm>
            <a:off x="4663440" y="1863720"/>
            <a:ext cx="2433600" cy="1793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0" name="Line 67"/>
          <p:cNvSpPr/>
          <p:nvPr/>
        </p:nvSpPr>
        <p:spPr>
          <a:xfrm flipH="1" flipV="1">
            <a:off x="4389120" y="2194560"/>
            <a:ext cx="164592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1" name="CustomShape 68"/>
          <p:cNvSpPr/>
          <p:nvPr/>
        </p:nvSpPr>
        <p:spPr>
          <a:xfrm>
            <a:off x="5760720" y="246888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discovery</a:t>
            </a:r>
            <a:endParaRPr/>
          </a:p>
        </p:txBody>
      </p:sp>
      <p:sp>
        <p:nvSpPr>
          <p:cNvPr id="602" name="CustomShape 69"/>
          <p:cNvSpPr/>
          <p:nvPr/>
        </p:nvSpPr>
        <p:spPr>
          <a:xfrm>
            <a:off x="3840480" y="256032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create</a:t>
            </a:r>
            <a:endParaRPr/>
          </a:p>
        </p:txBody>
      </p:sp>
      <p:sp>
        <p:nvSpPr>
          <p:cNvPr id="603" name="CustomShape 70"/>
          <p:cNvSpPr/>
          <p:nvPr/>
        </p:nvSpPr>
        <p:spPr>
          <a:xfrm>
            <a:off x="-311760" y="7459560"/>
            <a:ext cx="1226160" cy="1135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Maxwell</a:t>
            </a:r>
            <a:endParaRPr/>
          </a:p>
        </p:txBody>
      </p:sp>
      <p:sp>
        <p:nvSpPr>
          <p:cNvPr id="604" name="CustomShape 71"/>
          <p:cNvSpPr/>
          <p:nvPr/>
        </p:nvSpPr>
        <p:spPr>
          <a:xfrm>
            <a:off x="10241640" y="7983360"/>
            <a:ext cx="1645560" cy="42912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  <a:ea typeface="メイリオ"/>
              </a:rPr>
              <a:t>Elec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  <a:ea typeface="メイリオ"/>
              </a:rPr>
              <a:t>Magenta formula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Line 1"/>
          <p:cNvSpPr/>
          <p:nvPr/>
        </p:nvSpPr>
        <p:spPr>
          <a:xfrm>
            <a:off x="3383280" y="4663440"/>
            <a:ext cx="8961120" cy="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606" name="CustomShape 2"/>
          <p:cNvSpPr/>
          <p:nvPr/>
        </p:nvSpPr>
        <p:spPr>
          <a:xfrm>
            <a:off x="2743200" y="731520"/>
            <a:ext cx="2257920" cy="411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607" name="CustomShape 3"/>
          <p:cNvSpPr/>
          <p:nvPr/>
        </p:nvSpPr>
        <p:spPr>
          <a:xfrm flipH="1">
            <a:off x="5117040" y="731520"/>
            <a:ext cx="10940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chemistry</a:t>
            </a:r>
            <a:endParaRPr/>
          </a:p>
        </p:txBody>
      </p:sp>
      <p:sp>
        <p:nvSpPr>
          <p:cNvPr id="608" name="CustomShape 4"/>
          <p:cNvSpPr/>
          <p:nvPr/>
        </p:nvSpPr>
        <p:spPr>
          <a:xfrm flipH="1">
            <a:off x="4934160" y="146304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cell</a:t>
            </a:r>
            <a:endParaRPr/>
          </a:p>
        </p:txBody>
      </p:sp>
      <p:sp>
        <p:nvSpPr>
          <p:cNvPr id="609" name="CustomShape 5"/>
          <p:cNvSpPr/>
          <p:nvPr/>
        </p:nvSpPr>
        <p:spPr>
          <a:xfrm flipH="1">
            <a:off x="5117040" y="201168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Atom</a:t>
            </a:r>
            <a:endParaRPr/>
          </a:p>
        </p:txBody>
      </p:sp>
      <p:sp>
        <p:nvSpPr>
          <p:cNvPr id="610" name="CustomShape 6"/>
          <p:cNvSpPr/>
          <p:nvPr/>
        </p:nvSpPr>
        <p:spPr>
          <a:xfrm flipH="1">
            <a:off x="5208480" y="256032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</p:sp>
      <p:sp>
        <p:nvSpPr>
          <p:cNvPr id="611" name="CustomShape 7"/>
          <p:cNvSpPr/>
          <p:nvPr/>
        </p:nvSpPr>
        <p:spPr>
          <a:xfrm flipH="1">
            <a:off x="5208480" y="310896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computer</a:t>
            </a:r>
            <a:endParaRPr/>
          </a:p>
        </p:txBody>
      </p:sp>
      <p:sp>
        <p:nvSpPr>
          <p:cNvPr id="612" name="CustomShape 8"/>
          <p:cNvSpPr/>
          <p:nvPr/>
        </p:nvSpPr>
        <p:spPr>
          <a:xfrm>
            <a:off x="3181320" y="75636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/nature</a:t>
            </a:r>
            <a:endParaRPr/>
          </a:p>
        </p:txBody>
      </p:sp>
      <p:sp>
        <p:nvSpPr>
          <p:cNvPr id="613" name="CustomShape 9"/>
          <p:cNvSpPr/>
          <p:nvPr/>
        </p:nvSpPr>
        <p:spPr>
          <a:xfrm flipH="1">
            <a:off x="4844520" y="368244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body</a:t>
            </a:r>
            <a:endParaRPr/>
          </a:p>
        </p:txBody>
      </p:sp>
      <p:sp>
        <p:nvSpPr>
          <p:cNvPr id="614" name="CustomShape 10"/>
          <p:cNvSpPr/>
          <p:nvPr/>
        </p:nvSpPr>
        <p:spPr>
          <a:xfrm flipH="1">
            <a:off x="4844520" y="429768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myself</a:t>
            </a:r>
            <a:endParaRPr/>
          </a:p>
        </p:txBody>
      </p:sp>
      <p:sp>
        <p:nvSpPr>
          <p:cNvPr id="615" name="CustomShape 11"/>
          <p:cNvSpPr/>
          <p:nvPr/>
        </p:nvSpPr>
        <p:spPr>
          <a:xfrm flipH="1">
            <a:off x="4844520" y="493776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exec</a:t>
            </a:r>
            <a:endParaRPr/>
          </a:p>
        </p:txBody>
      </p:sp>
      <p:sp>
        <p:nvSpPr>
          <p:cNvPr id="616" name="CustomShape 12"/>
          <p:cNvSpPr/>
          <p:nvPr/>
        </p:nvSpPr>
        <p:spPr>
          <a:xfrm flipH="1">
            <a:off x="4844520" y="548640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brain</a:t>
            </a:r>
            <a:endParaRPr/>
          </a:p>
        </p:txBody>
      </p:sp>
      <p:sp>
        <p:nvSpPr>
          <p:cNvPr id="617" name="CustomShape 13"/>
          <p:cNvSpPr/>
          <p:nvPr/>
        </p:nvSpPr>
        <p:spPr>
          <a:xfrm>
            <a:off x="6949440" y="201168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Time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Gravity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Ralativity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Light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force</a:t>
            </a:r>
            <a:endParaRPr/>
          </a:p>
        </p:txBody>
      </p:sp>
      <p:sp>
        <p:nvSpPr>
          <p:cNvPr id="618" name="CustomShape 14"/>
          <p:cNvSpPr/>
          <p:nvPr/>
        </p:nvSpPr>
        <p:spPr>
          <a:xfrm>
            <a:off x="7132320" y="313380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Hardware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softeware</a:t>
            </a:r>
            <a:endParaRPr/>
          </a:p>
        </p:txBody>
      </p:sp>
      <p:sp>
        <p:nvSpPr>
          <p:cNvPr id="619" name="CustomShape 15"/>
          <p:cNvSpPr/>
          <p:nvPr/>
        </p:nvSpPr>
        <p:spPr>
          <a:xfrm>
            <a:off x="8667720" y="340812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Os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Algrithm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Data St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PL</a:t>
            </a:r>
            <a:endParaRPr/>
          </a:p>
        </p:txBody>
      </p:sp>
      <p:sp>
        <p:nvSpPr>
          <p:cNvPr id="620" name="CustomShape 16"/>
          <p:cNvSpPr/>
          <p:nvPr/>
        </p:nvSpPr>
        <p:spPr>
          <a:xfrm>
            <a:off x="8595360" y="276804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bus</a:t>
            </a:r>
            <a:endParaRPr/>
          </a:p>
        </p:txBody>
      </p:sp>
      <p:sp>
        <p:nvSpPr>
          <p:cNvPr id="621" name="CustomShape 17"/>
          <p:cNvSpPr/>
          <p:nvPr/>
        </p:nvSpPr>
        <p:spPr>
          <a:xfrm>
            <a:off x="6583680" y="541980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english</a:t>
            </a:r>
            <a:endParaRPr/>
          </a:p>
        </p:txBody>
      </p:sp>
      <p:sp>
        <p:nvSpPr>
          <p:cNvPr id="622" name="CustomShape 18"/>
          <p:cNvSpPr/>
          <p:nvPr/>
        </p:nvSpPr>
        <p:spPr>
          <a:xfrm>
            <a:off x="6858000" y="484632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neuron</a:t>
            </a:r>
            <a:endParaRPr/>
          </a:p>
        </p:txBody>
      </p:sp>
      <p:sp>
        <p:nvSpPr>
          <p:cNvPr id="623" name="CustomShape 19"/>
          <p:cNvSpPr/>
          <p:nvPr/>
        </p:nvSpPr>
        <p:spPr>
          <a:xfrm>
            <a:off x="6838920" y="594360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Manths xyfz</a:t>
            </a:r>
            <a:endParaRPr/>
          </a:p>
        </p:txBody>
      </p:sp>
      <p:sp>
        <p:nvSpPr>
          <p:cNvPr id="624" name="CustomShape 20"/>
          <p:cNvSpPr/>
          <p:nvPr/>
        </p:nvSpPr>
        <p:spPr>
          <a:xfrm flipH="1">
            <a:off x="5060880" y="-81000"/>
            <a:ext cx="1790280" cy="534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Objects dir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3080" y="1176840"/>
            <a:ext cx="723456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>
              <a:lnSpc>
                <a:spcPts val="0"/>
              </a:lnSpc>
              <a:buFont typeface="Wingdings" charset="2"/>
              <a:buChar char=""/>
            </a:pPr>
            <a:r>
              <a:rPr lang="en-US" sz="2000">
                <a:solidFill>
                  <a:srgbClr val="4d4d4d"/>
                </a:solidFill>
                <a:latin typeface="Arial"/>
              </a:rPr>
              <a:t>Sprizter BLE framework</a:t>
            </a:r>
            <a:endParaRPr/>
          </a:p>
          <a:p>
            <a:pPr>
              <a:lnSpc>
                <a:spcPts val="0"/>
              </a:lnSpc>
              <a:buFont typeface="Wingdings" charset="2"/>
              <a:buChar char=""/>
            </a:pPr>
            <a:r>
              <a:rPr lang="en-US" sz="2000">
                <a:solidFill>
                  <a:srgbClr val="4d4d4d"/>
                </a:solidFill>
                <a:latin typeface="Arial"/>
              </a:rPr>
              <a:t>Sprizter Serialization Codec </a:t>
            </a:r>
            <a:endParaRPr/>
          </a:p>
          <a:p>
            <a:pPr>
              <a:lnSpc>
                <a:spcPts val="0"/>
              </a:lnSpc>
              <a:buFont typeface="Wingdings" charset="2"/>
              <a:buChar char=""/>
            </a:pPr>
            <a:r>
              <a:rPr lang="en-US" sz="2000">
                <a:solidFill>
                  <a:srgbClr val="4d4d4d"/>
                </a:solidFill>
                <a:latin typeface="Arial"/>
              </a:rPr>
              <a:t>Sprizter Serialization Transport&amp;PHY Layer</a:t>
            </a:r>
            <a:endParaRPr/>
          </a:p>
          <a:p>
            <a:pPr>
              <a:lnSpc>
                <a:spcPts val="0"/>
              </a:lnSpc>
              <a:buFont typeface="Wingdings" charset="2"/>
              <a:buChar char=""/>
            </a:pPr>
            <a:r>
              <a:rPr lang="en-US" sz="2000">
                <a:solidFill>
                  <a:srgbClr val="4d4d4d"/>
                </a:solidFill>
                <a:latin typeface="Arial"/>
              </a:rPr>
              <a:t>Sequence</a:t>
            </a:r>
            <a:endParaRPr/>
          </a:p>
          <a:p>
            <a:pPr>
              <a:lnSpc>
                <a:spcPts val="0"/>
              </a:lnSpc>
              <a:buFont typeface="Wingdings" charset="2"/>
              <a:buChar char=""/>
            </a:pPr>
            <a:r>
              <a:rPr lang="en-US" sz="2000">
                <a:solidFill>
                  <a:srgbClr val="4d4d4d"/>
                </a:solidFill>
                <a:latin typeface="Arial"/>
              </a:rPr>
              <a:t>Custom Profile</a:t>
            </a:r>
            <a:endParaRPr/>
          </a:p>
          <a:p>
            <a:pPr>
              <a:lnSpc>
                <a:spcPts val="0"/>
              </a:lnSpc>
            </a:pP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Contents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-548640" y="822960"/>
            <a:ext cx="1917000" cy="1368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626" name="CustomShape 2"/>
          <p:cNvSpPr/>
          <p:nvPr/>
        </p:nvSpPr>
        <p:spPr>
          <a:xfrm flipH="1">
            <a:off x="3105360" y="457200"/>
            <a:ext cx="1551240" cy="45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object</a:t>
            </a:r>
            <a:endParaRPr/>
          </a:p>
        </p:txBody>
      </p:sp>
      <p:sp>
        <p:nvSpPr>
          <p:cNvPr id="627" name="CustomShape 3"/>
          <p:cNvSpPr/>
          <p:nvPr/>
        </p:nvSpPr>
        <p:spPr>
          <a:xfrm>
            <a:off x="-1188720" y="2926440"/>
            <a:ext cx="911160" cy="7279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628" name="CustomShape 4"/>
          <p:cNvSpPr/>
          <p:nvPr/>
        </p:nvSpPr>
        <p:spPr>
          <a:xfrm flipH="1">
            <a:off x="-1740960" y="2834640"/>
            <a:ext cx="453960" cy="6368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629" name="CustomShape 5"/>
          <p:cNvSpPr/>
          <p:nvPr/>
        </p:nvSpPr>
        <p:spPr>
          <a:xfrm>
            <a:off x="731520" y="365760"/>
            <a:ext cx="1917000" cy="1368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630" name="CustomShape 6"/>
          <p:cNvSpPr/>
          <p:nvPr/>
        </p:nvSpPr>
        <p:spPr>
          <a:xfrm>
            <a:off x="2418840" y="1371600"/>
            <a:ext cx="4435920" cy="1364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Serialized large packet sent from Host</a:t>
            </a:r>
            <a:endParaRPr/>
          </a:p>
        </p:txBody>
      </p:sp>
      <p:sp>
        <p:nvSpPr>
          <p:cNvPr id="631" name="CustomShape 7"/>
          <p:cNvSpPr/>
          <p:nvPr/>
        </p:nvSpPr>
        <p:spPr>
          <a:xfrm rot="5400000">
            <a:off x="4214880" y="3074760"/>
            <a:ext cx="627840" cy="86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32" name="CustomShape 8"/>
          <p:cNvSpPr/>
          <p:nvPr/>
        </p:nvSpPr>
        <p:spPr>
          <a:xfrm>
            <a:off x="1737360" y="3872520"/>
            <a:ext cx="4435920" cy="252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633" name="CustomShape 9"/>
          <p:cNvSpPr/>
          <p:nvPr/>
        </p:nvSpPr>
        <p:spPr>
          <a:xfrm>
            <a:off x="2507040" y="3902400"/>
            <a:ext cx="133020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eye</a:t>
            </a:r>
            <a:endParaRPr/>
          </a:p>
        </p:txBody>
      </p:sp>
      <p:sp>
        <p:nvSpPr>
          <p:cNvPr id="634" name="CustomShape 10"/>
          <p:cNvSpPr/>
          <p:nvPr/>
        </p:nvSpPr>
        <p:spPr>
          <a:xfrm>
            <a:off x="3749040" y="4438800"/>
            <a:ext cx="2824920" cy="1135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Neuron brain</a:t>
            </a:r>
            <a:endParaRPr/>
          </a:p>
        </p:txBody>
      </p:sp>
      <p:sp>
        <p:nvSpPr>
          <p:cNvPr id="635" name="CustomShape 11"/>
          <p:cNvSpPr/>
          <p:nvPr/>
        </p:nvSpPr>
        <p:spPr>
          <a:xfrm flipH="1" flipV="1" rot="5400000">
            <a:off x="2958840" y="5176080"/>
            <a:ext cx="288720" cy="7200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5041000000" sp="5041000000"/>
            </a:custDash>
            <a:round/>
            <a:tailEnd len="med" type="arrow" w="med"/>
          </a:ln>
        </p:spPr>
      </p:sp>
      <p:sp>
        <p:nvSpPr>
          <p:cNvPr id="636" name="CustomShape 12"/>
          <p:cNvSpPr/>
          <p:nvPr/>
        </p:nvSpPr>
        <p:spPr>
          <a:xfrm>
            <a:off x="-574560" y="5155560"/>
            <a:ext cx="3699000" cy="284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iuniverse →j</a:t>
            </a:r>
            <a:endParaRPr/>
          </a:p>
        </p:txBody>
      </p:sp>
      <p:sp>
        <p:nvSpPr>
          <p:cNvPr id="637" name="CustomShape 13"/>
          <p:cNvSpPr/>
          <p:nvPr/>
        </p:nvSpPr>
        <p:spPr>
          <a:xfrm>
            <a:off x="874080" y="1695240"/>
            <a:ext cx="1818360" cy="33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Receive buffer</a:t>
            </a:r>
            <a:endParaRPr/>
          </a:p>
        </p:txBody>
      </p:sp>
      <p:sp>
        <p:nvSpPr>
          <p:cNvPr id="638" name="CustomShape 14"/>
          <p:cNvSpPr/>
          <p:nvPr/>
        </p:nvSpPr>
        <p:spPr>
          <a:xfrm>
            <a:off x="1645920" y="4480560"/>
            <a:ext cx="133020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ear</a:t>
            </a:r>
            <a:endParaRPr/>
          </a:p>
        </p:txBody>
      </p:sp>
      <p:sp>
        <p:nvSpPr>
          <p:cNvPr id="639" name="CustomShape 15"/>
          <p:cNvSpPr/>
          <p:nvPr/>
        </p:nvSpPr>
        <p:spPr>
          <a:xfrm>
            <a:off x="1775520" y="4997880"/>
            <a:ext cx="133020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Peni virgin</a:t>
            </a:r>
            <a:endParaRPr/>
          </a:p>
        </p:txBody>
      </p:sp>
      <p:sp>
        <p:nvSpPr>
          <p:cNvPr id="640" name="CustomShape 16"/>
          <p:cNvSpPr/>
          <p:nvPr/>
        </p:nvSpPr>
        <p:spPr>
          <a:xfrm>
            <a:off x="2418840" y="1010160"/>
            <a:ext cx="3247200" cy="1364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computer</a:t>
            </a:r>
            <a:endParaRPr/>
          </a:p>
        </p:txBody>
      </p:sp>
      <p:sp>
        <p:nvSpPr>
          <p:cNvPr id="641" name="CustomShape 17"/>
          <p:cNvSpPr/>
          <p:nvPr/>
        </p:nvSpPr>
        <p:spPr>
          <a:xfrm>
            <a:off x="-1495440" y="3067200"/>
            <a:ext cx="2824920" cy="1135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man</a:t>
            </a:r>
            <a:endParaRPr/>
          </a:p>
        </p:txBody>
      </p:sp>
      <p:sp>
        <p:nvSpPr>
          <p:cNvPr id="642" name="CustomShape 18"/>
          <p:cNvSpPr/>
          <p:nvPr/>
        </p:nvSpPr>
        <p:spPr>
          <a:xfrm>
            <a:off x="-1593360" y="142128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sun</a:t>
            </a:r>
            <a:endParaRPr/>
          </a:p>
        </p:txBody>
      </p:sp>
      <p:sp>
        <p:nvSpPr>
          <p:cNvPr id="643" name="CustomShape 19"/>
          <p:cNvSpPr/>
          <p:nvPr/>
        </p:nvSpPr>
        <p:spPr>
          <a:xfrm>
            <a:off x="-1227600" y="100584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obit</a:t>
            </a:r>
            <a:endParaRPr/>
          </a:p>
        </p:txBody>
      </p:sp>
      <p:sp>
        <p:nvSpPr>
          <p:cNvPr id="644" name="CustomShape 20"/>
          <p:cNvSpPr/>
          <p:nvPr/>
        </p:nvSpPr>
        <p:spPr>
          <a:xfrm>
            <a:off x="-861840" y="173736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light</a:t>
            </a:r>
            <a:endParaRPr/>
          </a:p>
        </p:txBody>
      </p:sp>
      <p:sp>
        <p:nvSpPr>
          <p:cNvPr id="645" name="CustomShape 21"/>
          <p:cNvSpPr/>
          <p:nvPr/>
        </p:nvSpPr>
        <p:spPr>
          <a:xfrm>
            <a:off x="-404640" y="1371600"/>
            <a:ext cx="1185480" cy="587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heat</a:t>
            </a:r>
            <a:endParaRPr/>
          </a:p>
        </p:txBody>
      </p:sp>
      <p:sp>
        <p:nvSpPr>
          <p:cNvPr id="646" name="CustomShape 22"/>
          <p:cNvSpPr/>
          <p:nvPr/>
        </p:nvSpPr>
        <p:spPr>
          <a:xfrm rot="14184600">
            <a:off x="142920" y="4095720"/>
            <a:ext cx="627840" cy="86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47" name="CustomShape 23"/>
          <p:cNvSpPr/>
          <p:nvPr/>
        </p:nvSpPr>
        <p:spPr>
          <a:xfrm>
            <a:off x="3710160" y="5548320"/>
            <a:ext cx="598680" cy="757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dna</a:t>
            </a:r>
            <a:endParaRPr/>
          </a:p>
        </p:txBody>
      </p:sp>
      <p:sp>
        <p:nvSpPr>
          <p:cNvPr id="648" name="CustomShape 24"/>
          <p:cNvSpPr/>
          <p:nvPr/>
        </p:nvSpPr>
        <p:spPr>
          <a:xfrm>
            <a:off x="8344440" y="447120"/>
            <a:ext cx="729360" cy="221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language</a:t>
            </a:r>
            <a:endParaRPr/>
          </a:p>
        </p:txBody>
      </p:sp>
      <p:sp>
        <p:nvSpPr>
          <p:cNvPr id="649" name="CustomShape 25"/>
          <p:cNvSpPr/>
          <p:nvPr/>
        </p:nvSpPr>
        <p:spPr>
          <a:xfrm>
            <a:off x="9509760" y="393192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law</a:t>
            </a:r>
            <a:endParaRPr/>
          </a:p>
        </p:txBody>
      </p:sp>
      <p:sp>
        <p:nvSpPr>
          <p:cNvPr id="650" name="CustomShape 26"/>
          <p:cNvSpPr/>
          <p:nvPr/>
        </p:nvSpPr>
        <p:spPr>
          <a:xfrm>
            <a:off x="10899000" y="2352240"/>
            <a:ext cx="1296000" cy="2962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メイリオ"/>
              </a:rPr>
              <a:t>maths</a:t>
            </a:r>
            <a:endParaRPr/>
          </a:p>
        </p:txBody>
      </p:sp>
      <p:sp>
        <p:nvSpPr>
          <p:cNvPr id="651" name="CustomShape 27"/>
          <p:cNvSpPr/>
          <p:nvPr/>
        </p:nvSpPr>
        <p:spPr>
          <a:xfrm>
            <a:off x="7863840" y="2869200"/>
            <a:ext cx="1711440" cy="1072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652" name="CustomShape 28"/>
          <p:cNvSpPr/>
          <p:nvPr/>
        </p:nvSpPr>
        <p:spPr>
          <a:xfrm>
            <a:off x="8263080" y="2919240"/>
            <a:ext cx="8884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Maths law</a:t>
            </a:r>
            <a:endParaRPr/>
          </a:p>
        </p:txBody>
      </p:sp>
      <p:sp>
        <p:nvSpPr>
          <p:cNvPr id="653" name="CustomShape 29"/>
          <p:cNvSpPr/>
          <p:nvPr/>
        </p:nvSpPr>
        <p:spPr>
          <a:xfrm>
            <a:off x="7940160" y="3177000"/>
            <a:ext cx="1533960" cy="672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メイリオ"/>
              </a:rPr>
              <a:t>Symblic universe</a:t>
            </a:r>
            <a:endParaRPr/>
          </a:p>
        </p:txBody>
      </p:sp>
      <p:sp>
        <p:nvSpPr>
          <p:cNvPr id="654" name="CustomShape 30"/>
          <p:cNvSpPr/>
          <p:nvPr/>
        </p:nvSpPr>
        <p:spPr>
          <a:xfrm flipH="1">
            <a:off x="8705160" y="3013920"/>
            <a:ext cx="442440" cy="15948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5041000000" sp="5041000000"/>
            </a:custDash>
            <a:round/>
            <a:tailEnd len="med" type="arrow" w="med"/>
          </a:ln>
        </p:spPr>
      </p:sp>
      <p:sp>
        <p:nvSpPr>
          <p:cNvPr id="655" name="CustomShape 31"/>
          <p:cNvSpPr/>
          <p:nvPr/>
        </p:nvSpPr>
        <p:spPr>
          <a:xfrm>
            <a:off x="8111880" y="2640240"/>
            <a:ext cx="1214640" cy="221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Find law</a:t>
            </a:r>
            <a:endParaRPr/>
          </a:p>
        </p:txBody>
      </p:sp>
      <p:sp>
        <p:nvSpPr>
          <p:cNvPr id="656" name="CustomShape 32"/>
          <p:cNvSpPr/>
          <p:nvPr/>
        </p:nvSpPr>
        <p:spPr>
          <a:xfrm>
            <a:off x="11917080" y="1625760"/>
            <a:ext cx="2161440" cy="382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← </a:t>
            </a: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number and sharp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Geo axis y z.</a:t>
            </a:r>
            <a:endParaRPr/>
          </a:p>
        </p:txBody>
      </p:sp>
      <p:sp>
        <p:nvSpPr>
          <p:cNvPr id="657" name="Line 33"/>
          <p:cNvSpPr/>
          <p:nvPr/>
        </p:nvSpPr>
        <p:spPr>
          <a:xfrm>
            <a:off x="6949440" y="1361520"/>
            <a:ext cx="0" cy="46735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658" name="CustomShape 34"/>
          <p:cNvSpPr/>
          <p:nvPr/>
        </p:nvSpPr>
        <p:spPr>
          <a:xfrm>
            <a:off x="9856440" y="2468880"/>
            <a:ext cx="1296000" cy="2962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メイリオ"/>
              </a:rPr>
              <a:t>PL</a:t>
            </a:r>
            <a:endParaRPr/>
          </a:p>
        </p:txBody>
      </p:sp>
      <p:sp>
        <p:nvSpPr>
          <p:cNvPr id="659" name="CustomShape 35"/>
          <p:cNvSpPr/>
          <p:nvPr/>
        </p:nvSpPr>
        <p:spPr>
          <a:xfrm>
            <a:off x="12252960" y="264528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Physics electron</a:t>
            </a:r>
            <a:endParaRPr/>
          </a:p>
        </p:txBody>
      </p:sp>
      <p:sp>
        <p:nvSpPr>
          <p:cNvPr id="660" name="CustomShape 36"/>
          <p:cNvSpPr/>
          <p:nvPr/>
        </p:nvSpPr>
        <p:spPr>
          <a:xfrm>
            <a:off x="9399240" y="192024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Cirriut </a:t>
            </a:r>
            <a:endParaRPr/>
          </a:p>
        </p:txBody>
      </p:sp>
      <p:sp>
        <p:nvSpPr>
          <p:cNvPr id="661" name="CustomShape 37"/>
          <p:cNvSpPr/>
          <p:nvPr/>
        </p:nvSpPr>
        <p:spPr>
          <a:xfrm>
            <a:off x="9490680" y="286920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geometry </a:t>
            </a:r>
            <a:endParaRPr/>
          </a:p>
        </p:txBody>
      </p:sp>
      <p:sp>
        <p:nvSpPr>
          <p:cNvPr id="662" name="CustomShape 38"/>
          <p:cNvSpPr/>
          <p:nvPr/>
        </p:nvSpPr>
        <p:spPr>
          <a:xfrm>
            <a:off x="10881360" y="4043520"/>
            <a:ext cx="200844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A fire upon deep</a:t>
            </a:r>
            <a:endParaRPr/>
          </a:p>
        </p:txBody>
      </p:sp>
      <p:sp>
        <p:nvSpPr>
          <p:cNvPr id="663" name="CustomShape 39"/>
          <p:cNvSpPr/>
          <p:nvPr/>
        </p:nvSpPr>
        <p:spPr>
          <a:xfrm>
            <a:off x="10630080" y="4474080"/>
            <a:ext cx="244260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The grand design</a:t>
            </a:r>
            <a:endParaRPr/>
          </a:p>
        </p:txBody>
      </p:sp>
      <p:sp>
        <p:nvSpPr>
          <p:cNvPr id="664" name="CustomShape 40"/>
          <p:cNvSpPr/>
          <p:nvPr/>
        </p:nvSpPr>
        <p:spPr>
          <a:xfrm>
            <a:off x="10881360" y="4754880"/>
            <a:ext cx="2557080" cy="8197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What is life ? Quota schdingor </a:t>
            </a:r>
            <a:endParaRPr/>
          </a:p>
        </p:txBody>
      </p:sp>
      <p:sp>
        <p:nvSpPr>
          <p:cNvPr id="665" name="CustomShape 41"/>
          <p:cNvSpPr/>
          <p:nvPr/>
        </p:nvSpPr>
        <p:spPr>
          <a:xfrm>
            <a:off x="12198240" y="118224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Neoton calculation</a:t>
            </a:r>
            <a:endParaRPr/>
          </a:p>
        </p:txBody>
      </p:sp>
      <p:sp>
        <p:nvSpPr>
          <p:cNvPr id="666" name="CustomShape 42"/>
          <p:cNvSpPr/>
          <p:nvPr/>
        </p:nvSpPr>
        <p:spPr>
          <a:xfrm>
            <a:off x="11155680" y="5577840"/>
            <a:ext cx="1642680" cy="46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Enst kaser renlun</a:t>
            </a:r>
            <a:endParaRPr/>
          </a:p>
        </p:txBody>
      </p:sp>
      <p:sp>
        <p:nvSpPr>
          <p:cNvPr id="667" name="CustomShape 43"/>
          <p:cNvSpPr/>
          <p:nvPr/>
        </p:nvSpPr>
        <p:spPr>
          <a:xfrm>
            <a:off x="8404560" y="1063440"/>
            <a:ext cx="429120" cy="2224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tools</a:t>
            </a:r>
            <a:endParaRPr/>
          </a:p>
        </p:txBody>
      </p:sp>
      <p:sp>
        <p:nvSpPr>
          <p:cNvPr id="668" name="CustomShape 44"/>
          <p:cNvSpPr/>
          <p:nvPr/>
        </p:nvSpPr>
        <p:spPr>
          <a:xfrm>
            <a:off x="8869680" y="99936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UML ppt visio</a:t>
            </a:r>
            <a:endParaRPr/>
          </a:p>
        </p:txBody>
      </p:sp>
      <p:sp>
        <p:nvSpPr>
          <p:cNvPr id="669" name="CustomShape 45"/>
          <p:cNvSpPr/>
          <p:nvPr/>
        </p:nvSpPr>
        <p:spPr>
          <a:xfrm>
            <a:off x="9052560" y="73152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Paper pencil</a:t>
            </a:r>
            <a:endParaRPr/>
          </a:p>
        </p:txBody>
      </p:sp>
      <p:sp>
        <p:nvSpPr>
          <p:cNvPr id="670" name="CustomShape 46"/>
          <p:cNvSpPr/>
          <p:nvPr/>
        </p:nvSpPr>
        <p:spPr>
          <a:xfrm>
            <a:off x="8892720" y="128016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Vim find grep </a:t>
            </a:r>
            <a:endParaRPr/>
          </a:p>
        </p:txBody>
      </p:sp>
      <p:sp>
        <p:nvSpPr>
          <p:cNvPr id="671" name="CustomShape 47"/>
          <p:cNvSpPr/>
          <p:nvPr/>
        </p:nvSpPr>
        <p:spPr>
          <a:xfrm>
            <a:off x="10172880" y="1188720"/>
            <a:ext cx="12538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Vim cscope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Line 1"/>
          <p:cNvSpPr/>
          <p:nvPr/>
        </p:nvSpPr>
        <p:spPr>
          <a:xfrm>
            <a:off x="640080" y="3840480"/>
            <a:ext cx="8961120" cy="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673" name="CustomShape 2"/>
          <p:cNvSpPr/>
          <p:nvPr/>
        </p:nvSpPr>
        <p:spPr>
          <a:xfrm>
            <a:off x="6036120" y="1252800"/>
            <a:ext cx="2512080" cy="31208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4f81bd"/>
            </a:solidFill>
            <a:custDash>
              <a:ds d="5041000000" sp="5041000000"/>
            </a:custDash>
            <a:round/>
          </a:ln>
        </p:spPr>
      </p:sp>
      <p:sp>
        <p:nvSpPr>
          <p:cNvPr id="674" name="CustomShape 3"/>
          <p:cNvSpPr/>
          <p:nvPr/>
        </p:nvSpPr>
        <p:spPr>
          <a:xfrm>
            <a:off x="6810120" y="3484080"/>
            <a:ext cx="964440" cy="644760"/>
          </a:xfrm>
          <a:prstGeom prst="flowChartMagneticDisk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Flash</a:t>
            </a:r>
            <a:endParaRPr/>
          </a:p>
        </p:txBody>
      </p:sp>
      <p:sp>
        <p:nvSpPr>
          <p:cNvPr id="675" name="CustomShape 4"/>
          <p:cNvSpPr/>
          <p:nvPr/>
        </p:nvSpPr>
        <p:spPr>
          <a:xfrm>
            <a:off x="6496560" y="4181760"/>
            <a:ext cx="1977480" cy="189720"/>
          </a:xfrm>
          <a:prstGeom prst="rect">
            <a:avLst/>
          </a:prstGeom>
          <a:noFill/>
          <a:ln>
            <a:noFill/>
          </a:ln>
        </p:spPr>
      </p:sp>
      <p:sp>
        <p:nvSpPr>
          <p:cNvPr id="676" name="CustomShape 5"/>
          <p:cNvSpPr/>
          <p:nvPr/>
        </p:nvSpPr>
        <p:spPr>
          <a:xfrm>
            <a:off x="6296760" y="1467720"/>
            <a:ext cx="1990080" cy="1721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Note draw</a:t>
            </a:r>
            <a:endParaRPr/>
          </a:p>
        </p:txBody>
      </p:sp>
      <p:sp>
        <p:nvSpPr>
          <p:cNvPr id="677" name="CustomShape 6"/>
          <p:cNvSpPr/>
          <p:nvPr/>
        </p:nvSpPr>
        <p:spPr>
          <a:xfrm>
            <a:off x="6612840" y="2396160"/>
            <a:ext cx="1444680" cy="712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78" name="CustomShape 7"/>
          <p:cNvSpPr/>
          <p:nvPr/>
        </p:nvSpPr>
        <p:spPr>
          <a:xfrm>
            <a:off x="6623640" y="1785960"/>
            <a:ext cx="1444680" cy="529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メイリオ"/>
              </a:rPr>
              <a:t>Paper pencil</a:t>
            </a:r>
            <a:endParaRPr/>
          </a:p>
        </p:txBody>
      </p:sp>
      <p:sp>
        <p:nvSpPr>
          <p:cNvPr id="679" name="CustomShape 8"/>
          <p:cNvSpPr/>
          <p:nvPr/>
        </p:nvSpPr>
        <p:spPr>
          <a:xfrm>
            <a:off x="7408440" y="2243520"/>
            <a:ext cx="360" cy="132948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680" name="Line 9"/>
          <p:cNvSpPr/>
          <p:nvPr/>
        </p:nvSpPr>
        <p:spPr>
          <a:xfrm flipH="1" flipV="1">
            <a:off x="7293240" y="3193200"/>
            <a:ext cx="720" cy="290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81" name="CustomShape 10"/>
          <p:cNvSpPr/>
          <p:nvPr/>
        </p:nvSpPr>
        <p:spPr>
          <a:xfrm>
            <a:off x="7627680" y="3138840"/>
            <a:ext cx="1238760" cy="320400"/>
          </a:xfrm>
          <a:prstGeom prst="wedgeRoundRectCallout">
            <a:avLst>
              <a:gd name="adj1" fmla="val -63800"/>
              <a:gd name="adj2" fmla="val 27502"/>
              <a:gd name="adj3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  <a:ea typeface="メイリオ"/>
              </a:rPr>
              <a:t>Save log data</a:t>
            </a:r>
            <a:endParaRPr/>
          </a:p>
        </p:txBody>
      </p:sp>
      <p:sp>
        <p:nvSpPr>
          <p:cNvPr id="682" name="CustomShape 11"/>
          <p:cNvSpPr/>
          <p:nvPr/>
        </p:nvSpPr>
        <p:spPr>
          <a:xfrm>
            <a:off x="2173680" y="1371600"/>
            <a:ext cx="2512080" cy="31208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4f81bd"/>
            </a:solidFill>
            <a:custDash>
              <a:ds d="5041000000" sp="5041000000"/>
            </a:custDash>
            <a:round/>
          </a:ln>
        </p:spPr>
      </p:sp>
      <p:sp>
        <p:nvSpPr>
          <p:cNvPr id="683" name="CustomShape 12"/>
          <p:cNvSpPr/>
          <p:nvPr/>
        </p:nvSpPr>
        <p:spPr>
          <a:xfrm>
            <a:off x="2947680" y="3602880"/>
            <a:ext cx="964440" cy="644760"/>
          </a:xfrm>
          <a:prstGeom prst="flowChartMagneticDisk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eye</a:t>
            </a:r>
            <a:endParaRPr/>
          </a:p>
        </p:txBody>
      </p:sp>
      <p:sp>
        <p:nvSpPr>
          <p:cNvPr id="684" name="CustomShape 13"/>
          <p:cNvSpPr/>
          <p:nvPr/>
        </p:nvSpPr>
        <p:spPr>
          <a:xfrm>
            <a:off x="2634120" y="4300560"/>
            <a:ext cx="1977480" cy="18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Spritzer Standalone system</a:t>
            </a:r>
            <a:endParaRPr/>
          </a:p>
        </p:txBody>
      </p:sp>
      <p:sp>
        <p:nvSpPr>
          <p:cNvPr id="685" name="CustomShape 14"/>
          <p:cNvSpPr/>
          <p:nvPr/>
        </p:nvSpPr>
        <p:spPr>
          <a:xfrm>
            <a:off x="2434320" y="1586520"/>
            <a:ext cx="1990080" cy="1721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search</a:t>
            </a:r>
            <a:endParaRPr/>
          </a:p>
        </p:txBody>
      </p:sp>
      <p:sp>
        <p:nvSpPr>
          <p:cNvPr id="686" name="CustomShape 15"/>
          <p:cNvSpPr/>
          <p:nvPr/>
        </p:nvSpPr>
        <p:spPr>
          <a:xfrm>
            <a:off x="2750400" y="2514960"/>
            <a:ext cx="1444680" cy="712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メイリオ"/>
              </a:rPr>
              <a:t>book</a:t>
            </a:r>
            <a:endParaRPr/>
          </a:p>
        </p:txBody>
      </p:sp>
      <p:sp>
        <p:nvSpPr>
          <p:cNvPr id="687" name="CustomShape 16"/>
          <p:cNvSpPr/>
          <p:nvPr/>
        </p:nvSpPr>
        <p:spPr>
          <a:xfrm>
            <a:off x="2761200" y="1904760"/>
            <a:ext cx="1444680" cy="529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メイリオ"/>
              </a:rPr>
              <a:t>web</a:t>
            </a:r>
            <a:endParaRPr/>
          </a:p>
        </p:txBody>
      </p:sp>
      <p:sp>
        <p:nvSpPr>
          <p:cNvPr id="688" name="CustomShape 17"/>
          <p:cNvSpPr/>
          <p:nvPr/>
        </p:nvSpPr>
        <p:spPr>
          <a:xfrm>
            <a:off x="3546000" y="2362320"/>
            <a:ext cx="360" cy="132948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689" name="Line 18"/>
          <p:cNvSpPr/>
          <p:nvPr/>
        </p:nvSpPr>
        <p:spPr>
          <a:xfrm flipH="1" flipV="1">
            <a:off x="3430800" y="3312000"/>
            <a:ext cx="720" cy="290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90" name="CustomShape 19"/>
          <p:cNvSpPr/>
          <p:nvPr/>
        </p:nvSpPr>
        <p:spPr>
          <a:xfrm>
            <a:off x="3765240" y="3257640"/>
            <a:ext cx="1217880" cy="320400"/>
          </a:xfrm>
          <a:prstGeom prst="wedgeRoundRectCallout">
            <a:avLst>
              <a:gd name="adj1" fmla="val -63800"/>
              <a:gd name="adj2" fmla="val 27502"/>
              <a:gd name="adj3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  <a:ea typeface="メイリオ"/>
              </a:rPr>
              <a:t>Save log data</a:t>
            </a:r>
            <a:endParaRPr/>
          </a:p>
        </p:txBody>
      </p:sp>
      <p:sp>
        <p:nvSpPr>
          <p:cNvPr id="691" name="CustomShape 20"/>
          <p:cNvSpPr/>
          <p:nvPr/>
        </p:nvSpPr>
        <p:spPr>
          <a:xfrm>
            <a:off x="1554480" y="2080800"/>
            <a:ext cx="1107360" cy="722160"/>
          </a:xfrm>
          <a:prstGeom prst="flowChartMagneticDrum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Host I/F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(SPI)</a:t>
            </a:r>
            <a:endParaRPr/>
          </a:p>
        </p:txBody>
      </p:sp>
      <p:sp>
        <p:nvSpPr>
          <p:cNvPr id="692" name="CustomShape 21"/>
          <p:cNvSpPr/>
          <p:nvPr/>
        </p:nvSpPr>
        <p:spPr>
          <a:xfrm flipV="1">
            <a:off x="5077800" y="2095920"/>
            <a:ext cx="862560" cy="1404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693" name="CustomShape 22"/>
          <p:cNvSpPr/>
          <p:nvPr/>
        </p:nvSpPr>
        <p:spPr>
          <a:xfrm>
            <a:off x="4908960" y="2548080"/>
            <a:ext cx="1711440" cy="1072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694" name="CustomShape 23"/>
          <p:cNvSpPr/>
          <p:nvPr/>
        </p:nvSpPr>
        <p:spPr>
          <a:xfrm>
            <a:off x="4960440" y="2503440"/>
            <a:ext cx="888480" cy="18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メイリオ"/>
              </a:rPr>
              <a:t>Sensors eys ears </a:t>
            </a:r>
            <a:endParaRPr/>
          </a:p>
        </p:txBody>
      </p:sp>
      <p:sp>
        <p:nvSpPr>
          <p:cNvPr id="695" name="CustomShape 24"/>
          <p:cNvSpPr/>
          <p:nvPr/>
        </p:nvSpPr>
        <p:spPr>
          <a:xfrm>
            <a:off x="4985280" y="2855880"/>
            <a:ext cx="1533960" cy="672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メイリオ"/>
              </a:rPr>
              <a:t>brain</a:t>
            </a:r>
            <a:endParaRPr/>
          </a:p>
        </p:txBody>
      </p:sp>
      <p:sp>
        <p:nvSpPr>
          <p:cNvPr id="696" name="CustomShape 25"/>
          <p:cNvSpPr/>
          <p:nvPr/>
        </p:nvSpPr>
        <p:spPr>
          <a:xfrm flipH="1">
            <a:off x="5750280" y="2692800"/>
            <a:ext cx="442440" cy="15948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5041000000" sp="5041000000"/>
            </a:custDash>
            <a:round/>
            <a:tailEnd len="med" type="arrow" w="med"/>
          </a:ln>
        </p:spPr>
      </p:sp>
      <p:sp>
        <p:nvSpPr>
          <p:cNvPr id="697" name="CustomShape 26"/>
          <p:cNvSpPr/>
          <p:nvPr/>
        </p:nvSpPr>
        <p:spPr>
          <a:xfrm>
            <a:off x="4937760" y="1695240"/>
            <a:ext cx="1214640" cy="221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Find law</a:t>
            </a:r>
            <a:endParaRPr/>
          </a:p>
        </p:txBody>
      </p:sp>
      <p:sp>
        <p:nvSpPr>
          <p:cNvPr id="698" name="CustomShape 27"/>
          <p:cNvSpPr/>
          <p:nvPr/>
        </p:nvSpPr>
        <p:spPr>
          <a:xfrm>
            <a:off x="5852160" y="731520"/>
            <a:ext cx="1238760" cy="320400"/>
          </a:xfrm>
          <a:prstGeom prst="wedgeRoundRectCallout">
            <a:avLst>
              <a:gd name="adj1" fmla="val -63800"/>
              <a:gd name="adj2" fmla="val 27502"/>
              <a:gd name="adj3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  <a:ea typeface="メイリオ"/>
              </a:rPr>
              <a:t>raw</a:t>
            </a:r>
            <a:endParaRPr/>
          </a:p>
        </p:txBody>
      </p:sp>
      <p:sp>
        <p:nvSpPr>
          <p:cNvPr id="699" name="CustomShape 28"/>
          <p:cNvSpPr/>
          <p:nvPr/>
        </p:nvSpPr>
        <p:spPr>
          <a:xfrm>
            <a:off x="9334800" y="1630800"/>
            <a:ext cx="2512080" cy="31208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4f81bd"/>
            </a:solidFill>
            <a:custDash>
              <a:ds d="5041000000" sp="5041000000"/>
            </a:custDash>
            <a:round/>
          </a:ln>
        </p:spPr>
      </p:sp>
      <p:sp>
        <p:nvSpPr>
          <p:cNvPr id="700" name="CustomShape 29"/>
          <p:cNvSpPr/>
          <p:nvPr/>
        </p:nvSpPr>
        <p:spPr>
          <a:xfrm>
            <a:off x="12710160" y="3924000"/>
            <a:ext cx="964440" cy="644760"/>
          </a:xfrm>
          <a:prstGeom prst="flowChartMagneticDisk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Distribute store</a:t>
            </a:r>
            <a:endParaRPr/>
          </a:p>
        </p:txBody>
      </p:sp>
      <p:sp>
        <p:nvSpPr>
          <p:cNvPr id="701" name="CustomShape 30"/>
          <p:cNvSpPr/>
          <p:nvPr/>
        </p:nvSpPr>
        <p:spPr>
          <a:xfrm>
            <a:off x="9795240" y="4559760"/>
            <a:ext cx="1977480" cy="18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メイリオ"/>
              </a:rPr>
              <a:t>Spritzer Standalone system</a:t>
            </a:r>
            <a:endParaRPr/>
          </a:p>
        </p:txBody>
      </p:sp>
      <p:sp>
        <p:nvSpPr>
          <p:cNvPr id="702" name="CustomShape 31"/>
          <p:cNvSpPr/>
          <p:nvPr/>
        </p:nvSpPr>
        <p:spPr>
          <a:xfrm>
            <a:off x="9595440" y="1845720"/>
            <a:ext cx="1990080" cy="1721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ppt</a:t>
            </a:r>
            <a:endParaRPr/>
          </a:p>
        </p:txBody>
      </p:sp>
      <p:sp>
        <p:nvSpPr>
          <p:cNvPr id="703" name="CustomShape 32"/>
          <p:cNvSpPr/>
          <p:nvPr/>
        </p:nvSpPr>
        <p:spPr>
          <a:xfrm>
            <a:off x="9595440" y="2774160"/>
            <a:ext cx="1760760" cy="712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30">
                <a:latin typeface="Arial"/>
              </a:rPr>
              <a:t>Git historycal</a:t>
            </a:r>
            <a:endParaRPr/>
          </a:p>
        </p:txBody>
      </p:sp>
      <p:sp>
        <p:nvSpPr>
          <p:cNvPr id="704" name="CustomShape 33"/>
          <p:cNvSpPr/>
          <p:nvPr/>
        </p:nvSpPr>
        <p:spPr>
          <a:xfrm>
            <a:off x="9922320" y="2163960"/>
            <a:ext cx="1444680" cy="529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rial"/>
                <a:ea typeface="メイリオ"/>
              </a:rPr>
              <a:t>Could fix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メイリオ"/>
              </a:rPr>
              <a:t>improve</a:t>
            </a:r>
            <a:endParaRPr/>
          </a:p>
        </p:txBody>
      </p:sp>
      <p:sp>
        <p:nvSpPr>
          <p:cNvPr id="705" name="CustomShape 34"/>
          <p:cNvSpPr/>
          <p:nvPr/>
        </p:nvSpPr>
        <p:spPr>
          <a:xfrm>
            <a:off x="10707120" y="2621520"/>
            <a:ext cx="360" cy="132948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706" name="Line 35"/>
          <p:cNvSpPr/>
          <p:nvPr/>
        </p:nvSpPr>
        <p:spPr>
          <a:xfrm flipH="1" flipV="1">
            <a:off x="10591920" y="3571200"/>
            <a:ext cx="720" cy="290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07" name="CustomShape 36"/>
          <p:cNvSpPr/>
          <p:nvPr/>
        </p:nvSpPr>
        <p:spPr>
          <a:xfrm>
            <a:off x="12527280" y="3474720"/>
            <a:ext cx="1238760" cy="320400"/>
          </a:xfrm>
          <a:prstGeom prst="wedgeRoundRectCallout">
            <a:avLst>
              <a:gd name="adj1" fmla="val -63800"/>
              <a:gd name="adj2" fmla="val 27502"/>
              <a:gd name="adj3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  <a:ea typeface="メイリオ"/>
              </a:rPr>
              <a:t>github</a:t>
            </a:r>
            <a:endParaRPr/>
          </a:p>
        </p:txBody>
      </p:sp>
      <p:sp>
        <p:nvSpPr>
          <p:cNvPr id="708" name="CustomShape 37"/>
          <p:cNvSpPr/>
          <p:nvPr/>
        </p:nvSpPr>
        <p:spPr>
          <a:xfrm flipV="1">
            <a:off x="8551440" y="2261520"/>
            <a:ext cx="862560" cy="1404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709" name="CustomShape 38"/>
          <p:cNvSpPr/>
          <p:nvPr/>
        </p:nvSpPr>
        <p:spPr>
          <a:xfrm flipV="1">
            <a:off x="11850120" y="4294080"/>
            <a:ext cx="862560" cy="1404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tailEnd len="med" type="arrow" w="med"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Line 1"/>
          <p:cNvSpPr/>
          <p:nvPr/>
        </p:nvSpPr>
        <p:spPr>
          <a:xfrm>
            <a:off x="731520" y="4846320"/>
            <a:ext cx="8961120" cy="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711" name="CustomShape 2"/>
          <p:cNvSpPr/>
          <p:nvPr/>
        </p:nvSpPr>
        <p:spPr>
          <a:xfrm>
            <a:off x="2651760" y="-1737360"/>
            <a:ext cx="5119560" cy="1553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WORD</a:t>
            </a:r>
            <a:endParaRPr/>
          </a:p>
        </p:txBody>
      </p:sp>
      <p:sp>
        <p:nvSpPr>
          <p:cNvPr id="712" name="CustomShape 3"/>
          <p:cNvSpPr/>
          <p:nvPr/>
        </p:nvSpPr>
        <p:spPr>
          <a:xfrm>
            <a:off x="3108960" y="-97884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prefix</a:t>
            </a:r>
            <a:endParaRPr/>
          </a:p>
        </p:txBody>
      </p:sp>
      <p:sp>
        <p:nvSpPr>
          <p:cNvPr id="713" name="CustomShape 4"/>
          <p:cNvSpPr/>
          <p:nvPr/>
        </p:nvSpPr>
        <p:spPr>
          <a:xfrm>
            <a:off x="4663440" y="-107028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root</a:t>
            </a:r>
            <a:endParaRPr/>
          </a:p>
        </p:txBody>
      </p:sp>
      <p:sp>
        <p:nvSpPr>
          <p:cNvPr id="714" name="CustomShape 5"/>
          <p:cNvSpPr/>
          <p:nvPr/>
        </p:nvSpPr>
        <p:spPr>
          <a:xfrm>
            <a:off x="897480" y="420624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1, See:</a:t>
            </a:r>
            <a:endParaRPr/>
          </a:p>
        </p:txBody>
      </p:sp>
      <p:sp>
        <p:nvSpPr>
          <p:cNvPr id="715" name="CustomShape 6"/>
          <p:cNvSpPr/>
          <p:nvPr/>
        </p:nvSpPr>
        <p:spPr>
          <a:xfrm flipH="1">
            <a:off x="2741760" y="385308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Sentence </a:t>
            </a:r>
            <a:endParaRPr/>
          </a:p>
        </p:txBody>
      </p:sp>
      <p:sp>
        <p:nvSpPr>
          <p:cNvPr id="716" name="CustomShape 7"/>
          <p:cNvSpPr/>
          <p:nvPr/>
        </p:nvSpPr>
        <p:spPr>
          <a:xfrm>
            <a:off x="897480" y="514764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2, Voice read:</a:t>
            </a:r>
            <a:endParaRPr/>
          </a:p>
        </p:txBody>
      </p:sp>
      <p:sp>
        <p:nvSpPr>
          <p:cNvPr id="717" name="Line 8"/>
          <p:cNvSpPr/>
          <p:nvPr/>
        </p:nvSpPr>
        <p:spPr>
          <a:xfrm>
            <a:off x="4114800" y="4114800"/>
            <a:ext cx="21031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18" name="CustomShape 9"/>
          <p:cNvSpPr/>
          <p:nvPr/>
        </p:nvSpPr>
        <p:spPr>
          <a:xfrm flipH="1">
            <a:off x="6290640" y="385308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paragraph </a:t>
            </a:r>
            <a:endParaRPr/>
          </a:p>
        </p:txBody>
      </p:sp>
      <p:sp>
        <p:nvSpPr>
          <p:cNvPr id="719" name="CustomShape 10"/>
          <p:cNvSpPr/>
          <p:nvPr/>
        </p:nvSpPr>
        <p:spPr>
          <a:xfrm flipH="1">
            <a:off x="7770960" y="3853080"/>
            <a:ext cx="1296360" cy="534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artical </a:t>
            </a:r>
            <a:endParaRPr/>
          </a:p>
        </p:txBody>
      </p:sp>
      <p:sp>
        <p:nvSpPr>
          <p:cNvPr id="720" name="CustomShape 11"/>
          <p:cNvSpPr/>
          <p:nvPr/>
        </p:nvSpPr>
        <p:spPr>
          <a:xfrm>
            <a:off x="6292440" y="-1005840"/>
            <a:ext cx="1296000" cy="5205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メイリオ"/>
              </a:rPr>
              <a:t>suffix</a:t>
            </a:r>
            <a:endParaRPr/>
          </a:p>
        </p:txBody>
      </p:sp>
      <p:sp>
        <p:nvSpPr>
          <p:cNvPr id="721" name="CustomShape 12"/>
          <p:cNvSpPr/>
          <p:nvPr/>
        </p:nvSpPr>
        <p:spPr>
          <a:xfrm>
            <a:off x="2609280" y="1463040"/>
            <a:ext cx="772920" cy="571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x</a:t>
            </a:r>
            <a:endParaRPr/>
          </a:p>
        </p:txBody>
      </p:sp>
      <p:sp>
        <p:nvSpPr>
          <p:cNvPr id="722" name="CustomShape 13"/>
          <p:cNvSpPr/>
          <p:nvPr/>
        </p:nvSpPr>
        <p:spPr>
          <a:xfrm>
            <a:off x="2517840" y="2444760"/>
            <a:ext cx="772920" cy="571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Y</a:t>
            </a:r>
            <a:endParaRPr/>
          </a:p>
        </p:txBody>
      </p:sp>
      <p:sp>
        <p:nvSpPr>
          <p:cNvPr id="723" name="CustomShape 14"/>
          <p:cNvSpPr/>
          <p:nvPr/>
        </p:nvSpPr>
        <p:spPr>
          <a:xfrm>
            <a:off x="4084560" y="1645920"/>
            <a:ext cx="1217880" cy="1553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F ,func, force</a:t>
            </a:r>
            <a:endParaRPr/>
          </a:p>
        </p:txBody>
      </p:sp>
      <p:sp>
        <p:nvSpPr>
          <p:cNvPr id="724" name="Line 15"/>
          <p:cNvSpPr/>
          <p:nvPr/>
        </p:nvSpPr>
        <p:spPr>
          <a:xfrm>
            <a:off x="3383280" y="182880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25" name="Line 16"/>
          <p:cNvSpPr/>
          <p:nvPr/>
        </p:nvSpPr>
        <p:spPr>
          <a:xfrm>
            <a:off x="3474720" y="274320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26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727" name="CustomShape 18"/>
          <p:cNvSpPr/>
          <p:nvPr/>
        </p:nvSpPr>
        <p:spPr>
          <a:xfrm>
            <a:off x="3840480" y="0"/>
            <a:ext cx="1217880" cy="1187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F ,func, force</a:t>
            </a:r>
            <a:endParaRPr/>
          </a:p>
        </p:txBody>
      </p:sp>
      <p:sp>
        <p:nvSpPr>
          <p:cNvPr id="728" name="CustomShape 19"/>
          <p:cNvSpPr/>
          <p:nvPr/>
        </p:nvSpPr>
        <p:spPr>
          <a:xfrm>
            <a:off x="3066480" y="2993400"/>
            <a:ext cx="772920" cy="571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Z</a:t>
            </a:r>
            <a:endParaRPr/>
          </a:p>
        </p:txBody>
      </p:sp>
      <p:pic>
        <p:nvPicPr>
          <p:cNvPr id="7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194560" y="-1055160"/>
            <a:ext cx="3237120" cy="2608560"/>
          </a:xfrm>
          <a:prstGeom prst="rect">
            <a:avLst/>
          </a:prstGeom>
          <a:ln>
            <a:noFill/>
          </a:ln>
        </p:spPr>
      </p:pic>
      <p:pic>
        <p:nvPicPr>
          <p:cNvPr id="7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754880" y="3259800"/>
            <a:ext cx="4942080" cy="3780000"/>
          </a:xfrm>
          <a:prstGeom prst="rect">
            <a:avLst/>
          </a:prstGeom>
          <a:ln>
            <a:noFill/>
          </a:ln>
        </p:spPr>
      </p:pic>
      <p:pic>
        <p:nvPicPr>
          <p:cNvPr id="7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182880" y="-3429000"/>
            <a:ext cx="2417760" cy="2675160"/>
          </a:xfrm>
          <a:prstGeom prst="rect">
            <a:avLst/>
          </a:prstGeom>
          <a:ln>
            <a:noFill/>
          </a:ln>
        </p:spPr>
      </p:pic>
      <p:pic>
        <p:nvPicPr>
          <p:cNvPr id="73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744560" y="-3429000"/>
            <a:ext cx="5713560" cy="4246560"/>
          </a:xfrm>
          <a:prstGeom prst="rect">
            <a:avLst/>
          </a:prstGeom>
          <a:ln>
            <a:noFill/>
          </a:ln>
        </p:spPr>
      </p:pic>
      <p:pic>
        <p:nvPicPr>
          <p:cNvPr id="73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729440" y="1604520"/>
            <a:ext cx="3808440" cy="3332160"/>
          </a:xfrm>
          <a:prstGeom prst="rect">
            <a:avLst/>
          </a:prstGeom>
          <a:ln>
            <a:noFill/>
          </a:ln>
        </p:spPr>
      </p:pic>
      <p:pic>
        <p:nvPicPr>
          <p:cNvPr id="73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978640" y="4368600"/>
            <a:ext cx="1770120" cy="25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609840" y="273600"/>
            <a:ext cx="10977480" cy="114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6" name="CustomShape 2"/>
          <p:cNvSpPr/>
          <p:nvPr/>
        </p:nvSpPr>
        <p:spPr>
          <a:xfrm>
            <a:off x="609840" y="1604520"/>
            <a:ext cx="10977480" cy="1896480"/>
          </a:xfrm>
          <a:prstGeom prst="rect">
            <a:avLst/>
          </a:prstGeom>
          <a:noFill/>
          <a:ln>
            <a:noFill/>
          </a:ln>
        </p:spPr>
      </p:sp>
      <p:sp>
        <p:nvSpPr>
          <p:cNvPr id="737" name="CustomShape 3"/>
          <p:cNvSpPr/>
          <p:nvPr/>
        </p:nvSpPr>
        <p:spPr>
          <a:xfrm>
            <a:off x="609840" y="3682080"/>
            <a:ext cx="10977480" cy="18964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Packet Encoding Format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391320" y="1707120"/>
            <a:ext cx="1363680" cy="427680"/>
          </a:xfrm>
          <a:prstGeom prst="rect">
            <a:avLst/>
          </a:prstGeom>
          <a:gradFill>
            <a:gsLst>
              <a:gs pos="0">
                <a:srgbClr val="a6c26f"/>
              </a:gs>
              <a:gs pos="100000">
                <a:srgbClr val="9cbf54"/>
              </a:gs>
            </a:gsLst>
            <a:lin ang="5400000"/>
          </a:gradFill>
          <a:ln w="190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Packet Type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759680" y="1707120"/>
            <a:ext cx="6188400" cy="427680"/>
          </a:xfrm>
          <a:prstGeom prst="rect">
            <a:avLst/>
          </a:prstGeom>
          <a:gradFill>
            <a:gsLst>
              <a:gs pos="0">
                <a:srgbClr val="a6c26f"/>
              </a:gs>
              <a:gs pos="100000">
                <a:srgbClr val="9cbf54"/>
              </a:gs>
            </a:gsLst>
            <a:lin ang="5400000"/>
          </a:gradFill>
          <a:ln w="190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  <a:ea typeface="ＭＳ Ｐゴシック"/>
              </a:rPr>
              <a:t>Packet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91320" y="2283120"/>
            <a:ext cx="136368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31" name="CustomShape 5"/>
          <p:cNvSpPr/>
          <p:nvPr/>
        </p:nvSpPr>
        <p:spPr>
          <a:xfrm>
            <a:off x="1759680" y="2283120"/>
            <a:ext cx="618840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32" name="CustomShape 6"/>
          <p:cNvSpPr/>
          <p:nvPr/>
        </p:nvSpPr>
        <p:spPr>
          <a:xfrm>
            <a:off x="831960" y="2391480"/>
            <a:ext cx="483480" cy="209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1 byte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5063400" y="2391480"/>
            <a:ext cx="1173600" cy="209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Variable length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236160" y="3228480"/>
            <a:ext cx="4273560" cy="3614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Example: </a:t>
            </a: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SoftDevice API: 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BLE_GapSetAddress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391320" y="3615480"/>
            <a:ext cx="923400" cy="427680"/>
          </a:xfrm>
          <a:prstGeom prst="rect">
            <a:avLst/>
          </a:prstGeom>
          <a:gradFill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 w="648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ＭＳ Ｐゴシック"/>
              </a:rPr>
              <a:t>Packet Type: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ＭＳ Ｐゴシック"/>
              </a:rPr>
              <a:t>0x00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1319040" y="3615480"/>
            <a:ext cx="6628680" cy="427680"/>
          </a:xfrm>
          <a:prstGeom prst="rect">
            <a:avLst/>
          </a:prstGeom>
          <a:gradFill>
            <a:gsLst>
              <a:gs pos="0">
                <a:srgbClr val="cadaae"/>
              </a:gs>
              <a:gs pos="100000">
                <a:srgbClr val="c0d3a1"/>
              </a:gs>
            </a:gsLst>
            <a:lin ang="5400000"/>
          </a:gradFill>
          <a:ln w="6480">
            <a:solidFill>
              <a:srgbClr val="9bbb5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Packet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391320" y="4191480"/>
            <a:ext cx="92340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38" name="CustomShape 12"/>
          <p:cNvSpPr/>
          <p:nvPr/>
        </p:nvSpPr>
        <p:spPr>
          <a:xfrm>
            <a:off x="1319040" y="4191480"/>
            <a:ext cx="662868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39" name="CustomShape 13"/>
          <p:cNvSpPr/>
          <p:nvPr/>
        </p:nvSpPr>
        <p:spPr>
          <a:xfrm>
            <a:off x="655920" y="4221360"/>
            <a:ext cx="341640" cy="148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1 byte</a:t>
            </a:r>
            <a:endParaRPr/>
          </a:p>
        </p:txBody>
      </p:sp>
      <p:sp>
        <p:nvSpPr>
          <p:cNvPr id="140" name="CustomShape 14"/>
          <p:cNvSpPr/>
          <p:nvPr/>
        </p:nvSpPr>
        <p:spPr>
          <a:xfrm>
            <a:off x="4410720" y="4205520"/>
            <a:ext cx="440640" cy="148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10bytes</a:t>
            </a:r>
            <a:endParaRPr/>
          </a:p>
        </p:txBody>
      </p:sp>
      <p:sp>
        <p:nvSpPr>
          <p:cNvPr id="141" name="Line 15"/>
          <p:cNvSpPr/>
          <p:nvPr/>
        </p:nvSpPr>
        <p:spPr>
          <a:xfrm>
            <a:off x="1319040" y="4047480"/>
            <a:ext cx="0" cy="899640"/>
          </a:xfrm>
          <a:prstGeom prst="line">
            <a:avLst/>
          </a:prstGeom>
          <a:ln cap="rnd" w="6480">
            <a:solidFill>
              <a:srgbClr val="4f81bd"/>
            </a:solidFill>
            <a:custDash>
              <a:ds d="35000" sp="1225000000"/>
              <a:ds d="35000" sp="1225000000"/>
            </a:custDash>
            <a:miter/>
          </a:ln>
        </p:spPr>
      </p:sp>
      <p:sp>
        <p:nvSpPr>
          <p:cNvPr id="142" name="Line 16"/>
          <p:cNvSpPr/>
          <p:nvPr/>
        </p:nvSpPr>
        <p:spPr>
          <a:xfrm>
            <a:off x="7953840" y="4047480"/>
            <a:ext cx="0" cy="899640"/>
          </a:xfrm>
          <a:prstGeom prst="line">
            <a:avLst/>
          </a:prstGeom>
          <a:ln cap="rnd" w="6480">
            <a:solidFill>
              <a:srgbClr val="4f81bd"/>
            </a:solidFill>
            <a:custDash>
              <a:ds d="35000" sp="1225000000"/>
              <a:ds d="35000" sp="1225000000"/>
            </a:custDash>
            <a:miter/>
          </a:ln>
        </p:spPr>
      </p:sp>
      <p:sp>
        <p:nvSpPr>
          <p:cNvPr id="143" name="CustomShape 17"/>
          <p:cNvSpPr/>
          <p:nvPr/>
        </p:nvSpPr>
        <p:spPr>
          <a:xfrm>
            <a:off x="1319040" y="4543200"/>
            <a:ext cx="795960" cy="427680"/>
          </a:xfrm>
          <a:prstGeom prst="rect">
            <a:avLst/>
          </a:prstGeom>
          <a:gradFill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 w="648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Calibri"/>
                <a:ea typeface="ＭＳ Ｐゴシック"/>
              </a:rPr>
              <a:t>Operation code</a:t>
            </a:r>
            <a:endParaRPr/>
          </a:p>
        </p:txBody>
      </p:sp>
      <p:sp>
        <p:nvSpPr>
          <p:cNvPr id="144" name="CustomShape 18"/>
          <p:cNvSpPr/>
          <p:nvPr/>
        </p:nvSpPr>
        <p:spPr>
          <a:xfrm>
            <a:off x="2119680" y="4550760"/>
            <a:ext cx="795960" cy="427680"/>
          </a:xfrm>
          <a:prstGeom prst="rect">
            <a:avLst/>
          </a:prstGeom>
          <a:gradFill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 w="648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Calibri"/>
                <a:ea typeface="ＭＳ Ｐゴシック"/>
              </a:rPr>
              <a:t>Address cycle mode</a:t>
            </a:r>
            <a:endParaRPr/>
          </a:p>
        </p:txBody>
      </p:sp>
      <p:sp>
        <p:nvSpPr>
          <p:cNvPr id="145" name="CustomShape 19"/>
          <p:cNvSpPr/>
          <p:nvPr/>
        </p:nvSpPr>
        <p:spPr>
          <a:xfrm>
            <a:off x="2919960" y="4550760"/>
            <a:ext cx="795960" cy="427680"/>
          </a:xfrm>
          <a:prstGeom prst="rect">
            <a:avLst/>
          </a:prstGeom>
          <a:gradFill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 w="648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Field present</a:t>
            </a:r>
            <a:endParaRPr/>
          </a:p>
        </p:txBody>
      </p:sp>
      <p:sp>
        <p:nvSpPr>
          <p:cNvPr id="146" name="CustomShape 20"/>
          <p:cNvSpPr/>
          <p:nvPr/>
        </p:nvSpPr>
        <p:spPr>
          <a:xfrm>
            <a:off x="3720600" y="4547880"/>
            <a:ext cx="4227480" cy="427680"/>
          </a:xfrm>
          <a:prstGeom prst="rect">
            <a:avLst/>
          </a:prstGeom>
          <a:gradFill>
            <a:gsLst>
              <a:gs pos="0">
                <a:srgbClr val="cadaae"/>
              </a:gs>
              <a:gs pos="100000">
                <a:srgbClr val="c0d3a1"/>
              </a:gs>
            </a:gsLst>
            <a:lin ang="5400000"/>
          </a:gradFill>
          <a:ln w="6480">
            <a:solidFill>
              <a:srgbClr val="9bbb5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Address</a:t>
            </a:r>
            <a:endParaRPr/>
          </a:p>
        </p:txBody>
      </p:sp>
      <p:sp>
        <p:nvSpPr>
          <p:cNvPr id="147" name="CustomShape 21"/>
          <p:cNvSpPr/>
          <p:nvPr/>
        </p:nvSpPr>
        <p:spPr>
          <a:xfrm>
            <a:off x="1319040" y="5038560"/>
            <a:ext cx="79632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48" name="CustomShape 22"/>
          <p:cNvSpPr/>
          <p:nvPr/>
        </p:nvSpPr>
        <p:spPr>
          <a:xfrm>
            <a:off x="2119680" y="5038560"/>
            <a:ext cx="79632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49" name="CustomShape 23"/>
          <p:cNvSpPr/>
          <p:nvPr/>
        </p:nvSpPr>
        <p:spPr>
          <a:xfrm>
            <a:off x="2919960" y="5038560"/>
            <a:ext cx="79632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50" name="CustomShape 24"/>
          <p:cNvSpPr/>
          <p:nvPr/>
        </p:nvSpPr>
        <p:spPr>
          <a:xfrm>
            <a:off x="1546200" y="5058720"/>
            <a:ext cx="341640" cy="148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1 byte</a:t>
            </a:r>
            <a:endParaRPr/>
          </a:p>
        </p:txBody>
      </p:sp>
      <p:sp>
        <p:nvSpPr>
          <p:cNvPr id="151" name="CustomShape 25"/>
          <p:cNvSpPr/>
          <p:nvPr/>
        </p:nvSpPr>
        <p:spPr>
          <a:xfrm>
            <a:off x="2346840" y="5049000"/>
            <a:ext cx="341640" cy="148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1 byte</a:t>
            </a:r>
            <a:endParaRPr/>
          </a:p>
        </p:txBody>
      </p:sp>
      <p:sp>
        <p:nvSpPr>
          <p:cNvPr id="152" name="CustomShape 26"/>
          <p:cNvSpPr/>
          <p:nvPr/>
        </p:nvSpPr>
        <p:spPr>
          <a:xfrm>
            <a:off x="3147120" y="5049000"/>
            <a:ext cx="341640" cy="148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1 byte</a:t>
            </a:r>
            <a:endParaRPr/>
          </a:p>
        </p:txBody>
      </p:sp>
      <p:sp>
        <p:nvSpPr>
          <p:cNvPr id="153" name="Line 27"/>
          <p:cNvSpPr/>
          <p:nvPr/>
        </p:nvSpPr>
        <p:spPr>
          <a:xfrm flipH="1">
            <a:off x="3720240" y="4979160"/>
            <a:ext cx="1800" cy="703080"/>
          </a:xfrm>
          <a:prstGeom prst="line">
            <a:avLst/>
          </a:prstGeom>
          <a:ln cap="rnd" w="6480">
            <a:solidFill>
              <a:srgbClr val="4f81bd"/>
            </a:solidFill>
            <a:custDash>
              <a:ds d="35000" sp="1225000000"/>
              <a:ds d="35000" sp="1225000000"/>
            </a:custDash>
            <a:miter/>
          </a:ln>
        </p:spPr>
      </p:sp>
      <p:sp>
        <p:nvSpPr>
          <p:cNvPr id="154" name="Line 28"/>
          <p:cNvSpPr/>
          <p:nvPr/>
        </p:nvSpPr>
        <p:spPr>
          <a:xfrm>
            <a:off x="7956360" y="4980960"/>
            <a:ext cx="4320" cy="701280"/>
          </a:xfrm>
          <a:prstGeom prst="line">
            <a:avLst/>
          </a:prstGeom>
          <a:ln cap="rnd" w="6480">
            <a:solidFill>
              <a:srgbClr val="4f81bd"/>
            </a:solidFill>
            <a:custDash>
              <a:ds d="35000" sp="1225000000"/>
              <a:ds d="35000" sp="1225000000"/>
            </a:custDash>
            <a:miter/>
          </a:ln>
        </p:spPr>
      </p:sp>
      <p:sp>
        <p:nvSpPr>
          <p:cNvPr id="155" name="CustomShape 29"/>
          <p:cNvSpPr/>
          <p:nvPr/>
        </p:nvSpPr>
        <p:spPr>
          <a:xfrm>
            <a:off x="3720600" y="5250960"/>
            <a:ext cx="795960" cy="427680"/>
          </a:xfrm>
          <a:prstGeom prst="rect">
            <a:avLst/>
          </a:prstGeom>
          <a:gradFill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 w="648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Calibri"/>
                <a:ea typeface="ＭＳ Ｐゴシック"/>
              </a:rPr>
              <a:t>Type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4524840" y="5250240"/>
            <a:ext cx="3431520" cy="427680"/>
          </a:xfrm>
          <a:prstGeom prst="rect">
            <a:avLst/>
          </a:prstGeom>
          <a:gradFill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 w="648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Calibri"/>
                <a:ea typeface="ＭＳ Ｐゴシック"/>
              </a:rPr>
              <a:t>Address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3720600" y="5740200"/>
            <a:ext cx="79632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58" name="CustomShape 32"/>
          <p:cNvSpPr/>
          <p:nvPr/>
        </p:nvSpPr>
        <p:spPr>
          <a:xfrm>
            <a:off x="3947760" y="5760360"/>
            <a:ext cx="341640" cy="148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1 byte</a:t>
            </a:r>
            <a:endParaRPr/>
          </a:p>
        </p:txBody>
      </p:sp>
      <p:sp>
        <p:nvSpPr>
          <p:cNvPr id="159" name="CustomShape 33"/>
          <p:cNvSpPr/>
          <p:nvPr/>
        </p:nvSpPr>
        <p:spPr>
          <a:xfrm>
            <a:off x="4520880" y="5740200"/>
            <a:ext cx="343548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60" name="CustomShape 34"/>
          <p:cNvSpPr/>
          <p:nvPr/>
        </p:nvSpPr>
        <p:spPr>
          <a:xfrm>
            <a:off x="5994360" y="5760360"/>
            <a:ext cx="488520" cy="1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6 bytes</a:t>
            </a:r>
            <a:endParaRPr/>
          </a:p>
        </p:txBody>
      </p:sp>
      <p:sp>
        <p:nvSpPr>
          <p:cNvPr id="161" name="CustomShape 35"/>
          <p:cNvSpPr/>
          <p:nvPr/>
        </p:nvSpPr>
        <p:spPr>
          <a:xfrm>
            <a:off x="3732480" y="5043960"/>
            <a:ext cx="420192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62" name="CustomShape 36"/>
          <p:cNvSpPr/>
          <p:nvPr/>
        </p:nvSpPr>
        <p:spPr>
          <a:xfrm>
            <a:off x="5589000" y="5043960"/>
            <a:ext cx="488520" cy="1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7 bytes</a:t>
            </a:r>
            <a:endParaRPr/>
          </a:p>
        </p:txBody>
      </p:sp>
      <p:sp>
        <p:nvSpPr>
          <p:cNvPr id="163" name="CustomShape 37"/>
          <p:cNvSpPr/>
          <p:nvPr/>
        </p:nvSpPr>
        <p:spPr>
          <a:xfrm>
            <a:off x="1892520" y="2283120"/>
            <a:ext cx="2959200" cy="941040"/>
          </a:xfrm>
          <a:prstGeom prst="wedgeRoundRectCallout">
            <a:avLst>
              <a:gd name="adj1" fmla="val -87584"/>
              <a:gd name="adj2" fmla="val -76590"/>
              <a:gd name="adj3" fmla="val 16667"/>
            </a:avLst>
          </a:prstGeom>
          <a:noFill/>
          <a:ln w="12600">
            <a:solidFill>
              <a:srgbClr val="8064a2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ＭＳ Ｐゴシック"/>
              </a:rPr>
              <a:t>0x00: Command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ＭＳ Ｐゴシック"/>
              </a:rPr>
              <a:t>0x01: Command Response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ＭＳ Ｐゴシック"/>
              </a:rPr>
              <a:t>0x02: DTM Command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ＭＳ Ｐゴシック"/>
              </a:rPr>
              <a:t>0x03: DTM Command Response</a:t>
            </a:r>
            <a:endParaRPr/>
          </a:p>
        </p:txBody>
      </p:sp>
      <p:sp>
        <p:nvSpPr>
          <p:cNvPr id="164" name="CustomShape 38"/>
          <p:cNvSpPr/>
          <p:nvPr/>
        </p:nvSpPr>
        <p:spPr>
          <a:xfrm>
            <a:off x="8585280" y="1587600"/>
            <a:ext cx="2929320" cy="4245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a5f8b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4f81bd"/>
                </a:solidFill>
                <a:latin typeface="Calibri"/>
                <a:ea typeface="ＭＳ Ｐゴシック"/>
              </a:rPr>
              <a:t>Vender Provided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4f81bd"/>
                </a:solidFill>
                <a:latin typeface="Calibri"/>
                <a:ea typeface="ＭＳ Ｐゴシック"/>
              </a:rPr>
              <a:t>Codec packet Format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Commands and responses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085760" y="1927080"/>
            <a:ext cx="360" cy="241920"/>
          </a:xfrm>
          <a:prstGeom prst="roundRect">
            <a:avLst>
              <a:gd name="adj" fmla="val 7544"/>
            </a:avLst>
          </a:prstGeom>
          <a:noFill/>
          <a:ln>
            <a:noFill/>
          </a:ln>
        </p:spPr>
      </p:sp>
      <p:sp>
        <p:nvSpPr>
          <p:cNvPr id="167" name="CustomShape 3"/>
          <p:cNvSpPr/>
          <p:nvPr/>
        </p:nvSpPr>
        <p:spPr>
          <a:xfrm>
            <a:off x="4398120" y="1921320"/>
            <a:ext cx="4640040" cy="3668040"/>
          </a:xfrm>
          <a:prstGeom prst="roundRect">
            <a:avLst>
              <a:gd name="adj" fmla="val 4432"/>
            </a:avLst>
          </a:prstGeom>
          <a:gradFill>
            <a:gsLst>
              <a:gs pos="0">
                <a:srgbClr val="fcc9ab"/>
              </a:gs>
              <a:gs pos="100000">
                <a:srgbClr val="fbbe9c"/>
              </a:gs>
            </a:gsLst>
            <a:lin ang="5400000"/>
          </a:gradFill>
          <a:ln w="6480">
            <a:solidFill>
              <a:srgbClr val="f79646"/>
            </a:solidFill>
            <a:miter/>
          </a:ln>
        </p:spPr>
      </p:sp>
      <p:sp>
        <p:nvSpPr>
          <p:cNvPr id="168" name="CustomShape 4"/>
          <p:cNvSpPr/>
          <p:nvPr/>
        </p:nvSpPr>
        <p:spPr>
          <a:xfrm>
            <a:off x="1481760" y="2143440"/>
            <a:ext cx="1363680" cy="42768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Spritzer</a:t>
            </a:r>
            <a:endParaRPr/>
          </a:p>
        </p:txBody>
      </p:sp>
      <p:sp>
        <p:nvSpPr>
          <p:cNvPr id="169" name="CustomShape 5"/>
          <p:cNvSpPr/>
          <p:nvPr/>
        </p:nvSpPr>
        <p:spPr>
          <a:xfrm>
            <a:off x="6760440" y="2143440"/>
            <a:ext cx="2099520" cy="42768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Nordic SoftDevice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4660920" y="2143440"/>
            <a:ext cx="1626480" cy="42768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Nordic Codec</a:t>
            </a:r>
            <a:endParaRPr/>
          </a:p>
        </p:txBody>
      </p:sp>
      <p:sp>
        <p:nvSpPr>
          <p:cNvPr id="171" name="Line 7"/>
          <p:cNvSpPr/>
          <p:nvPr/>
        </p:nvSpPr>
        <p:spPr>
          <a:xfrm>
            <a:off x="2165760" y="2575080"/>
            <a:ext cx="0" cy="27363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809000000" sp="2809000000"/>
              <a:ds d="2809000000" sp="2809000000"/>
            </a:custDash>
            <a:miter/>
          </a:ln>
        </p:spPr>
      </p:sp>
      <p:sp>
        <p:nvSpPr>
          <p:cNvPr id="172" name="Line 8"/>
          <p:cNvSpPr/>
          <p:nvPr/>
        </p:nvSpPr>
        <p:spPr>
          <a:xfrm>
            <a:off x="5427720" y="2575080"/>
            <a:ext cx="0" cy="27363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809000000" sp="2809000000"/>
              <a:ds d="2809000000" sp="2809000000"/>
            </a:custDash>
            <a:miter/>
          </a:ln>
        </p:spPr>
      </p:sp>
      <p:sp>
        <p:nvSpPr>
          <p:cNvPr id="173" name="Line 9"/>
          <p:cNvSpPr/>
          <p:nvPr/>
        </p:nvSpPr>
        <p:spPr>
          <a:xfrm>
            <a:off x="7890120" y="2575080"/>
            <a:ext cx="0" cy="27363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809000000" sp="2809000000"/>
              <a:ds d="2809000000" sp="2809000000"/>
            </a:custDash>
            <a:miter/>
          </a:ln>
        </p:spPr>
      </p:sp>
      <p:sp>
        <p:nvSpPr>
          <p:cNvPr id="174" name="CustomShape 10"/>
          <p:cNvSpPr/>
          <p:nvPr/>
        </p:nvSpPr>
        <p:spPr>
          <a:xfrm>
            <a:off x="1224360" y="2791440"/>
            <a:ext cx="932760" cy="4831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Command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execution</a:t>
            </a:r>
            <a:endParaRPr/>
          </a:p>
        </p:txBody>
      </p:sp>
      <p:sp>
        <p:nvSpPr>
          <p:cNvPr id="175" name="CustomShape 11"/>
          <p:cNvSpPr/>
          <p:nvPr/>
        </p:nvSpPr>
        <p:spPr>
          <a:xfrm>
            <a:off x="2165760" y="3223440"/>
            <a:ext cx="325764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76" name="CustomShape 12"/>
          <p:cNvSpPr/>
          <p:nvPr/>
        </p:nvSpPr>
        <p:spPr>
          <a:xfrm>
            <a:off x="3362760" y="2951280"/>
            <a:ext cx="1383840" cy="4831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Command /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DTM command</a:t>
            </a:r>
            <a:endParaRPr/>
          </a:p>
        </p:txBody>
      </p:sp>
      <p:sp>
        <p:nvSpPr>
          <p:cNvPr id="177" name="CustomShape 13"/>
          <p:cNvSpPr/>
          <p:nvPr/>
        </p:nvSpPr>
        <p:spPr>
          <a:xfrm>
            <a:off x="5427720" y="3583440"/>
            <a:ext cx="245808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78" name="CustomShape 14"/>
          <p:cNvSpPr/>
          <p:nvPr/>
        </p:nvSpPr>
        <p:spPr>
          <a:xfrm>
            <a:off x="6294960" y="3376440"/>
            <a:ext cx="1138680" cy="23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Function call</a:t>
            </a:r>
            <a:endParaRPr/>
          </a:p>
        </p:txBody>
      </p:sp>
      <p:sp>
        <p:nvSpPr>
          <p:cNvPr id="179" name="CustomShape 15"/>
          <p:cNvSpPr/>
          <p:nvPr/>
        </p:nvSpPr>
        <p:spPr>
          <a:xfrm flipH="1">
            <a:off x="5437800" y="3943440"/>
            <a:ext cx="2444040" cy="360"/>
          </a:xfrm>
          <a:prstGeom prst="straightConnector1">
            <a:avLst/>
          </a:prstGeom>
          <a:noFill/>
          <a:ln cap="rnd" w="12600">
            <a:solidFill>
              <a:srgbClr val="000000"/>
            </a:solidFill>
            <a:custDash>
              <a:ds d="35000" sp="35000"/>
            </a:custDash>
            <a:miter/>
            <a:tailEnd len="med" type="arrow" w="med"/>
          </a:ln>
        </p:spPr>
      </p:sp>
      <p:sp>
        <p:nvSpPr>
          <p:cNvPr id="180" name="CustomShape 16"/>
          <p:cNvSpPr/>
          <p:nvPr/>
        </p:nvSpPr>
        <p:spPr>
          <a:xfrm>
            <a:off x="5928120" y="4015440"/>
            <a:ext cx="1871640" cy="23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SoftDevice response</a:t>
            </a:r>
            <a:endParaRPr/>
          </a:p>
        </p:txBody>
      </p:sp>
      <p:sp>
        <p:nvSpPr>
          <p:cNvPr id="181" name="CustomShape 17"/>
          <p:cNvSpPr/>
          <p:nvPr/>
        </p:nvSpPr>
        <p:spPr>
          <a:xfrm flipH="1">
            <a:off x="2161440" y="4519440"/>
            <a:ext cx="3257640" cy="360"/>
          </a:xfrm>
          <a:prstGeom prst="straightConnector1">
            <a:avLst/>
          </a:prstGeom>
          <a:noFill/>
          <a:ln cap="rnd" w="12600">
            <a:solidFill>
              <a:srgbClr val="000000"/>
            </a:solidFill>
            <a:custDash>
              <a:ds d="35000" sp="35000"/>
            </a:custDash>
            <a:miter/>
            <a:tailEnd len="med" type="arrow" w="med"/>
          </a:ln>
        </p:spPr>
      </p:sp>
      <p:sp>
        <p:nvSpPr>
          <p:cNvPr id="182" name="CustomShape 18"/>
          <p:cNvSpPr/>
          <p:nvPr/>
        </p:nvSpPr>
        <p:spPr>
          <a:xfrm>
            <a:off x="3136320" y="4250520"/>
            <a:ext cx="2275560" cy="4831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Command Response /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DTM command response</a:t>
            </a:r>
            <a:endParaRPr/>
          </a:p>
        </p:txBody>
      </p:sp>
      <p:sp>
        <p:nvSpPr>
          <p:cNvPr id="183" name="CustomShape 19"/>
          <p:cNvSpPr/>
          <p:nvPr/>
        </p:nvSpPr>
        <p:spPr>
          <a:xfrm>
            <a:off x="2085120" y="3223440"/>
            <a:ext cx="360" cy="12916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84" name="CustomShape 20"/>
          <p:cNvSpPr/>
          <p:nvPr/>
        </p:nvSpPr>
        <p:spPr>
          <a:xfrm>
            <a:off x="1693800" y="3802320"/>
            <a:ext cx="396360" cy="23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Wait</a:t>
            </a:r>
            <a:endParaRPr/>
          </a:p>
        </p:txBody>
      </p:sp>
      <p:sp>
        <p:nvSpPr>
          <p:cNvPr id="185" name="CustomShape 21"/>
          <p:cNvSpPr/>
          <p:nvPr/>
        </p:nvSpPr>
        <p:spPr>
          <a:xfrm>
            <a:off x="9579600" y="3725280"/>
            <a:ext cx="2142000" cy="2030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a5f8b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4f81bd"/>
                </a:solidFill>
                <a:latin typeface="Calibri"/>
                <a:ea typeface="ＭＳ Ｐゴシック"/>
              </a:rPr>
              <a:t>Vender Provided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4f81bd"/>
                </a:solidFill>
                <a:latin typeface="Calibri"/>
                <a:ea typeface="ＭＳ Ｐゴシック"/>
              </a:rPr>
              <a:t>Commands 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4f81bd"/>
                </a:solidFill>
                <a:latin typeface="Calibri"/>
                <a:ea typeface="ＭＳ Ｐゴシック"/>
              </a:rPr>
              <a:t>Responses</a:t>
            </a:r>
            <a:endParaRPr/>
          </a:p>
        </p:txBody>
      </p:sp>
      <p:sp>
        <p:nvSpPr>
          <p:cNvPr id="186" name="CustomShape 22"/>
          <p:cNvSpPr/>
          <p:nvPr/>
        </p:nvSpPr>
        <p:spPr>
          <a:xfrm>
            <a:off x="10047600" y="222048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187" name="CustomShape 23"/>
          <p:cNvSpPr/>
          <p:nvPr/>
        </p:nvSpPr>
        <p:spPr>
          <a:xfrm>
            <a:off x="10238760" y="1949760"/>
            <a:ext cx="10533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sync call</a:t>
            </a:r>
            <a:endParaRPr/>
          </a:p>
        </p:txBody>
      </p:sp>
      <p:sp>
        <p:nvSpPr>
          <p:cNvPr id="188" name="CustomShape 24"/>
          <p:cNvSpPr/>
          <p:nvPr/>
        </p:nvSpPr>
        <p:spPr>
          <a:xfrm>
            <a:off x="10058400" y="2791080"/>
            <a:ext cx="141372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189" name="CustomShape 25"/>
          <p:cNvSpPr/>
          <p:nvPr/>
        </p:nvSpPr>
        <p:spPr>
          <a:xfrm>
            <a:off x="10253520" y="2531880"/>
            <a:ext cx="7945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return</a:t>
            </a:r>
            <a:endParaRPr/>
          </a:p>
        </p:txBody>
      </p:sp>
      <p:sp>
        <p:nvSpPr>
          <p:cNvPr id="190" name="CustomShape 26"/>
          <p:cNvSpPr/>
          <p:nvPr/>
        </p:nvSpPr>
        <p:spPr>
          <a:xfrm>
            <a:off x="9877320" y="1851120"/>
            <a:ext cx="1700640" cy="1268640"/>
          </a:xfrm>
          <a:prstGeom prst="rect">
            <a:avLst/>
          </a:prstGeom>
          <a:noFill/>
          <a:ln w="12600">
            <a:solidFill>
              <a:srgbClr val="d9d9d9"/>
            </a:solidFill>
            <a:miter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Custom Profile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1600" y="5634000"/>
            <a:ext cx="4595400" cy="5716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60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>
                <a:solidFill>
                  <a:srgbClr val="ffffff"/>
                </a:solidFill>
                <a:latin typeface="Calibri"/>
                <a:ea typeface="ＭＳ Ｐゴシック"/>
              </a:rPr>
              <a:t>Spritzer Custom Profile: Sample Data Profile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 flipH="1">
            <a:off x="7601760" y="2883960"/>
            <a:ext cx="360" cy="317160"/>
          </a:xfrm>
          <a:prstGeom prst="straightConnector1">
            <a:avLst/>
          </a:prstGeom>
          <a:noFill/>
          <a:ln w="3816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194" name="CustomShape 4"/>
          <p:cNvSpPr/>
          <p:nvPr/>
        </p:nvSpPr>
        <p:spPr>
          <a:xfrm>
            <a:off x="408240" y="1537560"/>
            <a:ext cx="3526200" cy="3907440"/>
          </a:xfrm>
          <a:prstGeom prst="rect">
            <a:avLst/>
          </a:prstGeom>
          <a:noFill/>
          <a:ln w="25560">
            <a:solidFill>
              <a:srgbClr val="3a5f8b"/>
            </a:solidFill>
            <a:miter/>
          </a:ln>
        </p:spPr>
      </p:sp>
      <p:sp>
        <p:nvSpPr>
          <p:cNvPr id="195" name="CustomShape 5"/>
          <p:cNvSpPr/>
          <p:nvPr/>
        </p:nvSpPr>
        <p:spPr>
          <a:xfrm>
            <a:off x="5919840" y="1537560"/>
            <a:ext cx="3767760" cy="3907440"/>
          </a:xfrm>
          <a:prstGeom prst="rect">
            <a:avLst/>
          </a:prstGeom>
          <a:noFill/>
          <a:ln w="25560">
            <a:solidFill>
              <a:srgbClr val="3a5f8b"/>
            </a:solidFill>
            <a:miter/>
          </a:ln>
        </p:spPr>
      </p:sp>
      <p:sp>
        <p:nvSpPr>
          <p:cNvPr id="196" name="CustomShape 6"/>
          <p:cNvSpPr/>
          <p:nvPr/>
        </p:nvSpPr>
        <p:spPr>
          <a:xfrm>
            <a:off x="770400" y="1869120"/>
            <a:ext cx="2801520" cy="427680"/>
          </a:xfrm>
          <a:prstGeom prst="rect">
            <a:avLst/>
          </a:prstGeom>
          <a:solidFill>
            <a:srgbClr val="f2dcdb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(Sample) Application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2337480" y="2784960"/>
            <a:ext cx="1234800" cy="427680"/>
          </a:xfrm>
          <a:prstGeom prst="rect">
            <a:avLst/>
          </a:prstGeom>
          <a:solidFill>
            <a:srgbClr val="f2dcdb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BLE stub</a:t>
            </a:r>
            <a:endParaRPr/>
          </a:p>
        </p:txBody>
      </p:sp>
      <p:sp>
        <p:nvSpPr>
          <p:cNvPr id="198" name="CustomShape 8"/>
          <p:cNvSpPr/>
          <p:nvPr/>
        </p:nvSpPr>
        <p:spPr>
          <a:xfrm>
            <a:off x="767880" y="3652200"/>
            <a:ext cx="2804040" cy="1049760"/>
          </a:xfrm>
          <a:prstGeom prst="rect">
            <a:avLst/>
          </a:prstGeom>
          <a:solidFill>
            <a:srgbClr val="ebf1de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Spritzer SDK</a:t>
            </a:r>
            <a:endParaRPr/>
          </a:p>
        </p:txBody>
      </p:sp>
      <p:sp>
        <p:nvSpPr>
          <p:cNvPr id="199" name="CustomShape 9"/>
          <p:cNvSpPr/>
          <p:nvPr/>
        </p:nvSpPr>
        <p:spPr>
          <a:xfrm>
            <a:off x="767880" y="4910040"/>
            <a:ext cx="2804040" cy="35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Hardware</a:t>
            </a:r>
            <a:endParaRPr/>
          </a:p>
        </p:txBody>
      </p:sp>
      <p:sp>
        <p:nvSpPr>
          <p:cNvPr id="200" name="CustomShape 10"/>
          <p:cNvSpPr/>
          <p:nvPr/>
        </p:nvSpPr>
        <p:spPr>
          <a:xfrm>
            <a:off x="6241680" y="4916880"/>
            <a:ext cx="2804040" cy="35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Hardware</a:t>
            </a:r>
            <a:endParaRPr/>
          </a:p>
        </p:txBody>
      </p:sp>
      <p:sp>
        <p:nvSpPr>
          <p:cNvPr id="201" name="CustomShape 11"/>
          <p:cNvSpPr/>
          <p:nvPr/>
        </p:nvSpPr>
        <p:spPr>
          <a:xfrm>
            <a:off x="6241680" y="2514600"/>
            <a:ext cx="2902320" cy="36468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Stub</a:t>
            </a:r>
            <a:endParaRPr/>
          </a:p>
        </p:txBody>
      </p:sp>
      <p:sp>
        <p:nvSpPr>
          <p:cNvPr id="202" name="CustomShape 12"/>
          <p:cNvSpPr/>
          <p:nvPr/>
        </p:nvSpPr>
        <p:spPr>
          <a:xfrm>
            <a:off x="8233920" y="3205440"/>
            <a:ext cx="910080" cy="664560"/>
          </a:xfrm>
          <a:prstGeom prst="rect">
            <a:avLst/>
          </a:prstGeom>
          <a:solidFill>
            <a:srgbClr val="b3a2c7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Spritzer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Custom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  <p:sp>
        <p:nvSpPr>
          <p:cNvPr id="203" name="CustomShape 13"/>
          <p:cNvSpPr/>
          <p:nvPr/>
        </p:nvSpPr>
        <p:spPr>
          <a:xfrm>
            <a:off x="6241680" y="4156560"/>
            <a:ext cx="753480" cy="54540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UART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driver</a:t>
            </a:r>
            <a:endParaRPr/>
          </a:p>
        </p:txBody>
      </p:sp>
      <p:sp>
        <p:nvSpPr>
          <p:cNvPr id="204" name="CustomShape 14"/>
          <p:cNvSpPr/>
          <p:nvPr/>
        </p:nvSpPr>
        <p:spPr>
          <a:xfrm>
            <a:off x="7127640" y="4156560"/>
            <a:ext cx="1918080" cy="54540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Bluetooth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Core Stack</a:t>
            </a:r>
            <a:endParaRPr/>
          </a:p>
        </p:txBody>
      </p:sp>
      <p:sp>
        <p:nvSpPr>
          <p:cNvPr id="205" name="CustomShape 15"/>
          <p:cNvSpPr/>
          <p:nvPr/>
        </p:nvSpPr>
        <p:spPr>
          <a:xfrm>
            <a:off x="7127640" y="3205440"/>
            <a:ext cx="956880" cy="664560"/>
          </a:xfrm>
          <a:prstGeom prst="rect">
            <a:avLst/>
          </a:prstGeom>
          <a:solidFill>
            <a:srgbClr val="dce6f2"/>
          </a:solidFill>
          <a:ln cap="rnd" w="25560">
            <a:solidFill>
              <a:srgbClr val="4f81bd"/>
            </a:solidFill>
            <a:custDash>
              <a:ds d="5041000000" sp="5041000000"/>
            </a:custDash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GATT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based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  <p:sp>
        <p:nvSpPr>
          <p:cNvPr id="206" name="CustomShape 16"/>
          <p:cNvSpPr/>
          <p:nvPr/>
        </p:nvSpPr>
        <p:spPr>
          <a:xfrm>
            <a:off x="6620400" y="2883960"/>
            <a:ext cx="360" cy="1268280"/>
          </a:xfrm>
          <a:prstGeom prst="straightConnector1">
            <a:avLst/>
          </a:prstGeom>
          <a:noFill/>
          <a:ln w="3816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207" name="CustomShape 17"/>
          <p:cNvSpPr/>
          <p:nvPr/>
        </p:nvSpPr>
        <p:spPr>
          <a:xfrm>
            <a:off x="3124440" y="4725720"/>
            <a:ext cx="3492000" cy="324000"/>
          </a:xfrm>
          <a:prstGeom prst="rect">
            <a:avLst/>
          </a:prstGeom>
          <a:noFill/>
          <a:ln cap="rnd" w="25560">
            <a:solidFill>
              <a:srgbClr val="808080"/>
            </a:solidFill>
            <a:custDash>
              <a:ds d="5041000000" sp="5041000000"/>
            </a:custDash>
            <a:miter/>
          </a:ln>
        </p:spPr>
      </p:sp>
      <p:sp>
        <p:nvSpPr>
          <p:cNvPr id="208" name="CustomShape 18"/>
          <p:cNvSpPr/>
          <p:nvPr/>
        </p:nvSpPr>
        <p:spPr>
          <a:xfrm>
            <a:off x="4548240" y="4747680"/>
            <a:ext cx="71064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UART</a:t>
            </a:r>
            <a:endParaRPr/>
          </a:p>
        </p:txBody>
      </p:sp>
      <p:sp>
        <p:nvSpPr>
          <p:cNvPr id="209" name="CustomShape 19"/>
          <p:cNvSpPr/>
          <p:nvPr/>
        </p:nvSpPr>
        <p:spPr>
          <a:xfrm>
            <a:off x="4789440" y="2207160"/>
            <a:ext cx="2814120" cy="1889640"/>
          </a:xfrm>
          <a:prstGeom prst="wedgeRectCallout">
            <a:avLst>
              <a:gd name="adj1" fmla="val 74320"/>
              <a:gd name="adj2" fmla="val -488"/>
            </a:avLst>
          </a:prstGeom>
          <a:solidFill>
            <a:srgbClr val="ffffff"/>
          </a:solidFill>
          <a:ln w="25560">
            <a:solidFill>
              <a:srgbClr val="ff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  <a:ea typeface="ＭＳ Ｐゴシック"/>
              </a:rPr>
              <a:t>Sample Data Profile</a:t>
            </a:r>
            <a:endParaRPr/>
          </a:p>
        </p:txBody>
      </p:sp>
      <p:sp>
        <p:nvSpPr>
          <p:cNvPr id="210" name="CustomShape 20"/>
          <p:cNvSpPr/>
          <p:nvPr/>
        </p:nvSpPr>
        <p:spPr>
          <a:xfrm>
            <a:off x="5280120" y="2637360"/>
            <a:ext cx="1942920" cy="1154520"/>
          </a:xfrm>
          <a:prstGeom prst="roundRect">
            <a:avLst>
              <a:gd name="adj" fmla="val 10822"/>
            </a:avLst>
          </a:prstGeom>
          <a:solidFill>
            <a:srgbClr val="ffffff"/>
          </a:solidFill>
          <a:ln w="28440">
            <a:solidFill>
              <a:srgbClr val="4bacc6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Sample Data Service</a:t>
            </a:r>
            <a:endParaRPr/>
          </a:p>
        </p:txBody>
      </p:sp>
      <p:sp>
        <p:nvSpPr>
          <p:cNvPr id="211" name="CustomShape 21"/>
          <p:cNvSpPr/>
          <p:nvPr/>
        </p:nvSpPr>
        <p:spPr>
          <a:xfrm>
            <a:off x="5464080" y="3045960"/>
            <a:ext cx="1574640" cy="211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4bacc6"/>
            </a:solidFill>
            <a:miter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ＭＳ Ｐゴシック"/>
              </a:rPr>
              <a:t>Led Characteristic</a:t>
            </a:r>
            <a:endParaRPr/>
          </a:p>
        </p:txBody>
      </p:sp>
      <p:sp>
        <p:nvSpPr>
          <p:cNvPr id="212" name="CustomShape 22"/>
          <p:cNvSpPr/>
          <p:nvPr/>
        </p:nvSpPr>
        <p:spPr>
          <a:xfrm>
            <a:off x="5464080" y="3402360"/>
            <a:ext cx="1574640" cy="21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4bacc6"/>
            </a:solidFill>
            <a:miter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ＭＳ Ｐゴシック"/>
              </a:rPr>
              <a:t>Button Characteristic</a:t>
            </a:r>
            <a:endParaRPr/>
          </a:p>
        </p:txBody>
      </p:sp>
      <p:sp>
        <p:nvSpPr>
          <p:cNvPr id="213" name="CustomShape 23"/>
          <p:cNvSpPr/>
          <p:nvPr/>
        </p:nvSpPr>
        <p:spPr>
          <a:xfrm>
            <a:off x="1235880" y="2300760"/>
            <a:ext cx="360" cy="1347120"/>
          </a:xfrm>
          <a:prstGeom prst="straightConnector1">
            <a:avLst/>
          </a:prstGeom>
          <a:noFill/>
          <a:ln w="3816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214" name="CustomShape 24"/>
          <p:cNvSpPr/>
          <p:nvPr/>
        </p:nvSpPr>
        <p:spPr>
          <a:xfrm flipH="1">
            <a:off x="2949480" y="2271600"/>
            <a:ext cx="360" cy="508680"/>
          </a:xfrm>
          <a:prstGeom prst="straightConnector1">
            <a:avLst/>
          </a:prstGeom>
          <a:noFill/>
          <a:ln w="3816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215" name="CustomShape 25"/>
          <p:cNvSpPr/>
          <p:nvPr/>
        </p:nvSpPr>
        <p:spPr>
          <a:xfrm>
            <a:off x="2929680" y="3200400"/>
            <a:ext cx="360" cy="1086840"/>
          </a:xfrm>
          <a:prstGeom prst="straightConnector1">
            <a:avLst/>
          </a:prstGeom>
          <a:noFill/>
          <a:ln w="3816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216" name="CustomShape 26"/>
          <p:cNvSpPr/>
          <p:nvPr/>
        </p:nvSpPr>
        <p:spPr>
          <a:xfrm>
            <a:off x="2681280" y="4291200"/>
            <a:ext cx="881640" cy="402840"/>
          </a:xfrm>
          <a:prstGeom prst="rect">
            <a:avLst/>
          </a:prstGeom>
          <a:solidFill>
            <a:srgbClr val="ebf1de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UART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driver</a:t>
            </a:r>
            <a:endParaRPr/>
          </a:p>
        </p:txBody>
      </p:sp>
      <p:sp>
        <p:nvSpPr>
          <p:cNvPr id="217" name="CustomShape 27"/>
          <p:cNvSpPr/>
          <p:nvPr/>
        </p:nvSpPr>
        <p:spPr>
          <a:xfrm flipH="1">
            <a:off x="1819440" y="4660200"/>
            <a:ext cx="360" cy="252360"/>
          </a:xfrm>
          <a:prstGeom prst="straightConnector1">
            <a:avLst/>
          </a:prstGeom>
          <a:noFill/>
          <a:ln w="3816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218" name="CustomShape 28"/>
          <p:cNvSpPr/>
          <p:nvPr/>
        </p:nvSpPr>
        <p:spPr>
          <a:xfrm>
            <a:off x="8691120" y="2883960"/>
            <a:ext cx="360" cy="317160"/>
          </a:xfrm>
          <a:prstGeom prst="straightConnector1">
            <a:avLst/>
          </a:prstGeom>
          <a:noFill/>
          <a:ln w="3816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219" name="CustomShape 29"/>
          <p:cNvSpPr/>
          <p:nvPr/>
        </p:nvSpPr>
        <p:spPr>
          <a:xfrm>
            <a:off x="9972360" y="1445760"/>
            <a:ext cx="1761120" cy="3338280"/>
          </a:xfrm>
          <a:prstGeom prst="rect">
            <a:avLst/>
          </a:prstGeom>
          <a:noFill/>
          <a:ln w="12600">
            <a:solidFill>
              <a:srgbClr val="d9d9d9"/>
            </a:solidFill>
            <a:miter/>
          </a:ln>
        </p:spPr>
      </p:sp>
      <p:sp>
        <p:nvSpPr>
          <p:cNvPr id="220" name="CustomShape 30"/>
          <p:cNvSpPr/>
          <p:nvPr/>
        </p:nvSpPr>
        <p:spPr>
          <a:xfrm>
            <a:off x="10449360" y="1298160"/>
            <a:ext cx="745920" cy="239760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Legend</a:t>
            </a:r>
            <a:endParaRPr/>
          </a:p>
        </p:txBody>
      </p:sp>
      <p:sp>
        <p:nvSpPr>
          <p:cNvPr id="221" name="CustomShape 31"/>
          <p:cNvSpPr/>
          <p:nvPr/>
        </p:nvSpPr>
        <p:spPr>
          <a:xfrm>
            <a:off x="10137240" y="1600200"/>
            <a:ext cx="1389960" cy="49392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Vendor provided</a:t>
            </a:r>
            <a:endParaRPr/>
          </a:p>
        </p:txBody>
      </p:sp>
      <p:sp>
        <p:nvSpPr>
          <p:cNvPr id="222" name="CustomShape 32"/>
          <p:cNvSpPr/>
          <p:nvPr/>
        </p:nvSpPr>
        <p:spPr>
          <a:xfrm>
            <a:off x="10137240" y="2328840"/>
            <a:ext cx="1389960" cy="522000"/>
          </a:xfrm>
          <a:prstGeom prst="rect">
            <a:avLst/>
          </a:prstGeom>
          <a:solidFill>
            <a:srgbClr val="f2dcdb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CSC implement</a:t>
            </a:r>
            <a:endParaRPr/>
          </a:p>
        </p:txBody>
      </p:sp>
      <p:sp>
        <p:nvSpPr>
          <p:cNvPr id="223" name="CustomShape 33"/>
          <p:cNvSpPr/>
          <p:nvPr/>
        </p:nvSpPr>
        <p:spPr>
          <a:xfrm>
            <a:off x="10138320" y="3153960"/>
            <a:ext cx="1388880" cy="488160"/>
          </a:xfrm>
          <a:prstGeom prst="rect">
            <a:avLst/>
          </a:prstGeom>
          <a:solidFill>
            <a:srgbClr val="b3a2c7"/>
          </a:solidFill>
          <a:ln w="25560">
            <a:solidFill>
              <a:srgbClr val="4f81b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Generated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Attribute DB</a:t>
            </a:r>
            <a:endParaRPr/>
          </a:p>
        </p:txBody>
      </p:sp>
      <p:sp>
        <p:nvSpPr>
          <p:cNvPr id="224" name="CustomShape 34"/>
          <p:cNvSpPr/>
          <p:nvPr/>
        </p:nvSpPr>
        <p:spPr>
          <a:xfrm>
            <a:off x="10175760" y="3874320"/>
            <a:ext cx="1351440" cy="781560"/>
          </a:xfrm>
          <a:prstGeom prst="rect">
            <a:avLst/>
          </a:prstGeom>
          <a:solidFill>
            <a:srgbClr val="dce6f2"/>
          </a:solidFill>
          <a:ln cap="rnd" w="25560">
            <a:solidFill>
              <a:srgbClr val="4f81bd"/>
            </a:solidFill>
            <a:custDash>
              <a:ds d="5041000000" sp="5041000000"/>
            </a:custDash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GATT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based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Profile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Sample Data Service Structure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4754520" y="197640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Value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4754520" y="260712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led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6552000" y="197640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Type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6552000" y="260712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Uint8</a:t>
            </a:r>
            <a:endParaRPr/>
          </a:p>
        </p:txBody>
      </p:sp>
      <p:sp>
        <p:nvSpPr>
          <p:cNvPr id="230" name="CustomShape 6"/>
          <p:cNvSpPr/>
          <p:nvPr/>
        </p:nvSpPr>
        <p:spPr>
          <a:xfrm>
            <a:off x="8349840" y="197640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Properties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8349840" y="260712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Read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Write</a:t>
            </a:r>
            <a:endParaRPr/>
          </a:p>
        </p:txBody>
      </p:sp>
      <p:sp>
        <p:nvSpPr>
          <p:cNvPr id="232" name="CustomShape 8"/>
          <p:cNvSpPr/>
          <p:nvPr/>
        </p:nvSpPr>
        <p:spPr>
          <a:xfrm>
            <a:off x="10147320" y="197640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Permission</a:t>
            </a:r>
            <a:endParaRPr/>
          </a:p>
        </p:txBody>
      </p:sp>
      <p:sp>
        <p:nvSpPr>
          <p:cNvPr id="233" name="CustomShape 9"/>
          <p:cNvSpPr/>
          <p:nvPr/>
        </p:nvSpPr>
        <p:spPr>
          <a:xfrm>
            <a:off x="10147320" y="260712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Read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Write</a:t>
            </a:r>
            <a:endParaRPr/>
          </a:p>
        </p:txBody>
      </p:sp>
      <p:sp>
        <p:nvSpPr>
          <p:cNvPr id="234" name="CustomShape 10"/>
          <p:cNvSpPr/>
          <p:nvPr/>
        </p:nvSpPr>
        <p:spPr>
          <a:xfrm>
            <a:off x="1478520" y="3584520"/>
            <a:ext cx="550440" cy="909000"/>
          </a:xfrm>
          <a:prstGeom prst="rect">
            <a:avLst/>
          </a:prstGeom>
          <a:noFill/>
          <a:ln w="12600">
            <a:solidFill>
              <a:srgbClr val="3f6797"/>
            </a:solidFill>
            <a:miter/>
          </a:ln>
        </p:spPr>
      </p:sp>
      <p:sp>
        <p:nvSpPr>
          <p:cNvPr id="235" name="CustomShape 11"/>
          <p:cNvSpPr/>
          <p:nvPr/>
        </p:nvSpPr>
        <p:spPr>
          <a:xfrm>
            <a:off x="1478520" y="2728440"/>
            <a:ext cx="550440" cy="851400"/>
          </a:xfrm>
          <a:prstGeom prst="rect">
            <a:avLst/>
          </a:prstGeom>
          <a:noFill/>
          <a:ln w="12600">
            <a:solidFill>
              <a:srgbClr val="3f6797"/>
            </a:solidFill>
            <a:miter/>
          </a:ln>
        </p:spPr>
      </p:sp>
      <p:sp>
        <p:nvSpPr>
          <p:cNvPr id="236" name="CustomShape 12"/>
          <p:cNvSpPr/>
          <p:nvPr/>
        </p:nvSpPr>
        <p:spPr>
          <a:xfrm rot="16200000">
            <a:off x="-1165680" y="3165840"/>
            <a:ext cx="4446720" cy="841320"/>
          </a:xfrm>
          <a:prstGeom prst="rect">
            <a:avLst/>
          </a:prstGeom>
          <a:solidFill>
            <a:srgbClr val="4f81bd"/>
          </a:solidFill>
          <a:ln w="12600">
            <a:solidFill>
              <a:srgbClr val="ffffff"/>
            </a:solidFill>
            <a:miter/>
          </a:ln>
        </p:spPr>
        <p:txBody>
          <a:bodyPr lIns="34920" rIns="34920" tIns="34920" bIns="34920" anchor="ctr"/>
          <a:p>
            <a:pPr algn="ctr"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Calibri"/>
                <a:ea typeface="ＭＳ Ｐゴシック"/>
              </a:rPr>
              <a:t>SDS Service</a:t>
            </a:r>
            <a:endParaRPr/>
          </a:p>
        </p:txBody>
      </p:sp>
      <p:sp>
        <p:nvSpPr>
          <p:cNvPr id="237" name="CustomShape 13"/>
          <p:cNvSpPr/>
          <p:nvPr/>
        </p:nvSpPr>
        <p:spPr>
          <a:xfrm>
            <a:off x="2033280" y="1920960"/>
            <a:ext cx="2574360" cy="1611360"/>
          </a:xfrm>
          <a:prstGeom prst="rect">
            <a:avLst/>
          </a:prstGeom>
          <a:solidFill>
            <a:srgbClr val="4f81bd"/>
          </a:solidFill>
          <a:ln w="12600">
            <a:solidFill>
              <a:srgbClr val="ffffff"/>
            </a:solidFill>
            <a:miter/>
          </a:ln>
        </p:spPr>
        <p:txBody>
          <a:bodyPr lIns="19800" rIns="19800" tIns="19800" bIns="19800" anchor="ctr"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c00000"/>
                </a:solidFill>
                <a:latin typeface="Calibri"/>
                <a:ea typeface="ＭＳ Ｐゴシック"/>
              </a:rPr>
              <a:t>led Characteristic</a:t>
            </a:r>
            <a:endParaRPr/>
          </a:p>
        </p:txBody>
      </p:sp>
      <p:sp>
        <p:nvSpPr>
          <p:cNvPr id="238" name="CustomShape 14"/>
          <p:cNvSpPr/>
          <p:nvPr/>
        </p:nvSpPr>
        <p:spPr>
          <a:xfrm>
            <a:off x="2033280" y="3747960"/>
            <a:ext cx="2532600" cy="1496160"/>
          </a:xfrm>
          <a:prstGeom prst="rect">
            <a:avLst/>
          </a:prstGeom>
          <a:solidFill>
            <a:srgbClr val="4f81bd"/>
          </a:solidFill>
          <a:ln w="12600">
            <a:solidFill>
              <a:srgbClr val="ffffff"/>
            </a:solidFill>
            <a:miter/>
          </a:ln>
        </p:spPr>
        <p:txBody>
          <a:bodyPr lIns="19080" rIns="19080" tIns="19080" bIns="19080" anchor="ctr"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c00000"/>
                </a:solidFill>
                <a:latin typeface="Calibri"/>
                <a:ea typeface="ＭＳ Ｐゴシック"/>
              </a:rPr>
              <a:t>button Characteristic</a:t>
            </a:r>
            <a:endParaRPr/>
          </a:p>
        </p:txBody>
      </p:sp>
      <p:sp>
        <p:nvSpPr>
          <p:cNvPr id="239" name="CustomShape 15"/>
          <p:cNvSpPr/>
          <p:nvPr/>
        </p:nvSpPr>
        <p:spPr>
          <a:xfrm>
            <a:off x="4780080" y="369108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Value</a:t>
            </a:r>
            <a:endParaRPr/>
          </a:p>
        </p:txBody>
      </p:sp>
      <p:sp>
        <p:nvSpPr>
          <p:cNvPr id="240" name="CustomShape 16"/>
          <p:cNvSpPr/>
          <p:nvPr/>
        </p:nvSpPr>
        <p:spPr>
          <a:xfrm>
            <a:off x="4780080" y="432180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button</a:t>
            </a:r>
            <a:endParaRPr/>
          </a:p>
        </p:txBody>
      </p:sp>
      <p:sp>
        <p:nvSpPr>
          <p:cNvPr id="241" name="CustomShape 17"/>
          <p:cNvSpPr/>
          <p:nvPr/>
        </p:nvSpPr>
        <p:spPr>
          <a:xfrm>
            <a:off x="6577560" y="369108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Type</a:t>
            </a:r>
            <a:endParaRPr/>
          </a:p>
        </p:txBody>
      </p:sp>
      <p:sp>
        <p:nvSpPr>
          <p:cNvPr id="242" name="CustomShape 18"/>
          <p:cNvSpPr/>
          <p:nvPr/>
        </p:nvSpPr>
        <p:spPr>
          <a:xfrm>
            <a:off x="6577560" y="432180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Uint8</a:t>
            </a:r>
            <a:endParaRPr/>
          </a:p>
        </p:txBody>
      </p:sp>
      <p:sp>
        <p:nvSpPr>
          <p:cNvPr id="243" name="CustomShape 19"/>
          <p:cNvSpPr/>
          <p:nvPr/>
        </p:nvSpPr>
        <p:spPr>
          <a:xfrm>
            <a:off x="8375040" y="369108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Properties</a:t>
            </a:r>
            <a:endParaRPr/>
          </a:p>
        </p:txBody>
      </p:sp>
      <p:sp>
        <p:nvSpPr>
          <p:cNvPr id="244" name="CustomShape 20"/>
          <p:cNvSpPr/>
          <p:nvPr/>
        </p:nvSpPr>
        <p:spPr>
          <a:xfrm>
            <a:off x="8375040" y="432180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Read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Notify</a:t>
            </a:r>
            <a:endParaRPr/>
          </a:p>
        </p:txBody>
      </p:sp>
      <p:sp>
        <p:nvSpPr>
          <p:cNvPr id="245" name="CustomShape 21"/>
          <p:cNvSpPr/>
          <p:nvPr/>
        </p:nvSpPr>
        <p:spPr>
          <a:xfrm>
            <a:off x="10172880" y="3691080"/>
            <a:ext cx="1572480" cy="626400"/>
          </a:xfrm>
          <a:prstGeom prst="rect">
            <a:avLst/>
          </a:prstGeom>
          <a:solidFill>
            <a:srgbClr val="4f81bd"/>
          </a:solidFill>
          <a:ln w="12600">
            <a:solidFill>
              <a:srgbClr val="4f81bd"/>
            </a:solidFill>
            <a:miter/>
          </a:ln>
        </p:spPr>
        <p:txBody>
          <a:bodyPr lIns="156600" rIns="156600" tIns="89280" bIns="89280" anchor="ctr"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Calibri"/>
                <a:ea typeface="ＭＳ Ｐゴシック"/>
              </a:rPr>
              <a:t>Permission</a:t>
            </a:r>
            <a:endParaRPr/>
          </a:p>
        </p:txBody>
      </p:sp>
      <p:sp>
        <p:nvSpPr>
          <p:cNvPr id="246" name="CustomShape 22"/>
          <p:cNvSpPr/>
          <p:nvPr/>
        </p:nvSpPr>
        <p:spPr>
          <a:xfrm>
            <a:off x="10172880" y="4321800"/>
            <a:ext cx="1572480" cy="961920"/>
          </a:xfrm>
          <a:prstGeom prst="rect">
            <a:avLst/>
          </a:prstGeom>
          <a:solidFill>
            <a:srgbClr val="d0d8e7"/>
          </a:solidFill>
          <a:ln w="12600">
            <a:solidFill>
              <a:srgbClr val="d0d8e7"/>
            </a:solidFill>
            <a:miter/>
          </a:ln>
        </p:spPr>
        <p:txBody>
          <a:bodyPr lIns="117360" rIns="156600" tIns="117360" bIns="1760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200">
                <a:solidFill>
                  <a:srgbClr val="4f81bd"/>
                </a:solidFill>
                <a:latin typeface="Calibri"/>
                <a:ea typeface="ＭＳ Ｐゴシック"/>
              </a:rPr>
              <a:t>Read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Sample Data Service Structure --UUID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09600" y="4317840"/>
          <a:ext cx="11538720" cy="1702440"/>
        </p:xfrm>
        <a:graphic>
          <a:graphicData uri="http://schemas.openxmlformats.org/drawingml/2006/table">
            <a:tbl>
              <a:tblPr/>
              <a:tblGrid>
                <a:gridCol w="3090240"/>
                <a:gridCol w="6132960"/>
                <a:gridCol w="2315880"/>
              </a:tblGrid>
              <a:tr h="92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Calibri"/>
                        </a:rPr>
                        <a:t>Description 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Calibri"/>
                        </a:rPr>
                        <a:t>UUID 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Calibri"/>
                        </a:rPr>
                        <a:t>Properties 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SDS 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0xFFEE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alibri"/>
                        </a:rPr>
                        <a:t>0000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-0011-2233-4455-66778899AABB 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9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led characteristic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0xFFEE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alibri"/>
                        </a:rPr>
                        <a:t>0001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-0011-2233-4455-66778899AABB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Read,Write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button characteristic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0xFFEE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alibri"/>
                        </a:rPr>
                        <a:t>0002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-0011-2233-4455-66778899AABB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Read,Notify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43080" y="2019240"/>
            <a:ext cx="7894800" cy="20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BASE 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UUID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  <a:ea typeface="ＭＳ Ｐゴシック"/>
              </a:rPr>
              <a:t>0xFFEE0000-0011-2233-4455-66778899AABB</a:t>
            </a:r>
            <a:r>
              <a:rPr lang="en-US" sz="2000">
                <a:solidFill>
                  <a:srgbClr val="376092"/>
                </a:solidFill>
                <a:latin typeface="Arial"/>
                <a:ea typeface="ＭＳ Ｐゴシック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UUID alias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Service: 0x0000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Led characteristic: 0x0001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button characteristic: 0x0002 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343080" y="1234440"/>
            <a:ext cx="5900400" cy="57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Calibri Light"/>
              </a:rPr>
              <a:t>Sample Data Service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Read characteristic sequence</a:t>
            </a:r>
            <a:endParaRPr/>
          </a:p>
        </p:txBody>
      </p:sp>
      <p:sp>
        <p:nvSpPr>
          <p:cNvPr id="252" name="Line 2"/>
          <p:cNvSpPr/>
          <p:nvPr/>
        </p:nvSpPr>
        <p:spPr>
          <a:xfrm>
            <a:off x="1193760" y="1857600"/>
            <a:ext cx="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53" name="CustomShape 3"/>
          <p:cNvSpPr/>
          <p:nvPr/>
        </p:nvSpPr>
        <p:spPr>
          <a:xfrm>
            <a:off x="576360" y="1480680"/>
            <a:ext cx="1298880" cy="3463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Application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10109160" y="1175760"/>
            <a:ext cx="1545120" cy="4755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Spritzer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Module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10162080" y="309744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256" name="CustomShape 6"/>
          <p:cNvSpPr/>
          <p:nvPr/>
        </p:nvSpPr>
        <p:spPr>
          <a:xfrm>
            <a:off x="10353600" y="2826720"/>
            <a:ext cx="10533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sync call</a:t>
            </a:r>
            <a:endParaRPr/>
          </a:p>
        </p:txBody>
      </p:sp>
      <p:sp>
        <p:nvSpPr>
          <p:cNvPr id="257" name="CustomShape 7"/>
          <p:cNvSpPr/>
          <p:nvPr/>
        </p:nvSpPr>
        <p:spPr>
          <a:xfrm>
            <a:off x="10162080" y="3957840"/>
            <a:ext cx="141372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258" name="CustomShape 8"/>
          <p:cNvSpPr/>
          <p:nvPr/>
        </p:nvSpPr>
        <p:spPr>
          <a:xfrm>
            <a:off x="10357200" y="3698640"/>
            <a:ext cx="7945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return</a:t>
            </a:r>
            <a:endParaRPr/>
          </a:p>
        </p:txBody>
      </p:sp>
      <p:sp>
        <p:nvSpPr>
          <p:cNvPr id="259" name="Line 9"/>
          <p:cNvSpPr/>
          <p:nvPr/>
        </p:nvSpPr>
        <p:spPr>
          <a:xfrm flipH="1">
            <a:off x="2991960" y="1845000"/>
            <a:ext cx="828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60" name="CustomShape 10"/>
          <p:cNvSpPr/>
          <p:nvPr/>
        </p:nvSpPr>
        <p:spPr>
          <a:xfrm>
            <a:off x="2238840" y="1503360"/>
            <a:ext cx="1501920" cy="334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GPIO driver</a:t>
            </a:r>
            <a:endParaRPr/>
          </a:p>
        </p:txBody>
      </p:sp>
      <p:sp>
        <p:nvSpPr>
          <p:cNvPr id="261" name="Line 11"/>
          <p:cNvSpPr/>
          <p:nvPr/>
        </p:nvSpPr>
        <p:spPr>
          <a:xfrm flipH="1">
            <a:off x="4852440" y="1811880"/>
            <a:ext cx="1440" cy="44362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62" name="CustomShape 12"/>
          <p:cNvSpPr/>
          <p:nvPr/>
        </p:nvSpPr>
        <p:spPr>
          <a:xfrm>
            <a:off x="4098240" y="152784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Wrapper</a:t>
            </a:r>
            <a:endParaRPr/>
          </a:p>
        </p:txBody>
      </p:sp>
      <p:sp>
        <p:nvSpPr>
          <p:cNvPr id="263" name="CustomShape 13"/>
          <p:cNvSpPr/>
          <p:nvPr/>
        </p:nvSpPr>
        <p:spPr>
          <a:xfrm>
            <a:off x="10162080" y="1807560"/>
            <a:ext cx="14922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Nordic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nRF51</a:t>
            </a:r>
            <a:endParaRPr/>
          </a:p>
        </p:txBody>
      </p:sp>
      <p:sp>
        <p:nvSpPr>
          <p:cNvPr id="264" name="CustomShape 14"/>
          <p:cNvSpPr/>
          <p:nvPr/>
        </p:nvSpPr>
        <p:spPr>
          <a:xfrm>
            <a:off x="6173640" y="1553040"/>
            <a:ext cx="1230480" cy="300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Nordic</a:t>
            </a:r>
            <a:endParaRPr/>
          </a:p>
        </p:txBody>
      </p:sp>
      <p:sp>
        <p:nvSpPr>
          <p:cNvPr id="265" name="CustomShape 15"/>
          <p:cNvSpPr/>
          <p:nvPr/>
        </p:nvSpPr>
        <p:spPr>
          <a:xfrm>
            <a:off x="10162080" y="354996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266" name="CustomShape 16"/>
          <p:cNvSpPr/>
          <p:nvPr/>
        </p:nvSpPr>
        <p:spPr>
          <a:xfrm>
            <a:off x="10293480" y="3291120"/>
            <a:ext cx="117864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async call</a:t>
            </a:r>
            <a:endParaRPr/>
          </a:p>
        </p:txBody>
      </p:sp>
      <p:sp>
        <p:nvSpPr>
          <p:cNvPr id="267" name="Line 17"/>
          <p:cNvSpPr/>
          <p:nvPr/>
        </p:nvSpPr>
        <p:spPr>
          <a:xfrm flipH="1">
            <a:off x="6791040" y="1870920"/>
            <a:ext cx="324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68" name="CustomShape 18"/>
          <p:cNvSpPr/>
          <p:nvPr/>
        </p:nvSpPr>
        <p:spPr>
          <a:xfrm>
            <a:off x="8014320" y="1553040"/>
            <a:ext cx="1230480" cy="3006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Central</a:t>
            </a:r>
            <a:endParaRPr/>
          </a:p>
        </p:txBody>
      </p:sp>
      <p:sp>
        <p:nvSpPr>
          <p:cNvPr id="269" name="Line 19"/>
          <p:cNvSpPr/>
          <p:nvPr/>
        </p:nvSpPr>
        <p:spPr>
          <a:xfrm flipH="1">
            <a:off x="8631360" y="1870920"/>
            <a:ext cx="360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70" name="CustomShape 20"/>
          <p:cNvSpPr/>
          <p:nvPr/>
        </p:nvSpPr>
        <p:spPr>
          <a:xfrm>
            <a:off x="10162080" y="2328120"/>
            <a:ext cx="1492200" cy="4107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Central role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device</a:t>
            </a:r>
            <a:endParaRPr/>
          </a:p>
        </p:txBody>
      </p:sp>
      <p:sp>
        <p:nvSpPr>
          <p:cNvPr id="271" name="CustomShape 21"/>
          <p:cNvSpPr/>
          <p:nvPr/>
        </p:nvSpPr>
        <p:spPr>
          <a:xfrm>
            <a:off x="6794640" y="291024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272" name="CustomShape 22"/>
          <p:cNvSpPr/>
          <p:nvPr/>
        </p:nvSpPr>
        <p:spPr>
          <a:xfrm>
            <a:off x="6865920" y="2642760"/>
            <a:ext cx="176508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Read Procedure</a:t>
            </a:r>
            <a:endParaRPr/>
          </a:p>
        </p:txBody>
      </p:sp>
      <p:sp>
        <p:nvSpPr>
          <p:cNvPr id="273" name="CustomShape 23"/>
          <p:cNvSpPr/>
          <p:nvPr/>
        </p:nvSpPr>
        <p:spPr>
          <a:xfrm>
            <a:off x="10083960" y="4269960"/>
            <a:ext cx="154512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274" name="CustomShape 24"/>
          <p:cNvSpPr/>
          <p:nvPr/>
        </p:nvSpPr>
        <p:spPr>
          <a:xfrm>
            <a:off x="10061280" y="4029480"/>
            <a:ext cx="14025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serialization</a:t>
            </a:r>
            <a:endParaRPr/>
          </a:p>
        </p:txBody>
      </p:sp>
      <p:sp>
        <p:nvSpPr>
          <p:cNvPr id="275" name="CustomShape 25"/>
          <p:cNvSpPr/>
          <p:nvPr/>
        </p:nvSpPr>
        <p:spPr>
          <a:xfrm>
            <a:off x="10093680" y="4849560"/>
            <a:ext cx="154512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276" name="CustomShape 26"/>
          <p:cNvSpPr/>
          <p:nvPr/>
        </p:nvSpPr>
        <p:spPr>
          <a:xfrm>
            <a:off x="10071360" y="4609440"/>
            <a:ext cx="14389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PHY channel</a:t>
            </a:r>
            <a:endParaRPr/>
          </a:p>
        </p:txBody>
      </p:sp>
      <p:sp>
        <p:nvSpPr>
          <p:cNvPr id="277" name="CustomShape 27"/>
          <p:cNvSpPr/>
          <p:nvPr/>
        </p:nvSpPr>
        <p:spPr>
          <a:xfrm>
            <a:off x="6173640" y="2328120"/>
            <a:ext cx="1230480" cy="41076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12600">
            <a:solidFill>
              <a:srgbClr val="3a5f8b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Attribute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Table</a:t>
            </a:r>
            <a:endParaRPr/>
          </a:p>
        </p:txBody>
      </p:sp>
      <p:sp>
        <p:nvSpPr>
          <p:cNvPr id="278" name="CustomShape 28"/>
          <p:cNvSpPr/>
          <p:nvPr/>
        </p:nvSpPr>
        <p:spPr>
          <a:xfrm>
            <a:off x="1463760" y="3119400"/>
            <a:ext cx="5192280" cy="905040"/>
          </a:xfrm>
          <a:prstGeom prst="wedgeRoundRectCallout">
            <a:avLst>
              <a:gd name="adj1" fmla="val -65191"/>
              <a:gd name="adj2" fmla="val -132748"/>
              <a:gd name="adj3" fmla="val 16667"/>
            </a:avLst>
          </a:prstGeom>
          <a:solidFill>
            <a:srgbClr val="ffffff"/>
          </a:solidFill>
          <a:ln w="2844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Don’t need to handle read characteristic directly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Without Authorization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43080" y="282960"/>
            <a:ext cx="11518920" cy="7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4d4d4d"/>
                </a:solidFill>
                <a:latin typeface="Arial"/>
              </a:rPr>
              <a:t>Notify sequence</a:t>
            </a:r>
            <a:endParaRPr/>
          </a:p>
        </p:txBody>
      </p:sp>
      <p:sp>
        <p:nvSpPr>
          <p:cNvPr id="280" name="Line 2"/>
          <p:cNvSpPr/>
          <p:nvPr/>
        </p:nvSpPr>
        <p:spPr>
          <a:xfrm>
            <a:off x="1193760" y="1857600"/>
            <a:ext cx="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81" name="CustomShape 3"/>
          <p:cNvSpPr/>
          <p:nvPr/>
        </p:nvSpPr>
        <p:spPr>
          <a:xfrm>
            <a:off x="576360" y="1480680"/>
            <a:ext cx="1298880" cy="3463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Application</a:t>
            </a: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1130760" y="2014920"/>
            <a:ext cx="129600" cy="3870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3" name="CustomShape 5"/>
          <p:cNvSpPr/>
          <p:nvPr/>
        </p:nvSpPr>
        <p:spPr>
          <a:xfrm>
            <a:off x="10109160" y="1175760"/>
            <a:ext cx="1545120" cy="4755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Spritzer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Module</a:t>
            </a:r>
            <a:endParaRPr/>
          </a:p>
        </p:txBody>
      </p:sp>
      <p:sp>
        <p:nvSpPr>
          <p:cNvPr id="284" name="CustomShape 6"/>
          <p:cNvSpPr/>
          <p:nvPr/>
        </p:nvSpPr>
        <p:spPr>
          <a:xfrm>
            <a:off x="10162080" y="309744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285" name="CustomShape 7"/>
          <p:cNvSpPr/>
          <p:nvPr/>
        </p:nvSpPr>
        <p:spPr>
          <a:xfrm>
            <a:off x="10353600" y="2826720"/>
            <a:ext cx="10533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sync call</a:t>
            </a:r>
            <a:endParaRPr/>
          </a:p>
        </p:txBody>
      </p:sp>
      <p:sp>
        <p:nvSpPr>
          <p:cNvPr id="286" name="CustomShape 8"/>
          <p:cNvSpPr/>
          <p:nvPr/>
        </p:nvSpPr>
        <p:spPr>
          <a:xfrm>
            <a:off x="10162080" y="3957840"/>
            <a:ext cx="1413720" cy="360"/>
          </a:xfrm>
          <a:prstGeom prst="straightConnector1">
            <a:avLst/>
          </a:prstGeom>
          <a:noFill/>
          <a:ln cap="rnd" w="28440">
            <a:solidFill>
              <a:srgbClr val="000000"/>
            </a:solidFill>
            <a:custDash>
              <a:ds d="6241000000" sp="6241000000"/>
            </a:custDash>
            <a:miter/>
            <a:tailEnd len="lg" type="arrow" w="lg"/>
          </a:ln>
        </p:spPr>
      </p:sp>
      <p:sp>
        <p:nvSpPr>
          <p:cNvPr id="287" name="CustomShape 9"/>
          <p:cNvSpPr/>
          <p:nvPr/>
        </p:nvSpPr>
        <p:spPr>
          <a:xfrm>
            <a:off x="10357200" y="3698640"/>
            <a:ext cx="7945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return</a:t>
            </a:r>
            <a:endParaRPr/>
          </a:p>
        </p:txBody>
      </p:sp>
      <p:sp>
        <p:nvSpPr>
          <p:cNvPr id="288" name="Line 10"/>
          <p:cNvSpPr/>
          <p:nvPr/>
        </p:nvSpPr>
        <p:spPr>
          <a:xfrm flipH="1">
            <a:off x="2991960" y="1845000"/>
            <a:ext cx="8280" cy="43905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89" name="CustomShape 11"/>
          <p:cNvSpPr/>
          <p:nvPr/>
        </p:nvSpPr>
        <p:spPr>
          <a:xfrm>
            <a:off x="2238840" y="1503360"/>
            <a:ext cx="1501920" cy="334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GPIO driver</a:t>
            </a:r>
            <a:endParaRPr/>
          </a:p>
        </p:txBody>
      </p:sp>
      <p:sp>
        <p:nvSpPr>
          <p:cNvPr id="290" name="Line 12"/>
          <p:cNvSpPr/>
          <p:nvPr/>
        </p:nvSpPr>
        <p:spPr>
          <a:xfrm flipH="1">
            <a:off x="4852440" y="1811880"/>
            <a:ext cx="1440" cy="44362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91" name="CustomShape 13"/>
          <p:cNvSpPr/>
          <p:nvPr/>
        </p:nvSpPr>
        <p:spPr>
          <a:xfrm>
            <a:off x="4098240" y="1527840"/>
            <a:ext cx="1504440" cy="2973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Wrapper</a:t>
            </a:r>
            <a:endParaRPr/>
          </a:p>
        </p:txBody>
      </p:sp>
      <p:sp>
        <p:nvSpPr>
          <p:cNvPr id="292" name="CustomShape 14"/>
          <p:cNvSpPr/>
          <p:nvPr/>
        </p:nvSpPr>
        <p:spPr>
          <a:xfrm>
            <a:off x="10162080" y="1807560"/>
            <a:ext cx="14922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Nordic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nRF51</a:t>
            </a:r>
            <a:endParaRPr/>
          </a:p>
        </p:txBody>
      </p:sp>
      <p:sp>
        <p:nvSpPr>
          <p:cNvPr id="293" name="CustomShape 15"/>
          <p:cNvSpPr/>
          <p:nvPr/>
        </p:nvSpPr>
        <p:spPr>
          <a:xfrm>
            <a:off x="6173640" y="1553040"/>
            <a:ext cx="1230480" cy="300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Nordic</a:t>
            </a:r>
            <a:endParaRPr/>
          </a:p>
        </p:txBody>
      </p:sp>
      <p:sp>
        <p:nvSpPr>
          <p:cNvPr id="294" name="CustomShape 16"/>
          <p:cNvSpPr/>
          <p:nvPr/>
        </p:nvSpPr>
        <p:spPr>
          <a:xfrm>
            <a:off x="4779720" y="2995920"/>
            <a:ext cx="141480" cy="79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95" name="CustomShape 17"/>
          <p:cNvSpPr/>
          <p:nvPr/>
        </p:nvSpPr>
        <p:spPr>
          <a:xfrm>
            <a:off x="10162080" y="3549960"/>
            <a:ext cx="14137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296" name="CustomShape 18"/>
          <p:cNvSpPr/>
          <p:nvPr/>
        </p:nvSpPr>
        <p:spPr>
          <a:xfrm>
            <a:off x="10293480" y="3291120"/>
            <a:ext cx="117864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async call</a:t>
            </a:r>
            <a:endParaRPr/>
          </a:p>
        </p:txBody>
      </p:sp>
      <p:sp>
        <p:nvSpPr>
          <p:cNvPr id="297" name="Line 19"/>
          <p:cNvSpPr/>
          <p:nvPr/>
        </p:nvSpPr>
        <p:spPr>
          <a:xfrm flipH="1">
            <a:off x="6791040" y="1870920"/>
            <a:ext cx="324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298" name="CustomShape 20"/>
          <p:cNvSpPr/>
          <p:nvPr/>
        </p:nvSpPr>
        <p:spPr>
          <a:xfrm>
            <a:off x="712440" y="2873160"/>
            <a:ext cx="3922560" cy="57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BLE_GattsHandleValueNfyInd (…)</a:t>
            </a:r>
            <a:endParaRPr/>
          </a:p>
        </p:txBody>
      </p:sp>
      <p:sp>
        <p:nvSpPr>
          <p:cNvPr id="299" name="CustomShape 21"/>
          <p:cNvSpPr/>
          <p:nvPr/>
        </p:nvSpPr>
        <p:spPr>
          <a:xfrm flipV="1">
            <a:off x="1294560" y="3191400"/>
            <a:ext cx="3480840" cy="7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300" name="CustomShape 22"/>
          <p:cNvSpPr/>
          <p:nvPr/>
        </p:nvSpPr>
        <p:spPr>
          <a:xfrm>
            <a:off x="8014320" y="1553040"/>
            <a:ext cx="1230480" cy="3006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Central</a:t>
            </a:r>
            <a:endParaRPr/>
          </a:p>
        </p:txBody>
      </p:sp>
      <p:sp>
        <p:nvSpPr>
          <p:cNvPr id="301" name="Line 23"/>
          <p:cNvSpPr/>
          <p:nvPr/>
        </p:nvSpPr>
        <p:spPr>
          <a:xfrm flipH="1">
            <a:off x="8631360" y="1870920"/>
            <a:ext cx="3600" cy="437724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6241000000" sp="6241000000"/>
            </a:custDash>
            <a:miter/>
          </a:ln>
        </p:spPr>
      </p:sp>
      <p:sp>
        <p:nvSpPr>
          <p:cNvPr id="302" name="CustomShape 24"/>
          <p:cNvSpPr/>
          <p:nvPr/>
        </p:nvSpPr>
        <p:spPr>
          <a:xfrm>
            <a:off x="10162080" y="2328120"/>
            <a:ext cx="1492200" cy="4107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Central role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ＭＳ Ｐゴシック"/>
              </a:rPr>
              <a:t>device</a:t>
            </a:r>
            <a:endParaRPr/>
          </a:p>
        </p:txBody>
      </p:sp>
      <p:sp>
        <p:nvSpPr>
          <p:cNvPr id="303" name="CustomShape 25"/>
          <p:cNvSpPr/>
          <p:nvPr/>
        </p:nvSpPr>
        <p:spPr>
          <a:xfrm>
            <a:off x="6794640" y="466776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304" name="CustomShape 26"/>
          <p:cNvSpPr/>
          <p:nvPr/>
        </p:nvSpPr>
        <p:spPr>
          <a:xfrm>
            <a:off x="6906240" y="4329000"/>
            <a:ext cx="185364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Notify Procedure</a:t>
            </a:r>
            <a:endParaRPr/>
          </a:p>
        </p:txBody>
      </p:sp>
      <p:sp>
        <p:nvSpPr>
          <p:cNvPr id="305" name="CustomShape 27"/>
          <p:cNvSpPr/>
          <p:nvPr/>
        </p:nvSpPr>
        <p:spPr>
          <a:xfrm>
            <a:off x="4925520" y="3288600"/>
            <a:ext cx="194580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306" name="CustomShape 28"/>
          <p:cNvSpPr/>
          <p:nvPr/>
        </p:nvSpPr>
        <p:spPr>
          <a:xfrm>
            <a:off x="5055120" y="3030840"/>
            <a:ext cx="12517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serialization</a:t>
            </a:r>
            <a:endParaRPr/>
          </a:p>
        </p:txBody>
      </p:sp>
      <p:sp>
        <p:nvSpPr>
          <p:cNvPr id="307" name="CustomShape 29"/>
          <p:cNvSpPr/>
          <p:nvPr/>
        </p:nvSpPr>
        <p:spPr>
          <a:xfrm flipH="1" flipV="1">
            <a:off x="1255320" y="2336400"/>
            <a:ext cx="1736640" cy="324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lg" type="arrow" w="lg"/>
          </a:ln>
        </p:spPr>
      </p:sp>
      <p:sp>
        <p:nvSpPr>
          <p:cNvPr id="308" name="CustomShape 30"/>
          <p:cNvSpPr/>
          <p:nvPr/>
        </p:nvSpPr>
        <p:spPr>
          <a:xfrm>
            <a:off x="1127520" y="1986480"/>
            <a:ext cx="19861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BUTTON_CHANGE</a:t>
            </a:r>
            <a:endParaRPr/>
          </a:p>
        </p:txBody>
      </p:sp>
      <p:sp>
        <p:nvSpPr>
          <p:cNvPr id="309" name="CustomShape 31"/>
          <p:cNvSpPr/>
          <p:nvPr/>
        </p:nvSpPr>
        <p:spPr>
          <a:xfrm>
            <a:off x="10083960" y="4269960"/>
            <a:ext cx="154512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600">
            <a:solidFill>
              <a:srgbClr val="3a5f8b"/>
            </a:solidFill>
            <a:miter/>
          </a:ln>
        </p:spPr>
      </p:sp>
      <p:sp>
        <p:nvSpPr>
          <p:cNvPr id="310" name="CustomShape 32"/>
          <p:cNvSpPr/>
          <p:nvPr/>
        </p:nvSpPr>
        <p:spPr>
          <a:xfrm>
            <a:off x="10061280" y="4029480"/>
            <a:ext cx="140256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serialization</a:t>
            </a:r>
            <a:endParaRPr/>
          </a:p>
        </p:txBody>
      </p:sp>
      <p:sp>
        <p:nvSpPr>
          <p:cNvPr id="311" name="CustomShape 33"/>
          <p:cNvSpPr/>
          <p:nvPr/>
        </p:nvSpPr>
        <p:spPr>
          <a:xfrm>
            <a:off x="10093680" y="4849560"/>
            <a:ext cx="1545120" cy="248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</p:sp>
      <p:sp>
        <p:nvSpPr>
          <p:cNvPr id="312" name="CustomShape 34"/>
          <p:cNvSpPr/>
          <p:nvPr/>
        </p:nvSpPr>
        <p:spPr>
          <a:xfrm>
            <a:off x="10071360" y="4609440"/>
            <a:ext cx="1438920" cy="329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PHY channel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