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24AD83-9BDC-4FF4-916D-CD208B1E4A1C}">
  <a:tblStyle styleId="{7F24AD83-9BDC-4FF4-916D-CD208B1E4A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5da882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5da882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5da882d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5da882d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5da882d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5da882d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5da882d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5da882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5da882d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5da882d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5da882d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35da882d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5da882d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5da882d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5da882d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5da882d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35da882d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35da882d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5da882d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35da882d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5da882d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5da882d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35da882d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35da882d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35da882d5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35da882d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35da882d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35da882d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35da882d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35da882d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5da882d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35da882d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5da882d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35da882d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5da882d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5da882d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5da882d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5da882d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5da882d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5da882d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5da882d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5da882d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5da882d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5da882d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5da882d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5da882d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5da882d5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5da882d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Relationship Id="rId5" Type="http://schemas.openxmlformats.org/officeDocument/2006/relationships/slide" Target="/ppt/slides/slide25.xml"/><Relationship Id="rId6" Type="http://schemas.openxmlformats.org/officeDocument/2006/relationships/slide" Target="/ppt/slides/slide25.xml"/><Relationship Id="rId7" Type="http://schemas.openxmlformats.org/officeDocument/2006/relationships/slide" Target="/ppt/slides/slide25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20195"/>
            <a:ext cx="8520600" cy="430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3064075" y="865700"/>
            <a:ext cx="616800" cy="27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82736" l="0" r="0" t="0"/>
          <a:stretch/>
        </p:blipFill>
        <p:spPr>
          <a:xfrm>
            <a:off x="311700" y="420195"/>
            <a:ext cx="8520600" cy="7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00" y="1612025"/>
            <a:ext cx="8430600" cy="24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8250775" y="1470350"/>
            <a:ext cx="225000" cy="31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20195"/>
            <a:ext cx="8520600" cy="430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4892375" y="1394375"/>
            <a:ext cx="616800" cy="27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71218" l="0" r="0" t="16239"/>
          <a:stretch/>
        </p:blipFill>
        <p:spPr>
          <a:xfrm>
            <a:off x="311700" y="1119023"/>
            <a:ext cx="8520600" cy="5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00" y="2066200"/>
            <a:ext cx="8403600" cy="23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748803" y="2918417"/>
            <a:ext cx="6202800" cy="47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30</a:t>
            </a:r>
            <a:endParaRPr sz="1300"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895"/>
            <a:ext cx="8520600" cy="430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4936425" y="1890000"/>
            <a:ext cx="616800" cy="27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895"/>
            <a:ext cx="8520600" cy="430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5806525" y="2385625"/>
            <a:ext cx="616800" cy="27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5806525" y="2881075"/>
            <a:ext cx="616800" cy="27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895"/>
            <a:ext cx="8520600" cy="430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6764750" y="3585950"/>
            <a:ext cx="616800" cy="27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73573"/>
          <a:stretch/>
        </p:blipFill>
        <p:spPr>
          <a:xfrm>
            <a:off x="311700" y="3354858"/>
            <a:ext cx="8520600" cy="11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1629250" y="557300"/>
            <a:ext cx="63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[[0 , 1], [43, 2], [45, 3], [19, 4], [67, 5], [27, 6]]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[[68, 1], [52, 2], [0 , 3], [28, 4], [5 , 5], [36, 6]]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[[25, 1], [4 , 2], [0 , 3], [68, 4], [49, 5], [41, 6]]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[[26, 1], [0 , 2], [69, 3], [8 , 4], [46, 5], [61, 6]]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[[35, 1], [61, 2], [0 , 3], [72, 4], [49, 5], [11, 6]]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[[82, 1], [12, 2], [15, 3], [62, 4], [0 , 5], [42, 6]]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445025" y="2418650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7" name="Google Shape;197;p29"/>
          <p:cNvGrpSpPr/>
          <p:nvPr/>
        </p:nvGrpSpPr>
        <p:grpSpPr>
          <a:xfrm>
            <a:off x="1742400" y="436150"/>
            <a:ext cx="550800" cy="2276925"/>
            <a:chOff x="1742400" y="436150"/>
            <a:chExt cx="550800" cy="2276925"/>
          </a:xfrm>
        </p:grpSpPr>
        <p:sp>
          <p:nvSpPr>
            <p:cNvPr id="198" name="Google Shape;198;p29"/>
            <p:cNvSpPr/>
            <p:nvPr/>
          </p:nvSpPr>
          <p:spPr>
            <a:xfrm>
              <a:off x="1742400" y="436150"/>
              <a:ext cx="550800" cy="1850400"/>
            </a:xfrm>
            <a:prstGeom prst="frame">
              <a:avLst>
                <a:gd fmla="val 12500" name="adj1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\mu_1, \sigma^2_1" id="199" name="Google Shape;199;p29" title="MathEquation,#0000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8613" y="2430425"/>
              <a:ext cx="538382" cy="282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9"/>
          <p:cNvGrpSpPr/>
          <p:nvPr/>
        </p:nvGrpSpPr>
        <p:grpSpPr>
          <a:xfrm>
            <a:off x="2743750" y="417050"/>
            <a:ext cx="550800" cy="2299283"/>
            <a:chOff x="2743750" y="417050"/>
            <a:chExt cx="550800" cy="2299283"/>
          </a:xfrm>
        </p:grpSpPr>
        <p:sp>
          <p:nvSpPr>
            <p:cNvPr id="201" name="Google Shape;201;p29"/>
            <p:cNvSpPr/>
            <p:nvPr/>
          </p:nvSpPr>
          <p:spPr>
            <a:xfrm>
              <a:off x="2743750" y="417050"/>
              <a:ext cx="550800" cy="1850400"/>
            </a:xfrm>
            <a:prstGeom prst="frame">
              <a:avLst>
                <a:gd fmla="val 12500" name="adj1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\mu_2, \sigma^2_2" id="202" name="Google Shape;202;p29" title="MathEquation,#0000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43750" y="2427163"/>
              <a:ext cx="550800" cy="2891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29"/>
          <p:cNvGrpSpPr/>
          <p:nvPr/>
        </p:nvGrpSpPr>
        <p:grpSpPr>
          <a:xfrm>
            <a:off x="3751297" y="417050"/>
            <a:ext cx="586878" cy="2299287"/>
            <a:chOff x="3751297" y="417050"/>
            <a:chExt cx="586878" cy="2299287"/>
          </a:xfrm>
        </p:grpSpPr>
        <p:sp>
          <p:nvSpPr>
            <p:cNvPr id="204" name="Google Shape;204;p29"/>
            <p:cNvSpPr/>
            <p:nvPr/>
          </p:nvSpPr>
          <p:spPr>
            <a:xfrm>
              <a:off x="3787375" y="417050"/>
              <a:ext cx="550800" cy="1850400"/>
            </a:xfrm>
            <a:prstGeom prst="frame">
              <a:avLst>
                <a:gd fmla="val 12500" name="adj1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\mu_3, \sigma^2_3" id="205" name="Google Shape;205;p29" title="MathEquation,#00000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51297" y="2427163"/>
              <a:ext cx="550800" cy="289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29"/>
          <p:cNvGrpSpPr/>
          <p:nvPr/>
        </p:nvGrpSpPr>
        <p:grpSpPr>
          <a:xfrm>
            <a:off x="4809863" y="436150"/>
            <a:ext cx="550813" cy="2280183"/>
            <a:chOff x="4809863" y="436150"/>
            <a:chExt cx="550813" cy="2280183"/>
          </a:xfrm>
        </p:grpSpPr>
        <p:sp>
          <p:nvSpPr>
            <p:cNvPr id="207" name="Google Shape;207;p29"/>
            <p:cNvSpPr/>
            <p:nvPr/>
          </p:nvSpPr>
          <p:spPr>
            <a:xfrm>
              <a:off x="4809863" y="436150"/>
              <a:ext cx="550800" cy="1850400"/>
            </a:xfrm>
            <a:prstGeom prst="frame">
              <a:avLst>
                <a:gd fmla="val 12500" name="adj1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\mu_4, \sigma^2_4" id="208" name="Google Shape;208;p29" title="MathEquation,#0000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09875" y="2427163"/>
              <a:ext cx="550800" cy="2891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29"/>
          <p:cNvGrpSpPr/>
          <p:nvPr/>
        </p:nvGrpSpPr>
        <p:grpSpPr>
          <a:xfrm>
            <a:off x="5832350" y="436150"/>
            <a:ext cx="550800" cy="2280183"/>
            <a:chOff x="5832350" y="436150"/>
            <a:chExt cx="550800" cy="2280183"/>
          </a:xfrm>
        </p:grpSpPr>
        <p:sp>
          <p:nvSpPr>
            <p:cNvPr id="210" name="Google Shape;210;p29"/>
            <p:cNvSpPr/>
            <p:nvPr/>
          </p:nvSpPr>
          <p:spPr>
            <a:xfrm>
              <a:off x="5832350" y="436150"/>
              <a:ext cx="550800" cy="1850400"/>
            </a:xfrm>
            <a:prstGeom prst="frame">
              <a:avLst>
                <a:gd fmla="val 12500" name="adj1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\mu_5, \sigma^2_5" id="211" name="Google Shape;211;p29" title="MathEquation,#00000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832350" y="2427163"/>
              <a:ext cx="550800" cy="2891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29"/>
          <p:cNvGrpSpPr/>
          <p:nvPr/>
        </p:nvGrpSpPr>
        <p:grpSpPr>
          <a:xfrm>
            <a:off x="6854821" y="422450"/>
            <a:ext cx="550804" cy="2293887"/>
            <a:chOff x="6854821" y="422450"/>
            <a:chExt cx="550804" cy="2293887"/>
          </a:xfrm>
        </p:grpSpPr>
        <p:sp>
          <p:nvSpPr>
            <p:cNvPr id="213" name="Google Shape;213;p29"/>
            <p:cNvSpPr/>
            <p:nvPr/>
          </p:nvSpPr>
          <p:spPr>
            <a:xfrm>
              <a:off x="6854825" y="422450"/>
              <a:ext cx="550800" cy="1850400"/>
            </a:xfrm>
            <a:prstGeom prst="frame">
              <a:avLst>
                <a:gd fmla="val 12500" name="adj1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\mu_6, \sigma^2_6" id="214" name="Google Shape;214;p29" title="MathEquation,#00000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854821" y="2427163"/>
              <a:ext cx="550800" cy="2891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4600"/>
            <a:ext cx="8839202" cy="343428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r>
              <a:rPr lang="es"/>
              <a:t> Experimental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de </a:t>
            </a:r>
            <a:r>
              <a:rPr lang="es"/>
              <a:t>programación</a:t>
            </a:r>
            <a:r>
              <a:rPr lang="es"/>
              <a:t>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Versión</a:t>
            </a:r>
            <a:r>
              <a:rPr lang="es"/>
              <a:t>: 3.10.4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Sistema operativo: Arch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Kernel: 5.17.1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Procesador: Ryzen 5 5600g, 3.9 GHz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Memoria RAM: 16GB DDR4</a:t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No-Wait Job Shop Scheduling Problem (NWJSSP)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NWJSSP consiste en la asignación de un conjunto de trabajos a un conjunto de máquinas (recursos), donde cada trabajo tiene un conjunto de operaciones que, una vez iniciadas deben ser procesadas inmediatamente, una tras otra hasta la finalización del trabajo.</a:t>
            </a:r>
            <a:r>
              <a:rPr lang="es" sz="160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0" y="3021850"/>
            <a:ext cx="76581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2783100" y="3250100"/>
            <a:ext cx="2036100" cy="921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100" y="2900700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Experimental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fue evaluado en 5 instancias: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ft06 (6 x 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ft10</a:t>
            </a:r>
            <a:r>
              <a:rPr lang="es"/>
              <a:t>(10 x 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la05 </a:t>
            </a:r>
            <a:r>
              <a:rPr lang="es"/>
              <a:t>(10 x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la33 </a:t>
            </a:r>
            <a:r>
              <a:rPr lang="es"/>
              <a:t>(30 x 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la40 </a:t>
            </a:r>
            <a:r>
              <a:rPr lang="es"/>
              <a:t>(15 x 15)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Lawrence (1984)</a:t>
            </a:r>
            <a:r>
              <a:rPr lang="es" sz="160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es"/>
              <a:t>  y Fisherman &amp; Thompson (1963)</a:t>
            </a:r>
            <a:r>
              <a:rPr lang="es" sz="160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s"/>
              <a:t>. Para cada instancia se realizaron 20 ejecuciones.</a:t>
            </a:r>
            <a:endParaRPr/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Experimental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rendimiento del algoritmo se </a:t>
            </a:r>
            <a:r>
              <a:rPr lang="es"/>
              <a:t>midió</a:t>
            </a:r>
            <a:r>
              <a:rPr lang="es"/>
              <a:t> utilizando: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</a:t>
            </a:r>
            <a:r>
              <a:rPr lang="es"/>
              <a:t>esviación</a:t>
            </a:r>
            <a:r>
              <a:rPr lang="es"/>
              <a:t> relativa porcentual PRD (Percentage Relative Deviation)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Desviación</a:t>
            </a:r>
            <a:r>
              <a:rPr lang="es"/>
              <a:t> Relativa Porcentual Promedio APRD (Average Percentage Relative Deviation)</a:t>
            </a:r>
            <a:endParaRPr/>
          </a:p>
        </p:txBody>
      </p:sp>
      <p:pic>
        <p:nvPicPr>
          <p:cNvPr descr="PRD = \frac{Best_{alg} - BKS}{BKS} \times 100 \%" id="242" name="Google Shape;242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872" y="2571750"/>
            <a:ext cx="3268276" cy="47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RD = \frac{Avg_{alg} - BKS}{BKS} \times 100 \%" id="243" name="Google Shape;243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782" y="4238500"/>
            <a:ext cx="3550426" cy="5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Experimental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Donde: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i="1" lang="es"/>
              <a:t>BKS </a:t>
            </a:r>
            <a:r>
              <a:rPr lang="es"/>
              <a:t>, es la mejor </a:t>
            </a:r>
            <a:r>
              <a:rPr lang="es"/>
              <a:t>solución</a:t>
            </a:r>
            <a:r>
              <a:rPr lang="es"/>
              <a:t> conocida del problema.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i="1" lang="es"/>
              <a:t>Best</a:t>
            </a:r>
            <a:r>
              <a:rPr baseline="-25000" i="1" lang="es"/>
              <a:t>alg</a:t>
            </a:r>
            <a:r>
              <a:rPr lang="es"/>
              <a:t> , corresponde a la mejor </a:t>
            </a:r>
            <a:r>
              <a:rPr lang="es"/>
              <a:t>solución</a:t>
            </a:r>
            <a:r>
              <a:rPr lang="es"/>
              <a:t> generada por el algoritmo de todas las ejecuciones.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i="1" lang="es"/>
              <a:t>Avg</a:t>
            </a:r>
            <a:r>
              <a:rPr baseline="-25000" i="1" lang="es"/>
              <a:t>alg</a:t>
            </a:r>
            <a:r>
              <a:rPr lang="es"/>
              <a:t> , corresponde al promedio de las mejores soluciones generadas por el algoritmo.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graphicFrame>
        <p:nvGraphicFramePr>
          <p:cNvPr id="257" name="Google Shape;257;p35"/>
          <p:cNvGraphicFramePr/>
          <p:nvPr/>
        </p:nvGraphicFramePr>
        <p:xfrm>
          <a:off x="142700" y="14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{7F24AD83-9BDC-4FF4-916D-CD208B1E4A1C}</a:tableStyleId>
              </a:tblPr>
              <a:tblGrid>
                <a:gridCol w="901100"/>
                <a:gridCol w="901100"/>
                <a:gridCol w="901100"/>
                <a:gridCol w="901100"/>
                <a:gridCol w="901100"/>
                <a:gridCol w="901100"/>
                <a:gridCol w="901100"/>
                <a:gridCol w="901100"/>
                <a:gridCol w="901100"/>
                <a:gridCol w="901100"/>
              </a:tblGrid>
              <a:tr h="4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(n,m)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Avg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Std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Avg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Std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ft06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(6,6)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73 </a:t>
                      </a:r>
                      <a:r>
                        <a:rPr lang="es" u="sng">
                          <a:solidFill>
                            <a:schemeClr val="accent5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[4]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73.45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33.76s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3.58s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(10,5)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777 </a:t>
                      </a:r>
                      <a:r>
                        <a:rPr lang="es" u="sng">
                          <a:solidFill>
                            <a:schemeClr val="accent5"/>
                          </a:solid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[4]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995.40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69.42s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3.01s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22.78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ft10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(10,10)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1607 </a:t>
                      </a:r>
                      <a:r>
                        <a:rPr lang="es" u="sng">
                          <a:solidFill>
                            <a:schemeClr val="accent5"/>
                          </a:solidFill>
                          <a:hlinkClick action="ppaction://hlinksldjump"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[4]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1871.15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41.35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139.26s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3.37s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(15,15)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2580 </a:t>
                      </a:r>
                      <a:r>
                        <a:rPr lang="es" u="sng">
                          <a:solidFill>
                            <a:schemeClr val="accent5"/>
                          </a:solidFill>
                          <a:hlinkClick action="ppaction://hlinksldjump"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[5]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3719.40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417.52s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64.77s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(30,10)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3413 </a:t>
                      </a:r>
                      <a:r>
                        <a:rPr lang="es" u="sng">
                          <a:solidFill>
                            <a:schemeClr val="accent5"/>
                          </a:solidFill>
                          <a:hlinkClick action="ppaction://hlinksldjump"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[5]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12639.05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439.02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331.22s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25.36s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11733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243.77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270.32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35"/>
          <p:cNvSpPr txBox="1"/>
          <p:nvPr/>
        </p:nvSpPr>
        <p:spPr>
          <a:xfrm>
            <a:off x="66500" y="4128850"/>
            <a:ext cx="7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Tabla 1. Resultados obtenidos por el algoritmo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parece funcionar en instancias </a:t>
            </a:r>
            <a:r>
              <a:rPr lang="es"/>
              <a:t>pequeñas</a:t>
            </a:r>
            <a:r>
              <a:rPr lang="es"/>
              <a:t> como se pudo observar al probarlo en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instancia “ft06” de </a:t>
            </a:r>
            <a:r>
              <a:rPr lang="es"/>
              <a:t>tamaño</a:t>
            </a:r>
            <a:r>
              <a:rPr lang="es"/>
              <a:t> 6 × 6, donde </a:t>
            </a:r>
            <a:r>
              <a:rPr lang="es"/>
              <a:t>además</a:t>
            </a:r>
            <a:r>
              <a:rPr lang="es"/>
              <a:t> se pudo observar que </a:t>
            </a:r>
            <a:r>
              <a:rPr lang="es"/>
              <a:t>requirió</a:t>
            </a:r>
            <a:r>
              <a:rPr lang="es"/>
              <a:t> un </a:t>
            </a:r>
            <a:r>
              <a:rPr lang="es"/>
              <a:t>tamaño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/>
              <a:t>población</a:t>
            </a:r>
            <a:r>
              <a:rPr lang="es"/>
              <a:t> </a:t>
            </a:r>
            <a:r>
              <a:rPr lang="es"/>
              <a:t>pequeño</a:t>
            </a:r>
            <a:r>
              <a:rPr lang="es"/>
              <a:t> y a su vez pocas generaciones, lo cual se traduce a pocas llamadas de la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de evaluación de aptitud. Sin embargo en problemas medianos y grandes los resultados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obtenidos no fueron los esperados, obteniendo valores de PRD entre 12 % y 33 % para problemas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medianos, e inclusive llegando a valores por encima de los 240 % en instancias grandes, lo cual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traduce que el algoritmo obtuvo resultados significativamente lejanos a la mejor </a:t>
            </a:r>
            <a:r>
              <a:rPr lang="es"/>
              <a:t>solución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conocida.</a:t>
            </a:r>
            <a:endParaRPr/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V. M. Valenzuela-Alcaraz, M. Cosío-</a:t>
            </a:r>
            <a:r>
              <a:rPr lang="es"/>
              <a:t>León</a:t>
            </a:r>
            <a:r>
              <a:rPr lang="es"/>
              <a:t>, A. D. Romero-Ocaño, and C. A. Brizuela, “A cooperative coevolutionary algorithm approach to the no-wait job shop scheduling problem,” Expert Systems with Applications, vol. 194, p. 116498, 2022.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[2] S. Lawrence, “An experimental investigation of heuristic scheduling techniques (supplement),” Graduate School of Industrial Administration, Carnegie-Mellon University, 1984.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[3] H. Fisher and G. L. Thompson, “Probabilistic learning combinations of local job-shop scheduling rules,” Industrial Scheduling, pp. 225–251, 1963.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[4] A. Mascis and D. Pacciarelli, “Job-shop scheduling with blocking and no-wait constraints,” European Journal of Operational Research, vol. 143, pp. 498–517, 2002.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[5] K.-C. Ying and S.-W. Lin, “Solving no-wait job-shop scheduling problems using a multi-start simulated annealing with bi-directional shift timetabling algorithm,” Computers and Industrial Engineering, vol. 146, pp. 498–517, 2020.</a:t>
            </a:r>
            <a:endParaRPr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</a:t>
            </a:r>
            <a:r>
              <a:rPr lang="es"/>
              <a:t>Representación</a:t>
            </a:r>
            <a:r>
              <a:rPr lang="es"/>
              <a:t> basada en retardos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propone una </a:t>
            </a:r>
            <a:r>
              <a:rPr lang="es"/>
              <a:t>representación</a:t>
            </a:r>
            <a:r>
              <a:rPr lang="es"/>
              <a:t> basada en retardos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cromosoma es representado de la siguiente manera: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 = [(d</a:t>
            </a:r>
            <a:r>
              <a:rPr baseline="-25000" lang="es"/>
              <a:t>1</a:t>
            </a:r>
            <a:r>
              <a:rPr lang="es"/>
              <a:t>,J</a:t>
            </a:r>
            <a:r>
              <a:rPr baseline="-25000" lang="es"/>
              <a:t>1</a:t>
            </a:r>
            <a:r>
              <a:rPr lang="es"/>
              <a:t>),(d</a:t>
            </a:r>
            <a:r>
              <a:rPr baseline="-25000" lang="es"/>
              <a:t>2</a:t>
            </a:r>
            <a:r>
              <a:rPr lang="es"/>
              <a:t>,J</a:t>
            </a:r>
            <a:r>
              <a:rPr baseline="-25000" lang="es"/>
              <a:t>2</a:t>
            </a:r>
            <a:r>
              <a:rPr lang="es"/>
              <a:t>),...,(d</a:t>
            </a:r>
            <a:r>
              <a:rPr baseline="-25000" lang="es"/>
              <a:t>n</a:t>
            </a:r>
            <a:r>
              <a:rPr lang="es"/>
              <a:t>,J</a:t>
            </a:r>
            <a:r>
              <a:rPr baseline="-25000" lang="es"/>
              <a:t>n</a:t>
            </a:r>
            <a:r>
              <a:rPr lang="es"/>
              <a:t>)], donde d</a:t>
            </a:r>
            <a:r>
              <a:rPr baseline="-25000" lang="es"/>
              <a:t>i</a:t>
            </a:r>
            <a:r>
              <a:rPr lang="es"/>
              <a:t> es el retardo asociado al trabajo J</a:t>
            </a:r>
            <a:r>
              <a:rPr baseline="-25000" lang="es"/>
              <a:t>i</a:t>
            </a:r>
            <a:r>
              <a:rPr lang="es"/>
              <a:t> 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decir, el tiempo de inicio de la primera </a:t>
            </a:r>
            <a:r>
              <a:rPr lang="es"/>
              <a:t>operación</a:t>
            </a:r>
            <a:r>
              <a:rPr lang="es"/>
              <a:t> del trabajo J</a:t>
            </a:r>
            <a:r>
              <a:rPr baseline="-25000" lang="es"/>
              <a:t>i</a:t>
            </a:r>
            <a:r>
              <a:rPr lang="es"/>
              <a:t> es igual a d</a:t>
            </a:r>
            <a:r>
              <a:rPr baseline="-25000" lang="es"/>
              <a:t>i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Representación basada en retardos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 = [(0, 0), (16, 1), (17, 2), (38, 3), (3, 4), (44, 5)]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representa una </a:t>
            </a:r>
            <a:r>
              <a:rPr lang="es"/>
              <a:t>solución</a:t>
            </a:r>
            <a:r>
              <a:rPr lang="es"/>
              <a:t> factible a la instancia</a:t>
            </a:r>
            <a:r>
              <a:rPr i="1" lang="es"/>
              <a:t> ft06</a:t>
            </a:r>
            <a:r>
              <a:rPr lang="es"/>
              <a:t> (fisher, 1963).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Representación basada en retardos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14863"/>
            <a:ext cx="84105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42850" y="4339575"/>
            <a:ext cx="88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[</a:t>
            </a:r>
            <a:r>
              <a:rPr lang="es" sz="180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(0, 0)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(16, 1)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8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(17, 2)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(38, 3)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8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(3, 4)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(44, 5)]</a:t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1015475" y="1372325"/>
            <a:ext cx="10800" cy="26766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1311050" y="1384488"/>
            <a:ext cx="10800" cy="2676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2597875" y="1384475"/>
            <a:ext cx="10800" cy="2676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2695200" y="1384488"/>
            <a:ext cx="10800" cy="2676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4753025" y="1384475"/>
            <a:ext cx="10800" cy="2676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5357000" y="1384488"/>
            <a:ext cx="10800" cy="267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FUMDAN (A Feasible UMDAc implementation for NWJSSP)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empleó</a:t>
            </a:r>
            <a:r>
              <a:rPr lang="es"/>
              <a:t> una </a:t>
            </a:r>
            <a:r>
              <a:rPr lang="es"/>
              <a:t>adaptación</a:t>
            </a:r>
            <a:r>
              <a:rPr lang="es"/>
              <a:t> al algoritmo UMDAc, denominado FUMDAN (a Feasible UMDAc implementation for NWJSSP).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</a:t>
            </a:r>
            <a:r>
              <a:rPr lang="es"/>
              <a:t>adaptación</a:t>
            </a:r>
            <a:r>
              <a:rPr lang="es"/>
              <a:t>, toma el </a:t>
            </a:r>
            <a:r>
              <a:rPr lang="es"/>
              <a:t>algoritmo</a:t>
            </a:r>
            <a:r>
              <a:rPr lang="es"/>
              <a:t> base de UMDAc y fue ajustado para el problema de No-wait Job Shop Scheduling Problem, donde se destacan 3 cambios principales: 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FUMDAN (A Feasible UMDAc implementation for NWJSSP)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individuos iniciales del algoritmos son generados de manera aleatoria </a:t>
            </a:r>
            <a:r>
              <a:rPr lang="es"/>
              <a:t>acotada</a:t>
            </a:r>
            <a:r>
              <a:rPr lang="es"/>
              <a:t> entre 0 y (</a:t>
            </a:r>
            <a:r>
              <a:rPr i="1" lang="es"/>
              <a:t>Max Start - Job Makespan</a:t>
            </a:r>
            <a:r>
              <a:rPr baseline="-25000" i="1" lang="es"/>
              <a:t>j</a:t>
            </a:r>
            <a:r>
              <a:rPr i="1" lang="es"/>
              <a:t>)</a:t>
            </a:r>
            <a:r>
              <a:rPr lang="es"/>
              <a:t>, donde: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i="1" lang="es"/>
              <a:t>Max Start</a:t>
            </a:r>
            <a:r>
              <a:rPr lang="es"/>
              <a:t> corresponde a la suma de todas las operaciones de todos los trabajos.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/>
              <a:t>- Job Makespan</a:t>
            </a:r>
            <a:r>
              <a:rPr baseline="-25000" i="1" lang="es"/>
              <a:t>j </a:t>
            </a:r>
            <a:r>
              <a:rPr i="1" lang="es"/>
              <a:t> </a:t>
            </a:r>
            <a:r>
              <a:rPr lang="es"/>
              <a:t>corresponde a la suma de todas las operaciones del trabajo j-</a:t>
            </a:r>
            <a:r>
              <a:rPr lang="es"/>
              <a:t>ésimo</a:t>
            </a:r>
            <a:r>
              <a:rPr lang="es"/>
              <a:t>.</a:t>
            </a:r>
            <a:r>
              <a:rPr i="1" lang="es"/>
              <a:t> 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FUMDAN (A Feasible UMDAc implementation for NWJSSP)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	Se empleó una </a:t>
            </a:r>
            <a:r>
              <a:rPr lang="es"/>
              <a:t>función</a:t>
            </a:r>
            <a:r>
              <a:rPr lang="es"/>
              <a:t> auxiliar llamada </a:t>
            </a:r>
            <a:r>
              <a:rPr i="1" lang="es"/>
              <a:t>MAKE FEASIBLE SOLUTION</a:t>
            </a:r>
            <a:r>
              <a:rPr lang="es"/>
              <a:t> la cual dado cualquier cromosoma, regresa un calendario </a:t>
            </a:r>
            <a:r>
              <a:rPr lang="es"/>
              <a:t>válido, esto lo consigue de la siguiente forma: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Calendariza</a:t>
            </a:r>
            <a:r>
              <a:rPr lang="es"/>
              <a:t> el trabajo J</a:t>
            </a:r>
            <a:r>
              <a:rPr baseline="-25000" lang="es"/>
              <a:t>i</a:t>
            </a:r>
            <a:r>
              <a:rPr lang="es"/>
              <a:t> con su tiempo de retardo d</a:t>
            </a:r>
            <a:r>
              <a:rPr baseline="-25000" lang="es"/>
              <a:t>i</a:t>
            </a:r>
            <a:r>
              <a:rPr lang="es"/>
              <a:t> si no se genera ninguna </a:t>
            </a:r>
            <a:r>
              <a:rPr lang="es"/>
              <a:t>colisión</a:t>
            </a:r>
            <a:r>
              <a:rPr lang="es"/>
              <a:t> en el calendario.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 caso de que al </a:t>
            </a:r>
            <a:r>
              <a:rPr lang="es"/>
              <a:t>calendarizar</a:t>
            </a:r>
            <a:r>
              <a:rPr lang="es"/>
              <a:t> el trabajo J</a:t>
            </a:r>
            <a:r>
              <a:rPr baseline="-25000" lang="es"/>
              <a:t>i</a:t>
            </a:r>
            <a:r>
              <a:rPr lang="es"/>
              <a:t> genere una </a:t>
            </a:r>
            <a:r>
              <a:rPr lang="es"/>
              <a:t>colisión</a:t>
            </a:r>
            <a:r>
              <a:rPr lang="es"/>
              <a:t>, calendariza el trabajo lo </a:t>
            </a:r>
            <a:r>
              <a:rPr lang="es"/>
              <a:t>más</a:t>
            </a:r>
            <a:r>
              <a:rPr lang="es"/>
              <a:t> cercano al 0 de tal manera que no genere colisiones.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FUMDAN (A Feasible UMDAc implementation for NWJSSP)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	Los individuos al finalizar una </a:t>
            </a:r>
            <a:r>
              <a:rPr lang="es"/>
              <a:t>generación</a:t>
            </a:r>
            <a:r>
              <a:rPr lang="es"/>
              <a:t> son reemplazados utilizando una </a:t>
            </a:r>
            <a:r>
              <a:rPr lang="es"/>
              <a:t>distribución</a:t>
            </a:r>
            <a:r>
              <a:rPr lang="es"/>
              <a:t> normal truncada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acotada entre 0 y </a:t>
            </a:r>
            <a:r>
              <a:rPr i="1" lang="es"/>
              <a:t>Max Start</a:t>
            </a:r>
            <a:r>
              <a:rPr lang="es"/>
              <a:t>, donde </a:t>
            </a:r>
            <a:r>
              <a:rPr i="1" lang="es"/>
              <a:t>Max Start</a:t>
            </a:r>
            <a:r>
              <a:rPr lang="es"/>
              <a:t> corresponde al menor </a:t>
            </a:r>
            <a:r>
              <a:rPr i="1" lang="es"/>
              <a:t>Makespan</a:t>
            </a:r>
            <a:r>
              <a:rPr lang="es"/>
              <a:t> encontrado por el algoritmo.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N(\mu_j,\sigma_{j}^{2},0,\textit{Max Start})" id="131" name="Google Shape;131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5" y="2462150"/>
            <a:ext cx="3278000" cy="5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