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embeddedFontLst>
    <p:embeddedFont>
      <p:font typeface="Roboto Slab Light"/>
      <p:regular r:id="rId42"/>
      <p:bold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La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SlabLight-regular.fntdata"/><Relationship Id="rId41" Type="http://schemas.openxmlformats.org/officeDocument/2006/relationships/slide" Target="slides/slide36.xml"/><Relationship Id="rId44" Type="http://schemas.openxmlformats.org/officeDocument/2006/relationships/font" Target="fonts/Montserrat-regular.fntdata"/><Relationship Id="rId43" Type="http://schemas.openxmlformats.org/officeDocument/2006/relationships/font" Target="fonts/RobotoSlabLight-bold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Italic.fntdata"/><Relationship Id="rId5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Existen dos variantes de esta matriz: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419"/>
              <a:t>Matriz N x N, donde N son todas las palabras que aparecen en el corpus.</a:t>
            </a:r>
            <a:endParaRPr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419"/>
              <a:t>Matriz N x V, donde N son todas las palabras pero V es un subgrupo de ellas, por ejemplo, quitando stopwords.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vectores de co-ocurrencia se derivan de un análisis posterior a la creación de la matriz. Este se realiza mediante una análisis de PCA o SVD.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tamaño de los vectores es igual a la cantidad total de palabras del corpus.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palabra objetivo es el Input Layer mientras que las palabras relacionadas en una ventana son el output layer.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Tanto los vectores de entrada como de salida son de igual dimensión. La capa oculta será igual el embedding de las palabras y por último la función de activación es softmax.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palabra objetivo es el Input Layer mientras que las palabras relacionadas en una ventana son el output layer.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Tanto los vectores de entrada como de salida son de igual dimensión. La capa oculta será igual el embedding de las palabras y por último la función de activación es softmax.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diferencia entre CBOW y Skipgrams es que se hace un intercambio en la capa de entrada y en la capa de salida.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Otra diferencia importante es que como son generados los vectores ya que para la palabra objetivo se deben de procesar todas las frases o vectores donde aparece.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diferencia entre CBOW y Skipgrams es que se hace un intercambio en la capa de entrada y en la capa de salida.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Otra diferencia importante es que como son generados los vectores ya que para la palabra objetivo se deben de procesar todas las frases o vectores donde aparece.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x1, x2, … xN son las features o características de la palabra, es decir, son los n-gramas de la palabra los cuales son entrenados en la capa oculta de la red.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youtube.com/watch?v=ISHGyvsT0QY" TargetMode="External"/><Relationship Id="rId4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anaconda.com/download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Word2Vec &amp;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Deep learning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3537150" y="5233225"/>
            <a:ext cx="50175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Arial"/>
                <a:ea typeface="Arial"/>
                <a:cs typeface="Arial"/>
                <a:sym typeface="Arial"/>
              </a:rPr>
              <a:t>José Joaquín Peralta Abadía – A64298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Arial"/>
                <a:ea typeface="Arial"/>
                <a:cs typeface="Arial"/>
                <a:sym typeface="Arial"/>
              </a:rPr>
              <a:t>Carlos Solís Fonseca – A76326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Arial"/>
                <a:ea typeface="Arial"/>
                <a:cs typeface="Arial"/>
                <a:sym typeface="Arial"/>
              </a:rPr>
              <a:t>Luis Sánchez Vargas – A95821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 TF-IDF</a:t>
            </a: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1483800" y="1610450"/>
            <a:ext cx="6852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TF →(# de veces que aparece el término t  en un documento) /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      (Número de términos en el documento)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1483800" y="2247650"/>
            <a:ext cx="6852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IDF → log(N/n), donde N es el número de documentos y n es el número de documentos donde el término t ha aparecido.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875" y="3312400"/>
            <a:ext cx="4968150" cy="15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 txBox="1"/>
          <p:nvPr/>
        </p:nvSpPr>
        <p:spPr>
          <a:xfrm>
            <a:off x="1571600" y="5021888"/>
            <a:ext cx="68526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TF-IDF(This, Document1) = (1/8)*(0) = 0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TF-IDF(This, Document2) = (1/5)*(0) = 0</a:t>
            </a:r>
            <a:endParaRPr sz="1800"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TF-IDF(Messi, Document1) = (4/8)*0,301 = 0,15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271425" y="5918025"/>
            <a:ext cx="86856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</a:rPr>
              <a:t>Ejemplo tomado de https://www.analyticsvidhya.com/blog/2017/06/word-embeddings-count-word2veec/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s-419"/>
              <a:t> </a:t>
            </a: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Co-ocurrencia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1297500" y="1547219"/>
            <a:ext cx="7038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La Co-ocurrencia es la cantidad de veces que una palabra p1 y p2 aparecen juntas en una ventana de palabras.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La ventana de palabras es la distancia que hay de una palabra a otra.</a:t>
            </a:r>
            <a:endParaRPr sz="1800"/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450" y="2975119"/>
            <a:ext cx="64770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8475" y="4353269"/>
            <a:ext cx="6076950" cy="22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1578450" y="3567488"/>
            <a:ext cx="60438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ara el siguiente corpus: </a:t>
            </a:r>
            <a:r>
              <a:rPr b="1" lang="es-419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 is not lazy. He is intelligent. He is smart.</a:t>
            </a:r>
            <a:endParaRPr b="1"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Shape 2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Word2Vec</a:t>
            </a:r>
            <a:endParaRPr/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Relaciona palabra objetivo con otras palabras 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Dependiendo de su relación semántica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Creado por Tomas Mikolov y su equipo de trabajo</a:t>
            </a:r>
            <a:r>
              <a:rPr lang="es-419" sz="2400"/>
              <a:t> 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Dos arquitecturas: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Basados en una red neuronal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P</a:t>
            </a:r>
            <a:r>
              <a:rPr lang="es-419" sz="2400"/>
              <a:t>robabilísticos</a:t>
            </a:r>
            <a:endParaRPr sz="24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-419" sz="2400"/>
              <a:t>Continuos Bag of Words (CBOW).</a:t>
            </a:r>
            <a:endParaRPr sz="24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-419" sz="2400"/>
              <a:t>Skip-gram.</a:t>
            </a:r>
            <a:endParaRPr sz="2400"/>
          </a:p>
        </p:txBody>
      </p:sp>
      <p:sp>
        <p:nvSpPr>
          <p:cNvPr id="231" name="Shape 2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Pesos</a:t>
            </a:r>
            <a:r>
              <a:rPr lang="es-419"/>
              <a:t> </a:t>
            </a: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capa de entrada - capa oculta</a:t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297500" y="2090069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800"/>
              <a:t>Los pesos de la capa de entrada a la capa oculta de la red son </a:t>
            </a:r>
            <a:r>
              <a:rPr lang="es-419" sz="1800"/>
              <a:t>arbitrarios</a:t>
            </a:r>
            <a:r>
              <a:rPr lang="es-419" sz="1800"/>
              <a:t> pero </a:t>
            </a:r>
            <a:r>
              <a:rPr lang="es-419" sz="1800"/>
              <a:t>deberán</a:t>
            </a:r>
            <a:r>
              <a:rPr lang="es-419" sz="1800"/>
              <a:t> de formar una matriz VxN, donde V es el tamaño del vocabulario y N la cantidad de neuronas o pesos.</a:t>
            </a:r>
            <a:endParaRPr sz="1800"/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50" y="3428994"/>
            <a:ext cx="59340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1528750" y="4806325"/>
            <a:ext cx="5627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Tomado de: </a:t>
            </a:r>
            <a:r>
              <a:rPr lang="es-419">
                <a:solidFill>
                  <a:srgbClr val="FFFFFF"/>
                </a:solidFill>
              </a:rPr>
              <a:t>https://israelg99.github.io/2017-03-23-Word2Vec-Explained/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Pesos capa oculta - capa de salida (Softmax)</a:t>
            </a:r>
            <a:endParaRPr b="1"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938" y="2348675"/>
            <a:ext cx="5608125" cy="193423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1758150" y="4282900"/>
            <a:ext cx="5627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Tomado de: https://www.analyticsvidhya.com/blog/2017/06/word-embeddings-count-word2veec/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Skip-grams(1/4)</a:t>
            </a:r>
            <a:endParaRPr/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s-419" sz="2400"/>
              <a:t>De una palabra predice el contexto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Dimensionalidad (features)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Se calculan de acuerdo al contexto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Vectores de números reales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Activación Softmax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Bueno para corpus grandes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Más lento de entrenar</a:t>
            </a:r>
            <a:endParaRPr sz="2400"/>
          </a:p>
        </p:txBody>
      </p:sp>
      <p:sp>
        <p:nvSpPr>
          <p:cNvPr id="255" name="Shape 2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Skip-grams(2/4)</a:t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28" y="1777288"/>
            <a:ext cx="5035325" cy="33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49550" y="5242925"/>
            <a:ext cx="6652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Figura 1. Representación red neuronal para Skip-gram. Tomado de http://mccormickml.com/2016/04/19/word2vec-tutorial-the-skip-gram-model/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128" y="1977663"/>
            <a:ext cx="3642048" cy="290271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49550" y="5950150"/>
            <a:ext cx="6652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Figura 2.Tomada de http://www.deep-solutions.net/blog/WordEmbeddings.html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Skip-grams(3/4)</a:t>
            </a:r>
            <a:endParaRPr b="1"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50" y="1498200"/>
            <a:ext cx="7620000" cy="41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930750" y="5641575"/>
            <a:ext cx="6652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Tomado de http://mccormickml.com/2016/04/19/word2vec-tutorial-the-skip-gram-model/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Skip-grams(4/4)</a:t>
            </a:r>
            <a:endParaRPr b="1"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Ventajas: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Capturan de una mejor forma la semántica de las palabras. 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Apple: fruta y compañía. (inglés)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Con sub-muestreo negativo 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Mejores resultados</a:t>
            </a:r>
            <a:endParaRPr sz="1800"/>
          </a:p>
        </p:txBody>
      </p:sp>
      <p:sp>
        <p:nvSpPr>
          <p:cNvPr id="280" name="Shape 280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Desventajas: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</a:t>
            </a:r>
            <a:r>
              <a:rPr lang="es-419" sz="1800"/>
              <a:t>alabras</a:t>
            </a:r>
            <a:r>
              <a:rPr lang="es-419" sz="1800"/>
              <a:t> que no aparecen en el corpus: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¡Problemas!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Si no se optimiza en el pre-procesamiento: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Bajo rendimiento en generación</a:t>
            </a:r>
            <a:endParaRPr sz="1800"/>
          </a:p>
        </p:txBody>
      </p:sp>
      <p:sp>
        <p:nvSpPr>
          <p:cNvPr id="281" name="Shape 28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CBOW(1/3)</a:t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s-419" sz="2400"/>
              <a:t>Continuous bag of words  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s-419" sz="2400"/>
              <a:t>De una contexto predice la palabra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Procesar todas las frases donde aparece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Para generar contexto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Bueno para corpus pequeños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Más rápido de entrenar</a:t>
            </a:r>
            <a:endParaRPr sz="2400"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7826"/>
              </a:lnSpc>
              <a:spcBef>
                <a:spcPts val="800"/>
              </a:spcBef>
              <a:spcAft>
                <a:spcPts val="500"/>
              </a:spcAft>
              <a:buNone/>
            </a:pPr>
            <a:r>
              <a:rPr b="1" lang="es-419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Pre-procesamiento</a:t>
            </a:r>
            <a:endParaRPr/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1885575"/>
            <a:ext cx="798195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CBOW(2/3)</a:t>
            </a:r>
            <a:endParaRPr/>
          </a:p>
        </p:txBody>
      </p:sp>
      <p:pic>
        <p:nvPicPr>
          <p:cNvPr id="294" name="Shape 2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00" y="1624013"/>
            <a:ext cx="6012900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224900" y="5448325"/>
            <a:ext cx="6652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Figura 1. Representación red neuronal para CBOW. Tomado de http://mccormickml.com/2016/04/19/word2vec-tutorial-the-skip-gram-model/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025" y="2392350"/>
            <a:ext cx="2601400" cy="207331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/>
          <p:nvPr/>
        </p:nvSpPr>
        <p:spPr>
          <a:xfrm>
            <a:off x="224900" y="6080550"/>
            <a:ext cx="66528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Figura 2. Tomado de </a:t>
            </a:r>
            <a:r>
              <a:rPr lang="es-41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http://www.deep-solutions.net/blog/WordEmbeddings.html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CBOW</a:t>
            </a: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(3/3)</a:t>
            </a:r>
            <a:endParaRPr b="1"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Ventajas: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Mejores resultados que modelos deterministas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Modelo probabilístico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Poca demanda de recursos computacionales.</a:t>
            </a:r>
            <a:endParaRPr sz="1800"/>
          </a:p>
        </p:txBody>
      </p:sp>
      <p:sp>
        <p:nvSpPr>
          <p:cNvPr id="305" name="Shape 305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Desventajas: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Fallar en tratar la semántica de las palabras.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Requiere de contexto para predecir.</a:t>
            </a:r>
            <a:endParaRPr sz="1800"/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FastText</a:t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1297500" y="1480477"/>
            <a:ext cx="70389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Extensión de Word2Vec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Propuesto en 2016 por Facebook.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Más rápida de entrenar.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Descompone las palabras en n-gramas de letras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Vector de etiquetado es suma de los n-gramas de la palabra.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Maneja palabras fuera de vocabulario</a:t>
            </a:r>
            <a:endParaRPr sz="1800"/>
          </a:p>
          <a:p>
            <a: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Las descompone y asocia n-gramas</a:t>
            </a:r>
            <a:endParaRPr sz="1800"/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14277"/>
            <a:ext cx="8661946" cy="1993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7826"/>
              </a:lnSpc>
              <a:spcBef>
                <a:spcPts val="800"/>
              </a:spcBef>
              <a:spcAft>
                <a:spcPts val="500"/>
              </a:spcAft>
              <a:buNone/>
            </a:pPr>
            <a:r>
              <a:rPr b="1" lang="es-419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Deep learning</a:t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138" y="1743900"/>
            <a:ext cx="5295736" cy="48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latin typeface="Arial"/>
                <a:ea typeface="Arial"/>
                <a:cs typeface="Arial"/>
                <a:sym typeface="Arial"/>
              </a:rPr>
              <a:t>Deep learning (</a:t>
            </a:r>
            <a:r>
              <a:rPr b="1" lang="es-419" sz="4000">
                <a:latin typeface="Arial"/>
                <a:ea typeface="Arial"/>
                <a:cs typeface="Arial"/>
                <a:sym typeface="Arial"/>
              </a:rPr>
              <a:t>1/2</a:t>
            </a:r>
            <a:r>
              <a:rPr b="1" lang="es-419" sz="40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Métodos de machine learning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Aprendizaje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419" sz="2000"/>
              <a:t>Supervisado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419" sz="2000"/>
              <a:t>Semi-supervisado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419" sz="2000"/>
              <a:t>Sin supervisión</a:t>
            </a:r>
            <a:endParaRPr sz="2000"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Tipos de arquitecturas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419" sz="2000"/>
              <a:t>DNN (Deep neural networks)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419" sz="2000"/>
              <a:t>RNN (Recurrent neural networks)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419" sz="2000"/>
              <a:t>CNN (Convolutional neural networks)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419" sz="2000"/>
              <a:t>LSTM (Long-Short Term Memory - Tipo de RNN)</a:t>
            </a:r>
            <a:endParaRPr sz="2000"/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419" sz="2000"/>
              <a:t>...</a:t>
            </a:r>
            <a:endParaRPr sz="2000"/>
          </a:p>
        </p:txBody>
      </p:sp>
      <p:sp>
        <p:nvSpPr>
          <p:cNvPr id="328" name="Shape 3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latin typeface="Arial"/>
                <a:ea typeface="Arial"/>
                <a:cs typeface="Arial"/>
                <a:sym typeface="Arial"/>
              </a:rPr>
              <a:t>Deep learning (2/2)</a:t>
            </a:r>
            <a:endParaRPr/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●"/>
            </a:pPr>
            <a:r>
              <a:rPr lang="es-419" sz="2000"/>
              <a:t>Aplicaciones: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419" sz="2000"/>
              <a:t>Computer vision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419" sz="2000"/>
              <a:t>Reconocimiento de voz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419" sz="2000"/>
              <a:t>PLN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419" sz="2000"/>
              <a:t>Traducciones automáticas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419" sz="2000"/>
              <a:t>Bioinformática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419" sz="2000"/>
              <a:t>…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Redes con varias capas ocultas (deep)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Funcionan como caja negra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Curso gratis de Google: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-419" sz="2000"/>
              <a:t>https://classroom.udacity.com/courses/ud730</a:t>
            </a:r>
            <a:endParaRPr sz="2000"/>
          </a:p>
        </p:txBody>
      </p:sp>
      <p:sp>
        <p:nvSpPr>
          <p:cNvPr id="335" name="Shape 3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297500" y="329925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7826"/>
              </a:lnSpc>
              <a:spcBef>
                <a:spcPts val="800"/>
              </a:spcBef>
              <a:spcAft>
                <a:spcPts val="50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 neuronal Convolucional - CNN (1/9)</a:t>
            </a:r>
            <a:endParaRPr sz="4000"/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447600" y="2224100"/>
            <a:ext cx="8738700" cy="3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Similares a las redes neuronales multicanal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P</a:t>
            </a:r>
            <a:r>
              <a:rPr lang="es-419" sz="2400"/>
              <a:t>rincipal v</a:t>
            </a:r>
            <a:r>
              <a:rPr lang="es-419" sz="2400"/>
              <a:t>entaja 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Cada parte se entrena para realizar una tarea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Reduce número de capas ocultas 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Entrenamiento más rápido</a:t>
            </a:r>
            <a:endParaRPr sz="2400"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Presenta invarianza a la traslación de los patrones a identificar</a:t>
            </a:r>
            <a:endParaRPr sz="2400"/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7826"/>
              </a:lnSpc>
              <a:spcBef>
                <a:spcPts val="800"/>
              </a:spcBef>
              <a:spcAft>
                <a:spcPts val="500"/>
              </a:spcAft>
              <a:buNone/>
            </a:pPr>
            <a:r>
              <a:rPr b="1" lang="es-419" sz="4000">
                <a:latin typeface="Arial"/>
                <a:ea typeface="Arial"/>
                <a:cs typeface="Arial"/>
                <a:sym typeface="Arial"/>
              </a:rPr>
              <a:t>Red neuronal Convolucional - CNN (2/9)</a:t>
            </a:r>
            <a:endParaRPr/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1165125" y="2222942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50" name="Shape 350" title="卷积网络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325" y="1893500"/>
            <a:ext cx="6619351" cy="49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7826"/>
              </a:lnSpc>
              <a:spcBef>
                <a:spcPts val="800"/>
              </a:spcBef>
              <a:spcAft>
                <a:spcPts val="500"/>
              </a:spcAft>
              <a:buNone/>
            </a:pPr>
            <a:r>
              <a:rPr b="1" lang="es-419" sz="4000">
                <a:latin typeface="Arial"/>
                <a:ea typeface="Arial"/>
                <a:cs typeface="Arial"/>
                <a:sym typeface="Arial"/>
              </a:rPr>
              <a:t>Red neuronal Convolucional - CNN (3/9)</a:t>
            </a:r>
            <a:endParaRPr/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75300" y="1905825"/>
            <a:ext cx="7518900" cy="43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200"/>
              <a:t>Estructura</a:t>
            </a:r>
            <a:endParaRPr b="1" sz="2200"/>
          </a:p>
          <a:p>
            <a:pPr indent="-342900" lvl="0" marL="457200" marR="27940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4</a:t>
            </a:r>
            <a:r>
              <a:rPr lang="es-419" sz="1800"/>
              <a:t> tipos de distintas capas</a:t>
            </a:r>
            <a:endParaRPr sz="1800"/>
          </a:p>
          <a:p>
            <a:pPr indent="-342900" lvl="1" marL="9144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Capa de embeddings</a:t>
            </a:r>
            <a:endParaRPr sz="1800"/>
          </a:p>
          <a:p>
            <a:pPr indent="-342900" lvl="1" marL="9144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C</a:t>
            </a:r>
            <a:r>
              <a:rPr lang="es-419" sz="1800"/>
              <a:t>apa convolucional</a:t>
            </a:r>
            <a:endParaRPr sz="1800"/>
          </a:p>
          <a:p>
            <a:pPr indent="-342900" lvl="1" marL="9144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Capa de reducción (pooling)</a:t>
            </a:r>
            <a:endParaRPr sz="1800"/>
          </a:p>
          <a:p>
            <a:pPr indent="-342900" lvl="1" marL="9144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Capa clasificadora</a:t>
            </a:r>
            <a:r>
              <a:rPr lang="es-419" sz="1800"/>
              <a:t> totalmente conectada</a:t>
            </a:r>
            <a:endParaRPr sz="1800"/>
          </a:p>
          <a:p>
            <a:pPr indent="-342900" lvl="0" marL="4572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Conceptos importantes:</a:t>
            </a:r>
            <a:endParaRPr sz="1800"/>
          </a:p>
          <a:p>
            <a:pPr indent="-342900" lvl="1" marL="914400" marR="279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Filtros: Filtros que se aplican a la muestra para extraer información</a:t>
            </a:r>
            <a:endParaRPr sz="1800"/>
          </a:p>
          <a:p>
            <a:pPr indent="-342900" lvl="1" marL="9144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Stride: Movimiento del filtro dentro de la entrada</a:t>
            </a:r>
            <a:endParaRPr sz="1800"/>
          </a:p>
          <a:p>
            <a:pPr indent="-342900" lvl="1" marL="914400" marR="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Padding: Same o Valid (Como en el video)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Shape 3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7826"/>
              </a:lnSpc>
              <a:spcBef>
                <a:spcPts val="800"/>
              </a:spcBef>
              <a:spcAft>
                <a:spcPts val="500"/>
              </a:spcAft>
              <a:buNone/>
            </a:pPr>
            <a:r>
              <a:rPr b="1" lang="es-419" sz="4000">
                <a:latin typeface="Arial"/>
                <a:ea typeface="Arial"/>
                <a:cs typeface="Arial"/>
                <a:sym typeface="Arial"/>
              </a:rPr>
              <a:t>Red neuronal Convolucional - CNN (4/9)</a:t>
            </a:r>
            <a:endParaRPr/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264300" y="6459825"/>
            <a:ext cx="86154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Imagen tomada de http://www.wildml.com/2015/11/understanding-convolutional-neural-networks-for-nlp/</a:t>
            </a:r>
            <a:endParaRPr/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375" y="1896300"/>
            <a:ext cx="4987251" cy="4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297500" y="525000"/>
            <a:ext cx="71349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el pre-procesamiento?</a:t>
            </a:r>
            <a:endParaRPr b="1"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297500" y="1891017"/>
            <a:ext cx="7038900" cy="4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Transformar el texto “crudo”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Facilita el aprendizaje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Partes: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Limpieza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Anotación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Normalización</a:t>
            </a:r>
            <a:endParaRPr sz="2400"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782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4000">
                <a:latin typeface="Arial"/>
                <a:ea typeface="Arial"/>
                <a:cs typeface="Arial"/>
                <a:sym typeface="Arial"/>
              </a:rPr>
              <a:t>Red neuronal Convolucional - CNN (5/9)</a:t>
            </a:r>
            <a:endParaRPr b="1" sz="1200">
              <a:solidFill>
                <a:srgbClr val="5076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870375" y="1965850"/>
            <a:ext cx="7323900" cy="4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s-419" sz="2200"/>
              <a:t>Embeddings</a:t>
            </a:r>
            <a:endParaRPr b="1" sz="2200"/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s-419" sz="1800"/>
              <a:t>Cada palabra se asocia a un </a:t>
            </a:r>
            <a:r>
              <a:rPr lang="es-419" sz="1800"/>
              <a:t>índice</a:t>
            </a:r>
            <a:endParaRPr sz="1800"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s-419" sz="1800"/>
              <a:t>Alto: Tamaño del vocabulario</a:t>
            </a:r>
            <a:endParaRPr sz="1800"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Ancho: Dimensiones de los embeddings</a:t>
            </a:r>
            <a:endParaRPr sz="1800"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Puede ser estática o </a:t>
            </a:r>
            <a:r>
              <a:rPr lang="es-419" sz="1800"/>
              <a:t>entrenada</a:t>
            </a:r>
            <a:endParaRPr sz="1800"/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Estática: Se cargan los embeddings</a:t>
            </a:r>
            <a:endParaRPr sz="1800"/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Entrenada: Calcula embeddings dinámicos</a:t>
            </a:r>
            <a:endParaRPr sz="1800"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Recibe palabras representadas por su </a:t>
            </a:r>
            <a:r>
              <a:rPr lang="es-419" sz="1800"/>
              <a:t>índice</a:t>
            </a:r>
            <a:endParaRPr sz="1800"/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Oraciones de mismo ancho</a:t>
            </a:r>
            <a:endParaRPr sz="1800"/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Hacer un padding para igualarlas</a:t>
            </a:r>
            <a:endParaRPr sz="1800"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Tamaño de salida:</a:t>
            </a:r>
            <a:endParaRPr sz="1800"/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[Tamaño oración, Dimensiones]</a:t>
            </a:r>
            <a:endParaRPr sz="1800"/>
          </a:p>
          <a:p>
            <a:pPr indent="0" lvl="0" marL="0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5076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550" y="2963500"/>
            <a:ext cx="215265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>
            <p:ph idx="1" type="body"/>
          </p:nvPr>
        </p:nvSpPr>
        <p:spPr>
          <a:xfrm>
            <a:off x="264300" y="6459825"/>
            <a:ext cx="86154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Imagen tomada de http://www.wildml.com/2015/11/understanding-convolutional-neural-networks-for-nlp/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782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4000">
                <a:latin typeface="Arial"/>
                <a:ea typeface="Arial"/>
                <a:cs typeface="Arial"/>
                <a:sym typeface="Arial"/>
              </a:rPr>
              <a:t>Red neuronal Convolucional - CNN (6/9)</a:t>
            </a:r>
            <a:endParaRPr b="1" sz="1200">
              <a:solidFill>
                <a:srgbClr val="5076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870375" y="1965850"/>
            <a:ext cx="7323900" cy="4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s-419" sz="2200"/>
              <a:t>Convolución</a:t>
            </a:r>
            <a:endParaRPr b="1" sz="2200"/>
          </a:p>
          <a:p>
            <a:pPr indent="-3429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Suma de 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Productos de pesos  x  input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Usa n filtros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Tamaño: m1, m2...mx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Se aplican sobre una porción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Avanza según los strides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Entre la capa de partida y los n filtros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Resulta en mapa de </a:t>
            </a:r>
            <a:r>
              <a:rPr lang="es-419" sz="1800"/>
              <a:t>características</a:t>
            </a:r>
            <a:r>
              <a:rPr lang="es-419" sz="1800"/>
              <a:t>.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Activación RELU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Tamaño de salida:</a:t>
            </a:r>
            <a:endParaRPr sz="1800"/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[Tamaño filtro, 1, Cantidad filtros]</a:t>
            </a:r>
            <a:endParaRPr sz="1800"/>
          </a:p>
          <a:p>
            <a:pPr indent="0" lvl="0" marL="0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5076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650" y="2118700"/>
            <a:ext cx="3373426" cy="405180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Shape 383"/>
          <p:cNvSpPr txBox="1"/>
          <p:nvPr>
            <p:ph idx="1" type="body"/>
          </p:nvPr>
        </p:nvSpPr>
        <p:spPr>
          <a:xfrm>
            <a:off x="264300" y="6459825"/>
            <a:ext cx="86154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Imagen tomada de http://www.wildml.com/2015/11/understanding-convolutional-neural-networks-for-nlp/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782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4000">
                <a:latin typeface="Arial"/>
                <a:ea typeface="Arial"/>
                <a:cs typeface="Arial"/>
                <a:sym typeface="Arial"/>
              </a:rPr>
              <a:t>Red neuronal Convolucional - CNN (7/9)</a:t>
            </a:r>
            <a:endParaRPr/>
          </a:p>
          <a:p>
            <a:pPr indent="0" lvl="0" marL="0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105255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s-419" sz="2200"/>
              <a:t>Reducción (Pooling)</a:t>
            </a:r>
            <a:endParaRPr b="1" sz="2200"/>
          </a:p>
          <a:p>
            <a:pPr indent="-3429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Se usa 1-max pooling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Reduce la dimensionalidad a 1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Elige mayor valor del output de la capa anterior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Tamaño de entrada: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[1, Tamaño oración - Tamaño Filtro + 1,  </a:t>
            </a:r>
            <a:r>
              <a:rPr lang="es-419" sz="1800"/>
              <a:t>Cantidad filtros</a:t>
            </a:r>
            <a:r>
              <a:rPr lang="es-419" sz="1800"/>
              <a:t>]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Tamaño de salida: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[Cantidad filtros]</a:t>
            </a:r>
            <a:endParaRPr sz="1800"/>
          </a:p>
          <a:p>
            <a:pPr indent="0" lvl="0" marL="0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91" name="Shape 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900" y="2136284"/>
            <a:ext cx="811375" cy="36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>
            <p:ph idx="1" type="body"/>
          </p:nvPr>
        </p:nvSpPr>
        <p:spPr>
          <a:xfrm>
            <a:off x="264300" y="6459825"/>
            <a:ext cx="86154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Imagen tomada de http://www.wildml.com/2015/11/understanding-convolutional-neural-networks-for-nlp/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782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4000">
                <a:latin typeface="Arial"/>
                <a:ea typeface="Arial"/>
                <a:cs typeface="Arial"/>
                <a:sym typeface="Arial"/>
              </a:rPr>
              <a:t>Red neuronal Convolucional - CNN (8/9)</a:t>
            </a:r>
            <a:endParaRPr/>
          </a:p>
          <a:p>
            <a:pPr indent="0" lvl="0" marL="0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105255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s-419" sz="2200"/>
              <a:t>Paso intermedio</a:t>
            </a:r>
            <a:endParaRPr b="1" sz="2200"/>
          </a:p>
          <a:p>
            <a:pPr indent="-342900" lvl="0" marL="4572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s-419" sz="1800"/>
              <a:t>Concatenar todos los pools</a:t>
            </a:r>
            <a:endParaRPr sz="1800"/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Aplicar dropout de ser deseado</a:t>
            </a:r>
            <a:endParaRPr sz="1800"/>
          </a:p>
          <a:p>
            <a:pPr indent="0" lvl="0" marL="0" rtl="0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264300" y="6459825"/>
            <a:ext cx="86154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Imagen tomada de http://www.wildml.com/2015/11/understanding-convolutional-neural-networks-for-nlp/</a:t>
            </a:r>
            <a:endParaRPr/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670" y="2475213"/>
            <a:ext cx="798550" cy="31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782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4000">
                <a:latin typeface="Arial"/>
                <a:ea typeface="Arial"/>
                <a:cs typeface="Arial"/>
                <a:sym typeface="Arial"/>
              </a:rPr>
              <a:t>Red neuronal Convolucional - CNN (9/9)</a:t>
            </a:r>
            <a:endParaRPr b="1" sz="1200">
              <a:solidFill>
                <a:srgbClr val="5076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200"/>
              <a:t>Clasificador</a:t>
            </a:r>
            <a:endParaRPr b="1" sz="2200"/>
          </a:p>
          <a:p>
            <a:pPr indent="-342900" lvl="0" marL="4572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El final 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Capa completamente conectada de salida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Aplica argmax o softmax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Resulta en predicción</a:t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08" name="Shape 40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409" name="Shape 4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388" y="4084025"/>
            <a:ext cx="214312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Shape 410"/>
          <p:cNvSpPr txBox="1"/>
          <p:nvPr>
            <p:ph idx="1" type="body"/>
          </p:nvPr>
        </p:nvSpPr>
        <p:spPr>
          <a:xfrm>
            <a:off x="264300" y="6459825"/>
            <a:ext cx="86154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Imagen tomada de http://www.wildml.com/2015/11/understanding-convolutional-neural-networks-for-nlp/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782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4000">
                <a:latin typeface="Arial"/>
                <a:ea typeface="Arial"/>
                <a:cs typeface="Arial"/>
                <a:sym typeface="Arial"/>
              </a:rPr>
              <a:t>Ejemplo de Deep learning (</a:t>
            </a:r>
            <a:r>
              <a:rPr b="1" lang="es-419" sz="4000">
                <a:latin typeface="Arial"/>
                <a:ea typeface="Arial"/>
                <a:cs typeface="Arial"/>
                <a:sym typeface="Arial"/>
              </a:rPr>
              <a:t>1/2</a:t>
            </a:r>
            <a:r>
              <a:rPr b="1" lang="es-419" sz="4000">
                <a:latin typeface="Arial"/>
                <a:ea typeface="Arial"/>
                <a:cs typeface="Arial"/>
                <a:sym typeface="Arial"/>
              </a:rPr>
              <a:t>)</a:t>
            </a:r>
            <a:endParaRPr b="1" sz="1200">
              <a:solidFill>
                <a:srgbClr val="5076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b="1" lang="es-419" sz="2200"/>
              <a:t>Montado en Python 3.6</a:t>
            </a:r>
            <a:endParaRPr b="1"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419" sz="2200"/>
              <a:t>Se van a usar Jupyter Notebooks</a:t>
            </a:r>
            <a:endParaRPr b="1" sz="2200"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-419" sz="2200"/>
              <a:t>Son páginas web que corren iPython (Python gráfico)</a:t>
            </a:r>
            <a:endParaRPr b="1"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419" sz="2200"/>
              <a:t>Instalar Anaconda (Python 3.6)</a:t>
            </a:r>
            <a:br>
              <a:rPr b="1" lang="es-419" sz="2200"/>
            </a:br>
            <a:r>
              <a:rPr b="1" lang="es-419" sz="2200" u="sng">
                <a:solidFill>
                  <a:schemeClr val="hlink"/>
                </a:solidFill>
                <a:hlinkClick r:id="rId3"/>
              </a:rPr>
              <a:t>https://www.anaconda.com/download/</a:t>
            </a:r>
            <a:endParaRPr b="1"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419" sz="2200"/>
              <a:t>Ejecutar la terminal de Anaconda </a:t>
            </a:r>
            <a:endParaRPr b="1" sz="2200"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-419" sz="2200"/>
              <a:t>Anaconda prompt</a:t>
            </a:r>
            <a:endParaRPr b="1" sz="2200"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419" sz="2200"/>
              <a:t>Instalar TensorFlow</a:t>
            </a:r>
            <a:endParaRPr b="1" sz="2200"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-419" sz="2200"/>
              <a:t>pip install tensorflow</a:t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264300" y="6459825"/>
            <a:ext cx="86154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Imagen tomada de http://www.wildml.com/2015/11/understanding-convolutional-neural-networks-for-nlp/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9782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419" sz="4000">
                <a:latin typeface="Arial"/>
                <a:ea typeface="Arial"/>
                <a:cs typeface="Arial"/>
                <a:sym typeface="Arial"/>
              </a:rPr>
              <a:t>Ejemplo de Deep learning (2/2)</a:t>
            </a:r>
            <a:endParaRPr b="1" sz="1200">
              <a:solidFill>
                <a:srgbClr val="5076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b="1" lang="es-419" sz="2200"/>
              <a:t>Dirigirse a la carpeta donde se encuentran los notebooks y fuentes</a:t>
            </a:r>
            <a:endParaRPr b="1"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419" sz="2200"/>
              <a:t>Ejecutar el comando</a:t>
            </a:r>
            <a:endParaRPr b="1"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-419" sz="2200"/>
              <a:t>jupyter notebook</a:t>
            </a:r>
            <a:endParaRPr b="1"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s-419" sz="2200"/>
              <a:t>Si hace falta alguna libreria:</a:t>
            </a:r>
            <a:endParaRPr b="1"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-419" sz="2200"/>
              <a:t>Instalarla usando el comando pip</a:t>
            </a:r>
            <a:endParaRPr b="1" sz="2200"/>
          </a:p>
          <a:p>
            <a:pPr indent="-3683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s-419" sz="2200"/>
              <a:t>Como con TensorFlow</a:t>
            </a:r>
            <a:endParaRPr b="1" sz="2200"/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5C5C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Slab Light"/>
              <a:ea typeface="Roboto Slab Light"/>
              <a:cs typeface="Roboto Slab Light"/>
              <a:sym typeface="Roboto Slab Light"/>
            </a:endParaRPr>
          </a:p>
        </p:txBody>
      </p:sp>
      <p:sp>
        <p:nvSpPr>
          <p:cNvPr id="425" name="Shape 4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264300" y="6459825"/>
            <a:ext cx="8615400" cy="5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Imagen tomada de http://www.wildml.com/2015/11/understanding-convolutional-neural-networks-for-nlp/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297500" y="525000"/>
            <a:ext cx="71349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Limpieza</a:t>
            </a:r>
            <a:endParaRPr b="1"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297500" y="1891028"/>
            <a:ext cx="7038900" cy="1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s-419" sz="2400"/>
              <a:t>Quitar stopwords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Capitalización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Caracteres desconocidos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Puntuaciones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URLs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Números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Fechas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etc</a:t>
            </a:r>
            <a:endParaRPr sz="2400"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297500" y="525000"/>
            <a:ext cx="71349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Anotación y normalización</a:t>
            </a:r>
            <a:endParaRPr b="1"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1297500" y="1676692"/>
            <a:ext cx="7038900" cy="4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Parts-of-speech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Tokenization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Stemming 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Saca una raíz quitando inflexiones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Puede confundir:</a:t>
            </a:r>
            <a:endParaRPr sz="24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-419" sz="2400"/>
              <a:t>Universo: univers</a:t>
            </a:r>
            <a:endParaRPr sz="2400"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s-419" sz="2400"/>
              <a:t>Universidad: univers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Lematización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Saca la raíz acorde al part of speech y al léxico</a:t>
            </a:r>
            <a:endParaRPr sz="2400"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Más lento</a:t>
            </a:r>
            <a:endParaRPr sz="2400"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7826"/>
              </a:lnSpc>
              <a:spcBef>
                <a:spcPts val="800"/>
              </a:spcBef>
              <a:spcAft>
                <a:spcPts val="500"/>
              </a:spcAft>
              <a:buNone/>
            </a:pPr>
            <a:r>
              <a:rPr b="1" lang="es-419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Word</a:t>
            </a:r>
            <a:r>
              <a:rPr lang="es-419"/>
              <a:t> </a:t>
            </a:r>
            <a:r>
              <a:rPr b="1" lang="es-419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Embeddings</a:t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900" y="1743900"/>
            <a:ext cx="5874089" cy="480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525000"/>
            <a:ext cx="7134900" cy="1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son los Word Embeddings?</a:t>
            </a:r>
            <a:endParaRPr b="1"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891028"/>
            <a:ext cx="7038900" cy="1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- Conjunto de modelos de lenguaje. 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2400"/>
              <a:t>- Palabras representadas con vectores numéricos</a:t>
            </a:r>
            <a:endParaRPr sz="2400"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13" y="3405243"/>
            <a:ext cx="59721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925" y="3917643"/>
            <a:ext cx="13716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6500" y="3927168"/>
            <a:ext cx="13716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2600" y="4415818"/>
            <a:ext cx="1238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53175" y="4415818"/>
            <a:ext cx="12382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Shape 1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8675" y="5071106"/>
            <a:ext cx="22288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Shape 18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53175" y="5085406"/>
            <a:ext cx="222885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Existen</a:t>
            </a:r>
            <a:r>
              <a:rPr lang="es-419"/>
              <a:t> </a:t>
            </a: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dos tipos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1297500" y="2840923"/>
            <a:ext cx="34032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sz="1800"/>
              <a:t>Vector de conteo.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sz="1800"/>
              <a:t>Vector TF-IDF.</a:t>
            </a:r>
            <a:endParaRPr b="1"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sz="1800"/>
              <a:t>Vector de co-concurrencia.</a:t>
            </a:r>
            <a:endParaRPr b="1" sz="1800"/>
          </a:p>
        </p:txBody>
      </p:sp>
      <p:sp>
        <p:nvSpPr>
          <p:cNvPr id="192" name="Shape 192"/>
          <p:cNvSpPr txBox="1"/>
          <p:nvPr>
            <p:ph idx="2" type="body"/>
          </p:nvPr>
        </p:nvSpPr>
        <p:spPr>
          <a:xfrm>
            <a:off x="4933225" y="2840973"/>
            <a:ext cx="34032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sz="1800"/>
              <a:t>Word2Vec: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/>
              <a:t>CBOW.</a:t>
            </a:r>
            <a:endParaRPr b="1"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-419" sz="1800"/>
              <a:t>Skip-grams.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sz="1800"/>
              <a:t>FastText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sz="1800"/>
              <a:t>GloVe</a:t>
            </a:r>
            <a:endParaRPr b="1"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 sz="1800"/>
              <a:t>SSWE</a:t>
            </a:r>
            <a:endParaRPr b="1" sz="1800"/>
          </a:p>
        </p:txBody>
      </p:sp>
      <p:sp>
        <p:nvSpPr>
          <p:cNvPr id="193" name="Shape 193"/>
          <p:cNvSpPr/>
          <p:nvPr/>
        </p:nvSpPr>
        <p:spPr>
          <a:xfrm>
            <a:off x="1297475" y="1791400"/>
            <a:ext cx="3403200" cy="814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Frecuencia</a:t>
            </a:r>
            <a:endParaRPr b="1" sz="2400"/>
          </a:p>
        </p:txBody>
      </p:sp>
      <p:sp>
        <p:nvSpPr>
          <p:cNvPr id="194" name="Shape 194"/>
          <p:cNvSpPr/>
          <p:nvPr/>
        </p:nvSpPr>
        <p:spPr>
          <a:xfrm>
            <a:off x="4933200" y="1743888"/>
            <a:ext cx="3403200" cy="8142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Probabilidad</a:t>
            </a:r>
            <a:endParaRPr b="1" sz="2400"/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 de Conteo</a:t>
            </a:r>
            <a:endParaRPr b="1" sz="4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775" y="1743900"/>
            <a:ext cx="4690350" cy="35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2395575" y="5329200"/>
            <a:ext cx="4900200" cy="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Imagen. Tomado de https://www.analyticsvidhya.com/blog/2017/06/word-embeddings-count-word2veec/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