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erif"/>
      <p:regular r:id="rId11"/>
      <p:bold r:id="rId12"/>
      <p:italic r:id="rId13"/>
      <p:boldItalic r:id="rId14"/>
    </p:embeddedFont>
    <p:embeddedFont>
      <p:font typeface="Roboto Serif ExtraBold"/>
      <p:bold r:id="rId15"/>
      <p:boldItalic r:id="rId16"/>
    </p:embeddedFont>
    <p:embeddedFont>
      <p:font typeface="Roboto Serif SemiBold"/>
      <p:regular r:id="rId17"/>
      <p:bold r:id="rId18"/>
      <p:italic r:id="rId19"/>
      <p:boldItalic r:id="rId20"/>
    </p:embeddedFont>
    <p:embeddedFont>
      <p:font typeface="Roboto Serif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SemiBold-boldItalic.fntdata"/><Relationship Id="rId11" Type="http://schemas.openxmlformats.org/officeDocument/2006/relationships/font" Target="fonts/RobotoSerif-regular.fntdata"/><Relationship Id="rId22" Type="http://schemas.openxmlformats.org/officeDocument/2006/relationships/font" Target="fonts/RobotoSerifBlack-boldItalic.fntdata"/><Relationship Id="rId10" Type="http://schemas.openxmlformats.org/officeDocument/2006/relationships/slide" Target="slides/slide5.xml"/><Relationship Id="rId21" Type="http://schemas.openxmlformats.org/officeDocument/2006/relationships/font" Target="fonts/RobotoSerifBlack-bold.fntdata"/><Relationship Id="rId13" Type="http://schemas.openxmlformats.org/officeDocument/2006/relationships/font" Target="fonts/RobotoSerif-italic.fntdata"/><Relationship Id="rId12" Type="http://schemas.openxmlformats.org/officeDocument/2006/relationships/font" Target="fonts/RobotoSerif-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erifExtraBold-bold.fntdata"/><Relationship Id="rId14" Type="http://schemas.openxmlformats.org/officeDocument/2006/relationships/font" Target="fonts/RobotoSerif-boldItalic.fntdata"/><Relationship Id="rId17" Type="http://schemas.openxmlformats.org/officeDocument/2006/relationships/font" Target="fonts/RobotoSerifSemiBold-regular.fntdata"/><Relationship Id="rId16" Type="http://schemas.openxmlformats.org/officeDocument/2006/relationships/font" Target="fonts/RobotoSerifExtraBold-boldItalic.fntdata"/><Relationship Id="rId5" Type="http://schemas.openxmlformats.org/officeDocument/2006/relationships/notesMaster" Target="notesMasters/notesMaster1.xml"/><Relationship Id="rId19" Type="http://schemas.openxmlformats.org/officeDocument/2006/relationships/font" Target="fonts/RobotoSerifSemiBold-italic.fntdata"/><Relationship Id="rId6" Type="http://schemas.openxmlformats.org/officeDocument/2006/relationships/slide" Target="slides/slide1.xml"/><Relationship Id="rId18" Type="http://schemas.openxmlformats.org/officeDocument/2006/relationships/font" Target="fonts/RobotoSerif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0e61f2562430a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0e61f2562430a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0e61f2562430a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0e61f2562430a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e61f2562430a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e61f2562430a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e61f2562430a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e61f2562430a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Sb7gvgifKd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Serif ExtraBold"/>
                <a:ea typeface="Roboto Serif ExtraBold"/>
                <a:cs typeface="Roboto Serif ExtraBold"/>
                <a:sym typeface="Roboto Serif ExtraBold"/>
              </a:rPr>
              <a:t>Juke Bots by RobotLab</a:t>
            </a:r>
            <a:endParaRPr>
              <a:latin typeface="Roboto Serif ExtraBold"/>
              <a:ea typeface="Roboto Serif ExtraBold"/>
              <a:cs typeface="Roboto Serif ExtraBold"/>
              <a:sym typeface="Roboto Serif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Roboto Serif"/>
                <a:ea typeface="Roboto Serif"/>
                <a:cs typeface="Roboto Serif"/>
                <a:sym typeface="Roboto Serif"/>
              </a:rPr>
              <a:t>Presented By: Shanaia Paruthi</a:t>
            </a:r>
            <a:endParaRPr>
              <a:solidFill>
                <a:schemeClr val="dk1"/>
              </a:solidFill>
              <a:latin typeface="Roboto Serif"/>
              <a:ea typeface="Roboto Serif"/>
              <a:cs typeface="Roboto Serif"/>
              <a:sym typeface="Roboto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Serif SemiBold"/>
                <a:ea typeface="Roboto Serif SemiBold"/>
                <a:cs typeface="Roboto Serif SemiBold"/>
                <a:sym typeface="Roboto Serif SemiBold"/>
              </a:rPr>
              <a:t>Introduction</a:t>
            </a:r>
            <a:endParaRPr>
              <a:latin typeface="Roboto Serif SemiBold"/>
              <a:ea typeface="Roboto Serif SemiBold"/>
              <a:cs typeface="Roboto Serif SemiBold"/>
              <a:sym typeface="Roboto Serif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228600" rtl="0" algn="l">
              <a:lnSpc>
                <a:spcPct val="200000"/>
              </a:lnSpc>
              <a:spcBef>
                <a:spcPts val="1800"/>
              </a:spcBef>
              <a:spcAft>
                <a:spcPts val="0"/>
              </a:spcAft>
              <a:buNone/>
            </a:pPr>
            <a:r>
              <a:rPr lang="en" sz="1200">
                <a:solidFill>
                  <a:schemeClr val="dk1"/>
                </a:solidFill>
                <a:latin typeface="Times New Roman"/>
                <a:ea typeface="Times New Roman"/>
                <a:cs typeface="Times New Roman"/>
                <a:sym typeface="Times New Roman"/>
              </a:rPr>
              <a:t>The German artist group RobotLab is known for its use of industrial KUKA robots in public spaces. Their work explores the relationship between machine and human by means of installations and performances. One of the group's most popular installations is "Juke Bots", in which two robot arms create music by manipulating records on a turntable.</a:t>
            </a:r>
            <a:endParaRPr sz="1200">
              <a:solidFill>
                <a:schemeClr val="dk1"/>
              </a:solidFill>
              <a:latin typeface="Times New Roman"/>
              <a:ea typeface="Times New Roman"/>
              <a:cs typeface="Times New Roman"/>
              <a:sym typeface="Times New Roman"/>
            </a:endParaRPr>
          </a:p>
          <a:p>
            <a:pPr indent="0" lvl="0" marL="0" marR="228600" rtl="0" algn="l">
              <a:lnSpc>
                <a:spcPct val="200000"/>
              </a:lnSpc>
              <a:spcBef>
                <a:spcPts val="18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228600" rtl="0" algn="l">
              <a:lnSpc>
                <a:spcPct val="200000"/>
              </a:lnSpc>
              <a:spcBef>
                <a:spcPts val="1800"/>
              </a:spcBef>
              <a:spcAft>
                <a:spcPts val="1800"/>
              </a:spcAft>
              <a:buNone/>
            </a:pPr>
            <a:r>
              <a:rPr lang="en" sz="1200">
                <a:solidFill>
                  <a:schemeClr val="dk1"/>
                </a:solidFill>
                <a:latin typeface="Times New Roman"/>
                <a:ea typeface="Times New Roman"/>
                <a:cs typeface="Times New Roman"/>
                <a:sym typeface="Times New Roman"/>
              </a:rPr>
              <a:t>Juke Bots was first exhibited in 2009. It consists of two KUKA KR6 robot arms, each of which is equipped with a turntable and a record needle. The robot arms are programmed to play music by selecting records from a library of over 10,000 songs. The robots can also mix and scratch the records, creating unique and unpredictable soundscapes.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Serif SemiBold"/>
                <a:ea typeface="Roboto Serif SemiBold"/>
                <a:cs typeface="Roboto Serif SemiBold"/>
                <a:sym typeface="Roboto Serif SemiBold"/>
              </a:rPr>
              <a:t>A Short Video Of The Artwork</a:t>
            </a:r>
            <a:endParaRPr>
              <a:latin typeface="Roboto Serif SemiBold"/>
              <a:ea typeface="Roboto Serif SemiBold"/>
              <a:cs typeface="Roboto Serif SemiBold"/>
              <a:sym typeface="Roboto Serif SemiBol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Serif"/>
                <a:ea typeface="Roboto Serif"/>
                <a:cs typeface="Roboto Serif"/>
                <a:sym typeface="Roboto Serif"/>
              </a:rPr>
              <a:t>Link: </a:t>
            </a:r>
            <a:r>
              <a:rPr lang="en" u="sng">
                <a:solidFill>
                  <a:schemeClr val="hlink"/>
                </a:solidFill>
                <a:latin typeface="Roboto Serif"/>
                <a:ea typeface="Roboto Serif"/>
                <a:cs typeface="Roboto Serif"/>
                <a:sym typeface="Roboto Serif"/>
                <a:hlinkClick r:id="rId3"/>
              </a:rPr>
              <a:t>https://www.youtube.com/watch?v=Sb7gvgifKdc</a:t>
            </a:r>
            <a:r>
              <a:rPr lang="en">
                <a:latin typeface="Roboto Serif"/>
                <a:ea typeface="Roboto Serif"/>
                <a:cs typeface="Roboto Serif"/>
                <a:sym typeface="Roboto Serif"/>
              </a:rPr>
              <a:t>  </a:t>
            </a:r>
            <a:endParaRPr>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Serif SemiBold"/>
                <a:ea typeface="Roboto Serif SemiBold"/>
                <a:cs typeface="Roboto Serif SemiBold"/>
                <a:sym typeface="Roboto Serif SemiBold"/>
              </a:rPr>
              <a:t>Analysis</a:t>
            </a:r>
            <a:endParaRPr>
              <a:latin typeface="Roboto Serif SemiBold"/>
              <a:ea typeface="Roboto Serif SemiBold"/>
              <a:cs typeface="Roboto Serif SemiBold"/>
              <a:sym typeface="Roboto Serif SemiBol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228600" rtl="0" algn="l">
              <a:lnSpc>
                <a:spcPct val="200000"/>
              </a:lnSpc>
              <a:spcBef>
                <a:spcPts val="1800"/>
              </a:spcBef>
              <a:spcAft>
                <a:spcPts val="0"/>
              </a:spcAft>
              <a:buClr>
                <a:schemeClr val="dk1"/>
              </a:buClr>
              <a:buSzPts val="1200"/>
              <a:buFont typeface="Roboto Serif"/>
              <a:buChar char="●"/>
            </a:pPr>
            <a:r>
              <a:rPr lang="en" sz="1200">
                <a:solidFill>
                  <a:schemeClr val="dk1"/>
                </a:solidFill>
                <a:latin typeface="Roboto Serif"/>
                <a:ea typeface="Roboto Serif"/>
                <a:cs typeface="Roboto Serif"/>
                <a:sym typeface="Roboto Serif"/>
              </a:rPr>
              <a:t>Explores the relationship between machine and humans - also a reminder that robots are not simply machines; they can also be creative and expressive individuals.</a:t>
            </a:r>
            <a:br>
              <a:rPr lang="en" sz="1200">
                <a:solidFill>
                  <a:schemeClr val="dk1"/>
                </a:solidFill>
                <a:latin typeface="Roboto Serif"/>
                <a:ea typeface="Roboto Serif"/>
                <a:cs typeface="Roboto Serif"/>
                <a:sym typeface="Roboto Serif"/>
              </a:rPr>
            </a:br>
            <a:endParaRPr sz="1200">
              <a:solidFill>
                <a:schemeClr val="dk1"/>
              </a:solidFill>
              <a:latin typeface="Roboto Serif"/>
              <a:ea typeface="Roboto Serif"/>
              <a:cs typeface="Roboto Serif"/>
              <a:sym typeface="Roboto Serif"/>
            </a:endParaRPr>
          </a:p>
          <a:p>
            <a:pPr indent="-304800" lvl="0" marL="457200" marR="228600" rtl="0" algn="l">
              <a:lnSpc>
                <a:spcPct val="200000"/>
              </a:lnSpc>
              <a:spcBef>
                <a:spcPts val="0"/>
              </a:spcBef>
              <a:spcAft>
                <a:spcPts val="0"/>
              </a:spcAft>
              <a:buClr>
                <a:schemeClr val="dk1"/>
              </a:buClr>
              <a:buSzPts val="1200"/>
              <a:buFont typeface="Roboto Serif"/>
              <a:buChar char="●"/>
            </a:pPr>
            <a:r>
              <a:rPr lang="en" sz="1200">
                <a:solidFill>
                  <a:schemeClr val="dk1"/>
                </a:solidFill>
                <a:latin typeface="Roboto Serif"/>
                <a:ea typeface="Roboto Serif"/>
                <a:cs typeface="Roboto Serif"/>
                <a:sym typeface="Roboto Serif"/>
              </a:rPr>
              <a:t>Future of Music - new roles and creative instruments </a:t>
            </a:r>
            <a:br>
              <a:rPr lang="en" sz="1200">
                <a:solidFill>
                  <a:schemeClr val="dk1"/>
                </a:solidFill>
                <a:latin typeface="Roboto Serif"/>
                <a:ea typeface="Roboto Serif"/>
                <a:cs typeface="Roboto Serif"/>
                <a:sym typeface="Roboto Serif"/>
              </a:rPr>
            </a:br>
            <a:endParaRPr sz="1200">
              <a:solidFill>
                <a:schemeClr val="dk1"/>
              </a:solidFill>
              <a:latin typeface="Roboto Serif"/>
              <a:ea typeface="Roboto Serif"/>
              <a:cs typeface="Roboto Serif"/>
              <a:sym typeface="Roboto Serif"/>
            </a:endParaRPr>
          </a:p>
          <a:p>
            <a:pPr indent="-304800" lvl="0" marL="457200" marR="228600" rtl="0" algn="l">
              <a:lnSpc>
                <a:spcPct val="200000"/>
              </a:lnSpc>
              <a:spcBef>
                <a:spcPts val="0"/>
              </a:spcBef>
              <a:spcAft>
                <a:spcPts val="0"/>
              </a:spcAft>
              <a:buClr>
                <a:schemeClr val="dk1"/>
              </a:buClr>
              <a:buSzPts val="1200"/>
              <a:buFont typeface="Roboto Serif"/>
              <a:buChar char="●"/>
            </a:pPr>
            <a:r>
              <a:rPr lang="en" sz="1200">
                <a:solidFill>
                  <a:schemeClr val="dk1"/>
                </a:solidFill>
                <a:latin typeface="Roboto Serif"/>
                <a:ea typeface="Roboto Serif"/>
                <a:cs typeface="Roboto Serif"/>
                <a:sym typeface="Roboto Serif"/>
              </a:rPr>
              <a:t>Questions traditional notions of a musician</a:t>
            </a:r>
            <a:br>
              <a:rPr lang="en" sz="1200">
                <a:solidFill>
                  <a:schemeClr val="dk1"/>
                </a:solidFill>
                <a:latin typeface="Roboto Serif"/>
                <a:ea typeface="Roboto Serif"/>
                <a:cs typeface="Roboto Serif"/>
                <a:sym typeface="Roboto Serif"/>
              </a:rPr>
            </a:br>
            <a:endParaRPr sz="1200">
              <a:solidFill>
                <a:schemeClr val="dk1"/>
              </a:solidFill>
              <a:latin typeface="Roboto Serif"/>
              <a:ea typeface="Roboto Serif"/>
              <a:cs typeface="Roboto Serif"/>
              <a:sym typeface="Roboto Serif"/>
            </a:endParaRPr>
          </a:p>
          <a:p>
            <a:pPr indent="-304800" lvl="0" marL="457200" marR="228600" rtl="0" algn="l">
              <a:lnSpc>
                <a:spcPct val="200000"/>
              </a:lnSpc>
              <a:spcBef>
                <a:spcPts val="0"/>
              </a:spcBef>
              <a:spcAft>
                <a:spcPts val="0"/>
              </a:spcAft>
              <a:buClr>
                <a:schemeClr val="dk1"/>
              </a:buClr>
              <a:buSzPts val="1200"/>
              <a:buFont typeface="Roboto Serif"/>
              <a:buChar char="●"/>
            </a:pPr>
            <a:r>
              <a:rPr lang="en" sz="1200">
                <a:solidFill>
                  <a:schemeClr val="dk1"/>
                </a:solidFill>
                <a:latin typeface="Roboto Serif"/>
                <a:ea typeface="Roboto Serif"/>
                <a:cs typeface="Roboto Serif"/>
                <a:sym typeface="Roboto Serif"/>
              </a:rPr>
              <a:t>Dependence</a:t>
            </a:r>
            <a:r>
              <a:rPr lang="en" sz="1200">
                <a:solidFill>
                  <a:schemeClr val="dk1"/>
                </a:solidFill>
                <a:latin typeface="Roboto Serif"/>
                <a:ea typeface="Roboto Serif"/>
                <a:cs typeface="Roboto Serif"/>
                <a:sym typeface="Roboto Serif"/>
              </a:rPr>
              <a:t> on Humans - as collaborators </a:t>
            </a:r>
            <a:endParaRPr sz="1200">
              <a:solidFill>
                <a:schemeClr val="dk1"/>
              </a:solidFill>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249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Roboto Serif Black"/>
                <a:ea typeface="Roboto Serif Black"/>
                <a:cs typeface="Roboto Serif Black"/>
                <a:sym typeface="Roboto Serif Black"/>
              </a:rPr>
              <a:t>Thank You!</a:t>
            </a:r>
            <a:endParaRPr>
              <a:latin typeface="Roboto Serif Black"/>
              <a:ea typeface="Roboto Serif Black"/>
              <a:cs typeface="Roboto Serif Black"/>
              <a:sym typeface="Roboto Serif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