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20"/>
  </p:notesMasterIdLst>
  <p:handoutMasterIdLst>
    <p:handoutMasterId r:id="rId21"/>
  </p:handoutMasterIdLst>
  <p:sldIdLst>
    <p:sldId id="289" r:id="rId5"/>
    <p:sldId id="291" r:id="rId6"/>
    <p:sldId id="323" r:id="rId7"/>
    <p:sldId id="324" r:id="rId8"/>
    <p:sldId id="327" r:id="rId9"/>
    <p:sldId id="336" r:id="rId10"/>
    <p:sldId id="335" r:id="rId11"/>
    <p:sldId id="328" r:id="rId12"/>
    <p:sldId id="325" r:id="rId13"/>
    <p:sldId id="330" r:id="rId14"/>
    <p:sldId id="331" r:id="rId15"/>
    <p:sldId id="329" r:id="rId16"/>
    <p:sldId id="333" r:id="rId17"/>
    <p:sldId id="334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936"/>
    <a:srgbClr val="531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90" autoAdjust="0"/>
    <p:restoredTop sz="73522" autoAdjust="0"/>
  </p:normalViewPr>
  <p:slideViewPr>
    <p:cSldViewPr snapToGrid="0">
      <p:cViewPr varScale="1">
        <p:scale>
          <a:sx n="59" d="100"/>
          <a:sy n="59" d="100"/>
        </p:scale>
        <p:origin x="876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60AE-279B-4AC5-A969-B7BD8CC351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C1ED-21BC-4889-BE29-DF066613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8A59-462E-44B2-B5D3-F7709038E0E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22BCB-3FB0-4AD6-9692-BE008A8F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4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6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56260" y="2570157"/>
            <a:ext cx="110794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56260" y="9519"/>
            <a:ext cx="110794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B08-D58C-4F06-9E25-A6F6DAF16C7D}" type="datetime1">
              <a:rPr lang="en-US" smtClean="0"/>
              <a:t>4/7/2019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0F93-5B8C-408E-9CFB-3F8A1CDFAD5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54680"/>
            <a:ext cx="10515600" cy="3017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589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9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2276-6DC1-4F27-9C77-C5F14D1F8F2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3059"/>
            <a:ext cx="7734300" cy="45539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3059"/>
            <a:ext cx="2628900" cy="455390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7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6FE2-9120-40A6-9C33-392D749D851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1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D65-8961-43B9-AEED-7CD3BC7EDCFB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7201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228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E8E6-2D33-4C28-A5E2-468146984DC5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10515600" cy="1242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98B6-1B52-4EC8-97C7-BE39A5F432B3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3876615"/>
            <a:ext cx="5157787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317176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3876615"/>
            <a:ext cx="5156200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7176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B2C-97D9-4818-A803-786BFF56A466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8691-BFB3-4DE2-921A-9BEB79E6B02F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F98E-4A7B-48A6-9104-D7B6CBFB329E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498500"/>
            <a:ext cx="6172200" cy="367369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5D70-3893-4811-99A3-C8475F2779BB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663826"/>
            <a:ext cx="6172200" cy="3508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5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4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983B609-6865-4940-88BB-AE7F4644EA4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992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056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Arghavan</a:t>
            </a:r>
            <a:r>
              <a:rPr lang="en-US" dirty="0"/>
              <a:t> Abtahi - Mariana Brinkley - Rafael Santos </a:t>
            </a:r>
          </a:p>
          <a:p>
            <a:r>
              <a:rPr lang="en-US" dirty="0"/>
              <a:t> </a:t>
            </a:r>
            <a:r>
              <a:rPr lang="en-US" dirty="0" err="1"/>
              <a:t>Shayan</a:t>
            </a:r>
            <a:r>
              <a:rPr lang="en-US" dirty="0"/>
              <a:t> </a:t>
            </a:r>
            <a:r>
              <a:rPr lang="en-US" dirty="0" err="1"/>
              <a:t>Beizaee</a:t>
            </a:r>
            <a:r>
              <a:rPr lang="en-US" dirty="0"/>
              <a:t> - Sandra Pastrana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drivers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Country’s</a:t>
            </a:r>
            <a:r>
              <a:rPr lang="es-CO" dirty="0"/>
              <a:t> </a:t>
            </a:r>
            <a:r>
              <a:rPr lang="es-CO" dirty="0" err="1"/>
              <a:t>happiness</a:t>
            </a:r>
            <a:r>
              <a:rPr lang="es-CO" dirty="0"/>
              <a:t>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02062" y="11491519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455"/>
            <a:ext cx="12192000" cy="25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</a:t>
            </a:r>
            <a:r>
              <a:rPr lang="en-US" dirty="0" err="1"/>
              <a:t>Wheather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7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Tourism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2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- Athletics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182542D-C00A-4849-8112-3BB9ADE98E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7769578"/>
                  </p:ext>
                </p:extLst>
              </p:nvPr>
            </p:nvGraphicFramePr>
            <p:xfrm>
              <a:off x="1342417" y="1281824"/>
              <a:ext cx="3048000" cy="1714500"/>
            </p:xfrm>
            <a:graphic>
              <a:graphicData uri="http://schemas.microsoft.com/office/powerpoint/2016/slidezoom">
                <pslz:sldZm>
                  <pslz:sldZmObj sldId="329" cId="774039450">
                    <pslz:zmPr id="{A3BC8B57-13F8-41BD-9AB7-49DBCA6D610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182542D-C00A-4849-8112-3BB9ADE98E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2417" y="128182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0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Economic Indicators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182542D-C00A-4849-8112-3BB9ADE98E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2417" y="1281824"/>
              <a:ext cx="3048000" cy="1714500"/>
            </p:xfrm>
            <a:graphic>
              <a:graphicData uri="http://schemas.microsoft.com/office/powerpoint/2016/slidezoom">
                <pslz:sldZm>
                  <pslz:sldZmObj sldId="329" cId="774039450">
                    <pslz:zmPr id="{A3BC8B57-13F8-41BD-9AB7-49DBCA6D610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182542D-C00A-4849-8112-3BB9ADE98E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2417" y="128182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4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182542D-C00A-4849-8112-3BB9ADE98E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2417" y="1281824"/>
              <a:ext cx="3048000" cy="1714500"/>
            </p:xfrm>
            <a:graphic>
              <a:graphicData uri="http://schemas.microsoft.com/office/powerpoint/2016/slidezoom">
                <pslz:sldZm>
                  <pslz:sldZmObj sldId="329" cId="774039450">
                    <pslz:zmPr id="{A3BC8B57-13F8-41BD-9AB7-49DBCA6D610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182542D-C00A-4849-8112-3BB9ADE98E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2417" y="128182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6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45201" y="3113654"/>
            <a:ext cx="7607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Discussion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2450" y="142875"/>
            <a:ext cx="3682324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Vida en Expatriación</a:t>
            </a:r>
            <a:endParaRPr lang="en-US" sz="2800" dirty="0"/>
          </a:p>
          <a:p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Round Diagonal Corner Rectangle 9">
            <a:extLst>
              <a:ext uri="{FF2B5EF4-FFF2-40B4-BE49-F238E27FC236}">
                <a16:creationId xmlns:a16="http://schemas.microsoft.com/office/drawing/2014/main" id="{D4DB5EDE-6E6B-4C9E-A4BB-947D2D332971}"/>
              </a:ext>
            </a:extLst>
          </p:cNvPr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Exploration &amp; analysis |   Discussion  |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9116B-6DC9-4B9F-9047-93742DB46DC3}"/>
              </a:ext>
            </a:extLst>
          </p:cNvPr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9932894" cy="2979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Hypothesis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Exploration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6388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4208" y="6911078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12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8233"/>
            <a:ext cx="10515600" cy="3933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drivers of a countries happiness?</a:t>
            </a:r>
          </a:p>
          <a:p>
            <a:pPr marL="457200" lvl="1" indent="0">
              <a:buNone/>
            </a:pPr>
            <a:r>
              <a:rPr lang="en-US" dirty="0"/>
              <a:t>Our Hypothesis  is that a country’s happiness is directly correlated to:</a:t>
            </a:r>
          </a:p>
          <a:p>
            <a:pPr lvl="1"/>
            <a:r>
              <a:rPr lang="en-US" dirty="0"/>
              <a:t> The county’s economic indicators. The healthier the economic indicator the happier the happiness index.</a:t>
            </a:r>
          </a:p>
          <a:p>
            <a:pPr lvl="1"/>
            <a:r>
              <a:rPr lang="en-US" dirty="0"/>
              <a:t>Their weather. The warmer the weather, the happier the country.</a:t>
            </a:r>
          </a:p>
          <a:p>
            <a:pPr lvl="1"/>
            <a:r>
              <a:rPr lang="en-US" dirty="0"/>
              <a:t>Their musical expressions. The happier the country, the happier the music of their choice.</a:t>
            </a:r>
          </a:p>
          <a:p>
            <a:pPr lvl="1"/>
            <a:r>
              <a:rPr lang="en-US" dirty="0"/>
              <a:t>Their tourism. The happier the country, the more tourism it will attract.</a:t>
            </a:r>
          </a:p>
          <a:p>
            <a:pPr lvl="1"/>
            <a:r>
              <a:rPr lang="en-US" dirty="0"/>
              <a:t>Their athletes. The happier the country the more Olympic athletes will represent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1"/>
            <a:ext cx="10515600" cy="398534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/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99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1. </a:t>
            </a:r>
            <a:r>
              <a:rPr lang="en-US" i="1" dirty="0"/>
              <a:t>How happy is the world?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r>
              <a:rPr lang="en-US" dirty="0"/>
              <a:t>2. </a:t>
            </a:r>
            <a:r>
              <a:rPr lang="en-US" i="1" dirty="0"/>
              <a:t>How does happiness correlate with economic indicators: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pPr marL="457200" lvl="1" indent="0">
              <a:buNone/>
            </a:pPr>
            <a:r>
              <a:rPr lang="en-US" dirty="0"/>
              <a:t>  Data: The world bank indicators API http://api.worldbank.org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76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3. </a:t>
            </a:r>
            <a:r>
              <a:rPr lang="en-US" i="1" dirty="0"/>
              <a:t>How does tourism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r>
              <a:rPr lang="en-US" dirty="0"/>
              <a:t>4. </a:t>
            </a:r>
            <a:r>
              <a:rPr lang="en-US" i="1" dirty="0"/>
              <a:t>How does happiness correlate with weather:</a:t>
            </a:r>
          </a:p>
          <a:p>
            <a:pPr marL="457200" lvl="1" indent="0">
              <a:buNone/>
            </a:pPr>
            <a:r>
              <a:rPr lang="en-US" dirty="0"/>
              <a:t>  Data: Open Weather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45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1. </a:t>
            </a:r>
            <a:r>
              <a:rPr lang="en-US" i="1" dirty="0"/>
              <a:t>How happy is the world?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r>
              <a:rPr lang="en-US" dirty="0"/>
              <a:t>2. </a:t>
            </a:r>
            <a:r>
              <a:rPr lang="en-US" i="1" dirty="0"/>
              <a:t>How does happiness correlate with economic indicators: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pPr marL="457200" lvl="1" indent="0">
              <a:buNone/>
            </a:pPr>
            <a:r>
              <a:rPr lang="en-US" dirty="0"/>
              <a:t>  Data: The world bank indicators API http://api.worldbank.org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79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3. </a:t>
            </a:r>
            <a:r>
              <a:rPr lang="en-US" i="1" dirty="0"/>
              <a:t>How does tourism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r>
              <a:rPr lang="en-US" dirty="0"/>
              <a:t>4. </a:t>
            </a:r>
            <a:r>
              <a:rPr lang="en-US" i="1" dirty="0"/>
              <a:t>How does happiness correlate with weather:</a:t>
            </a:r>
          </a:p>
          <a:p>
            <a:pPr marL="457200" lvl="1" indent="0">
              <a:buNone/>
            </a:pPr>
            <a:r>
              <a:rPr lang="en-US" dirty="0"/>
              <a:t>  Data: Open Weather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53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5. </a:t>
            </a:r>
            <a:r>
              <a:rPr lang="en-US" i="1" dirty="0"/>
              <a:t>Is there are relationship between how happy the country and the kind of music they choose to listen and </a:t>
            </a:r>
            <a:r>
              <a:rPr lang="en-US" i="1" dirty="0" err="1"/>
              <a:t>prefere</a:t>
            </a:r>
            <a:r>
              <a:rPr lang="en-US" i="1" dirty="0"/>
              <a:t>?</a:t>
            </a:r>
          </a:p>
          <a:p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 Data needed: </a:t>
            </a:r>
          </a:p>
          <a:p>
            <a:pPr lvl="1"/>
            <a:r>
              <a:rPr lang="en-US" i="1" dirty="0"/>
              <a:t>Representative sample of top songs per country through out the year.</a:t>
            </a:r>
          </a:p>
          <a:p>
            <a:pPr lvl="1"/>
            <a:r>
              <a:rPr lang="en-US" i="1" dirty="0"/>
              <a:t>Characteristics of each song rating: happiness, energy, </a:t>
            </a:r>
            <a:r>
              <a:rPr lang="en-US" i="1" dirty="0" err="1"/>
              <a:t>speachiness</a:t>
            </a:r>
            <a:r>
              <a:rPr lang="en-US" i="1" dirty="0"/>
              <a:t> and </a:t>
            </a:r>
            <a:r>
              <a:rPr lang="en-US" i="1" dirty="0" err="1"/>
              <a:t>istrumentalness</a:t>
            </a:r>
            <a:r>
              <a:rPr lang="en-US" i="1" dirty="0"/>
              <a:t>.</a:t>
            </a:r>
          </a:p>
          <a:p>
            <a:pPr marL="457200" lvl="1" indent="0">
              <a:buNone/>
            </a:pPr>
            <a:r>
              <a:rPr lang="en-US" dirty="0"/>
              <a:t>  Data sources: </a:t>
            </a:r>
          </a:p>
          <a:p>
            <a:pPr lvl="1"/>
            <a:r>
              <a:rPr lang="en-US" dirty="0"/>
              <a:t>Spotify, </a:t>
            </a:r>
            <a:r>
              <a:rPr lang="en-US" dirty="0" err="1"/>
              <a:t>Spotypy</a:t>
            </a:r>
            <a:r>
              <a:rPr lang="en-US" dirty="0"/>
              <a:t>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25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Happiness Index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749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ispanic Heritage Month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>
              <a:lumMod val="9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ispanic Heritage Month Presentation" id="{1158D31C-F326-43C4-84F0-D0AFADD2339F}" vid="{5D1D38E0-DF85-45BF-AC03-39E1FB93B426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856777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2012-09-20T10:46:42+00:00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1622865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TP103460399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E864F3-A1EC-4046-9110-1C72B133CC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F0CB1D-80F7-4EA9-8A4A-0886922580CB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1D1109AC-C00D-47EF-8B3A-6578C39C8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0</TotalTime>
  <Words>631</Words>
  <Application>Microsoft Office PowerPoint</Application>
  <PresentationFormat>Widescreen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Hispanic Heritage Month Presentation</vt:lpstr>
      <vt:lpstr>What are the drivers of a Country’s happiness?</vt:lpstr>
      <vt:lpstr>Agenda</vt:lpstr>
      <vt:lpstr>Hypothesis</vt:lpstr>
      <vt:lpstr>Data</vt:lpstr>
      <vt:lpstr>Data</vt:lpstr>
      <vt:lpstr>Data</vt:lpstr>
      <vt:lpstr>Data</vt:lpstr>
      <vt:lpstr>Data</vt:lpstr>
      <vt:lpstr>Exploration &amp; Analysis – Happiness Index</vt:lpstr>
      <vt:lpstr>Exploration &amp; Analysis – Wheather</vt:lpstr>
      <vt:lpstr>Exploration &amp; Analysis – Tourism</vt:lpstr>
      <vt:lpstr>Exploration &amp; Analysis - Athletics</vt:lpstr>
      <vt:lpstr>Exploration &amp; Analysis – Economic Indicators</vt:lpstr>
      <vt:lpstr>Exploration &amp; Analysis – Musical expression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2016-04-24T16:58:50Z</dcterms:created>
  <dcterms:modified xsi:type="dcterms:W3CDTF">2019-04-07T20:27:49Z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