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3f04839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563f04839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63f04839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3f04839c_5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563f04839c_5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63f04839c_5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d4e11f15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7d4e11f15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7d4e11f15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3f04839c_9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63f04839c_9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63f04839c_9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3f04839c_9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563f04839c_9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63f04839c_9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3f04839c_9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563f04839c_9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63f04839c_9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d4e11f15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57d4e11f15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7d4e11f15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653c8715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5653c8715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653c87156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d4e11f15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57d4e11f1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7d4e11f15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499cf7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56499cf7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6499cf7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3f04839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563f04839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563f04839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53c8715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5653c8715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5653c8715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7d4e11f15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57d4e11f1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57d4e11f15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7e6d4d1d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57e6d4d1d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57e6d4d1d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63f0483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563f0483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563f04839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3f04839c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563f04839c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63f04839c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63f04839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563f04839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63f04839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d4e11f15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7d4e11f1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d4e11f15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d4e11f15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7d4e11f1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7d4e11f15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6260" y="2570157"/>
            <a:ext cx="1107948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56260" y="9519"/>
            <a:ext cx="110794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587240" y="-594360"/>
            <a:ext cx="301752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16858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428398" y="32861"/>
            <a:ext cx="455390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762398" y="2585561"/>
            <a:ext cx="455390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189663" y="3876615"/>
            <a:ext cx="5157787" cy="2295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189663" y="317176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831850" y="3876615"/>
            <a:ext cx="5156200" cy="2295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831850" y="317176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831850" y="1692920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8200" y="467201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838200" y="1792288"/>
            <a:ext cx="105156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172200" y="3162300"/>
            <a:ext cx="5181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8200" y="3162300"/>
            <a:ext cx="5181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838200" y="1676400"/>
            <a:ext cx="10515600" cy="124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2498500"/>
            <a:ext cx="6172200" cy="367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3778250"/>
            <a:ext cx="3932237" cy="239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2663826"/>
            <a:ext cx="6172200" cy="3508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3778250"/>
            <a:ext cx="3932237" cy="239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992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56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youtube.com/watch?v=c73Cu3TQnl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orldhappiness.report/ed/2018/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.worldbank.org/" TargetMode="External"/><Relationship Id="rId4" Type="http://schemas.openxmlformats.org/officeDocument/2006/relationships/hyperlink" Target="https://data.worldbank.org/" TargetMode="External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664208" y="6911078"/>
            <a:ext cx="184731" cy="369332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650" y="1676412"/>
            <a:ext cx="4170617" cy="523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28328" l="0" r="0" t="10261"/>
          <a:stretch/>
        </p:blipFill>
        <p:spPr>
          <a:xfrm>
            <a:off x="0" y="0"/>
            <a:ext cx="12192000" cy="1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2345325"/>
            <a:ext cx="105156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Question</a:t>
            </a:r>
            <a:endParaRPr b="1"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Do countries that are happier have more tourists?</a:t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Cleaning up data</a:t>
            </a:r>
            <a:endParaRPr b="1"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Getting data from 2 different data sets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Removing irrelevant columns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Merging the 2 data sets and renaming the columns</a:t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Making a</a:t>
            </a:r>
            <a:r>
              <a:rPr b="1" lang="en-US" sz="2400"/>
              <a:t> </a:t>
            </a:r>
            <a:r>
              <a:rPr b="1" lang="en-US" sz="2400"/>
              <a:t>scatter plot </a:t>
            </a:r>
            <a:endParaRPr b="1"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</a:t>
            </a:r>
            <a:r>
              <a:rPr lang="en-US" sz="2200"/>
              <a:t>orrelation between happiness and tourism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Happiness</a:t>
            </a:r>
            <a:r>
              <a:rPr lang="en-US" sz="2200"/>
              <a:t>: independent, </a:t>
            </a:r>
            <a:r>
              <a:rPr lang="en-US" sz="2200"/>
              <a:t># of tourists: </a:t>
            </a:r>
            <a:r>
              <a:rPr lang="en-US" sz="2200"/>
              <a:t>dependent</a:t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Drawing regression line</a:t>
            </a:r>
            <a:endParaRPr b="1" sz="2400"/>
          </a:p>
          <a:p>
            <a:pPr indent="-3683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To better analyze the correlation between happiness and tourism</a:t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838200" y="1682750"/>
            <a:ext cx="1051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Tourism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700" y="31442"/>
            <a:ext cx="7607300" cy="139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chemeClr val="lt1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150" y="31450"/>
            <a:ext cx="735185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urism_Regression.png"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700" y="1523100"/>
            <a:ext cx="7915775" cy="48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9508075" y="2839200"/>
            <a:ext cx="30000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r-squared: 0.082 p-value: 0.00112</a:t>
            </a:r>
            <a:endParaRPr sz="2400"/>
          </a:p>
        </p:txBody>
      </p:sp>
      <p:sp>
        <p:nvSpPr>
          <p:cNvPr id="189" name="Google Shape;189;p23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chemeClr val="lt1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537950" y="1758801"/>
            <a:ext cx="10515600" cy="4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E2936"/>
                </a:solidFill>
              </a:rPr>
              <a:t>4. </a:t>
            </a:r>
            <a:r>
              <a:rPr i="1" lang="en-US" sz="3000">
                <a:solidFill>
                  <a:srgbClr val="9E2936"/>
                </a:solidFill>
              </a:rPr>
              <a:t>A</a:t>
            </a:r>
            <a:r>
              <a:rPr i="1" lang="en-US" sz="3000">
                <a:solidFill>
                  <a:srgbClr val="9E2936"/>
                </a:solidFill>
              </a:rPr>
              <a:t>thletics vs. happiness</a:t>
            </a:r>
            <a:endParaRPr i="1" sz="3000">
              <a:solidFill>
                <a:srgbClr val="9E2936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9E2936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  Hypothesis: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Happier countries will have more olympic athletes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  Data: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120 years of Olympic history: athletes and results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https://www.kaggle.com		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050" y="31450"/>
            <a:ext cx="7310951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38200" y="2541263"/>
            <a:ext cx="105156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Question: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Is there a relationship between a country’s happiness and they number of athletes they send to the Olympics?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other factors that contribute to a </a:t>
            </a:r>
            <a:r>
              <a:rPr lang="en-US"/>
              <a:t>country's</a:t>
            </a:r>
            <a:r>
              <a:rPr lang="en-US"/>
              <a:t> happiness also contribute to the number of Olympic athletes they have. (Ex: Social Support, Freedom to make life </a:t>
            </a:r>
            <a:r>
              <a:rPr lang="en-US"/>
              <a:t>choices</a:t>
            </a:r>
            <a:r>
              <a:rPr lang="en-US"/>
              <a:t>)</a:t>
            </a:r>
            <a:endParaRPr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838200" y="1682750"/>
            <a:ext cx="10515600" cy="53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- Olympic Athletes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975" y="31450"/>
            <a:ext cx="71150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38200" y="2217650"/>
            <a:ext cx="10515600" cy="4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Gathering Data and Clean Up: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Data:</a:t>
            </a:r>
            <a:endParaRPr/>
          </a:p>
          <a:p>
            <a:pPr indent="-342900" lvl="1" marL="9144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World Happiness Report</a:t>
            </a:r>
            <a:endParaRPr/>
          </a:p>
          <a:p>
            <a:pPr indent="-342900" lvl="1" marL="9144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Kaggle: 120 years of Olympic history: athletes and results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Clean Up: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Downloaded CSV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Cleaned up column and narrowed data frame to a specific year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renamed columns and some rows to merge</a:t>
            </a:r>
            <a:endParaRPr/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838200" y="1676400"/>
            <a:ext cx="1051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- Olympic Athletes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900" y="31450"/>
            <a:ext cx="71151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38200" y="2217650"/>
            <a:ext cx="10515600" cy="4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  <a:endParaRPr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838200" y="1676400"/>
            <a:ext cx="1051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- Olympic Athletes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375" y="31450"/>
            <a:ext cx="69276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ppiness vs Number of Olympic Athletes.png"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438" y="2285999"/>
            <a:ext cx="5873127" cy="39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8457575" y="2760350"/>
            <a:ext cx="28962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R-Squared: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0.20293393269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P-Value: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2.7373772e-07</a:t>
            </a:r>
            <a:r>
              <a:rPr lang="en-US" sz="3000"/>
              <a:t> </a:t>
            </a:r>
            <a:endParaRPr sz="3000"/>
          </a:p>
        </p:txBody>
      </p:sp>
      <p:sp>
        <p:nvSpPr>
          <p:cNvPr id="230" name="Google Shape;230;p27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38200" y="2217650"/>
            <a:ext cx="10515600" cy="4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  <a:endParaRPr/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838200" y="1676400"/>
            <a:ext cx="1051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- Olympic Athletes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900" y="31450"/>
            <a:ext cx="71151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dom to make life choices Olympics.png"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875" y="2787600"/>
            <a:ext cx="5076900" cy="338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ial support Olympics.png"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725" y="2787600"/>
            <a:ext cx="5076900" cy="33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537950" y="1676401"/>
            <a:ext cx="105156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9E2936"/>
                </a:solidFill>
              </a:rPr>
              <a:t>5. </a:t>
            </a:r>
            <a:r>
              <a:rPr i="1" lang="en-US">
                <a:solidFill>
                  <a:srgbClr val="9E2936"/>
                </a:solidFill>
              </a:rPr>
              <a:t>Socio-e</a:t>
            </a:r>
            <a:r>
              <a:rPr i="1" lang="en-US">
                <a:solidFill>
                  <a:srgbClr val="9E2936"/>
                </a:solidFill>
              </a:rPr>
              <a:t>conomic indicators vs. happiness.</a:t>
            </a:r>
            <a:r>
              <a:rPr lang="en-US"/>
              <a:t>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Question:</a:t>
            </a:r>
            <a:endParaRPr/>
          </a:p>
          <a:p>
            <a:pPr indent="-381000" lvl="0" marL="1371600" rtl="0" algn="l"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How socio-economic indicators influence happiness levels?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Hypothesis: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Countries with higher GDP, social support and </a:t>
            </a:r>
            <a:r>
              <a:rPr lang="en-US"/>
              <a:t>individual</a:t>
            </a:r>
            <a:r>
              <a:rPr lang="en-US"/>
              <a:t> income will have a </a:t>
            </a:r>
            <a:r>
              <a:rPr lang="en-US"/>
              <a:t>higher</a:t>
            </a:r>
            <a:r>
              <a:rPr lang="en-US"/>
              <a:t> </a:t>
            </a:r>
            <a:r>
              <a:rPr lang="en-US"/>
              <a:t>happiness</a:t>
            </a:r>
            <a:r>
              <a:rPr lang="en-US"/>
              <a:t> index.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Countries with lower unemployment rates will have a higher happiness index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Countries with higher technology penetration will have higher happiness index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500" y="31450"/>
            <a:ext cx="73655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537950" y="1676401"/>
            <a:ext cx="105156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9E2936"/>
                </a:solidFill>
              </a:rPr>
              <a:t>5. </a:t>
            </a:r>
            <a:r>
              <a:rPr i="1" lang="en-US">
                <a:solidFill>
                  <a:srgbClr val="9E2936"/>
                </a:solidFill>
              </a:rPr>
              <a:t>Socio-economic indicators vs. happiness.</a:t>
            </a:r>
            <a:r>
              <a:rPr lang="en-US"/>
              <a:t>  </a:t>
            </a:r>
            <a:endParaRPr/>
          </a:p>
          <a:p>
            <a:pPr indent="0" lvl="1" marL="4572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Data sources: </a:t>
            </a:r>
            <a:endParaRPr/>
          </a:p>
          <a:p>
            <a:pPr indent="-381000" lvl="0" marL="1371600" rtl="0" algn="l"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World Happiness Report: http://worldhappiness.report/ed/2018/ </a:t>
            </a:r>
            <a:endParaRPr sz="24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The world bank indicators API http://api.worldbank.org</a:t>
            </a:r>
            <a:r>
              <a:rPr lang="en-US"/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 loading and clean-up: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Adjust API calls to handle data failed requests (missing country/indicator on the end-point database)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Adjust methods  to read indicators collected via API calls with different </a:t>
            </a:r>
            <a:r>
              <a:rPr lang="en-US"/>
              <a:t>JSON </a:t>
            </a:r>
            <a:r>
              <a:rPr lang="en-US"/>
              <a:t>data structures (diverse mix of nested combinations of dictionaries and lists)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Merge and clean up data sets with Non-values.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		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500" y="31450"/>
            <a:ext cx="73655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259400" y="1682750"/>
            <a:ext cx="11851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Socio-economic indicators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600" y="31450"/>
            <a:ext cx="74064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09775" y="2286025"/>
            <a:ext cx="4314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R- sqr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= 0.56 P=value= 1.09e-25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6096000" y="2286025"/>
            <a:ext cx="4926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R- sqr= 0.56 P=value= 2.67e-27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84" y="2833325"/>
            <a:ext cx="4726016" cy="33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800" y="2833336"/>
            <a:ext cx="4726000" cy="33388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9132075" y="5980950"/>
            <a:ext cx="303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based on: </a:t>
            </a:r>
            <a:r>
              <a:rPr lang="en-US">
                <a:solidFill>
                  <a:schemeClr val="dk1"/>
                </a:solidFill>
              </a:rPr>
              <a:t>World Happiness Report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556260" y="2570157"/>
            <a:ext cx="11079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Arghavan Abtahi - Mariana Brinkley - Rafael Santos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 Shayan Beizaee - Sandra Pastrana</a:t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556250" y="9524"/>
            <a:ext cx="110796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</a:pPr>
            <a:r>
              <a:rPr lang="en-US" sz="4800"/>
              <a:t>What Are The Drivers and Outcomes of A Country’s Happiness?</a:t>
            </a:r>
            <a:endParaRPr sz="4800"/>
          </a:p>
        </p:txBody>
      </p:sp>
      <p:sp>
        <p:nvSpPr>
          <p:cNvPr id="99" name="Google Shape;99;p14"/>
          <p:cNvSpPr txBox="1"/>
          <p:nvPr/>
        </p:nvSpPr>
        <p:spPr>
          <a:xfrm>
            <a:off x="7702062" y="11491519"/>
            <a:ext cx="184800" cy="369300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37455"/>
            <a:ext cx="12192000" cy="255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291825" y="1682750"/>
            <a:ext cx="11900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</a:t>
            </a:r>
            <a:r>
              <a:rPr lang="en-US" sz="3959"/>
              <a:t>Socio-economic i</a:t>
            </a:r>
            <a:r>
              <a:rPr lang="en-US" sz="3959"/>
              <a:t>ndicators</a:t>
            </a:r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600" y="31450"/>
            <a:ext cx="74064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609775" y="2286025"/>
            <a:ext cx="4314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- sqr=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0.17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P=value= 1.32e-25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6096000" y="2286025"/>
            <a:ext cx="4926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- sqr= 0.23 P=value= 4.28e-9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25" y="2866350"/>
            <a:ext cx="5076900" cy="3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2833454"/>
            <a:ext cx="5126225" cy="341748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9132075" y="5980950"/>
            <a:ext cx="303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based on: World Happiness Report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243200" y="1682750"/>
            <a:ext cx="11948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Social-economic indicators</a:t>
            </a:r>
            <a:endParaRPr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600" y="31450"/>
            <a:ext cx="74064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  <p:sp>
        <p:nvSpPr>
          <p:cNvPr id="298" name="Google Shape;298;p33"/>
          <p:cNvSpPr txBox="1"/>
          <p:nvPr>
            <p:ph idx="4294967295" type="body"/>
          </p:nvPr>
        </p:nvSpPr>
        <p:spPr>
          <a:xfrm>
            <a:off x="831850" y="2219525"/>
            <a:ext cx="5506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1400"/>
              <a:t>R- sqr= </a:t>
            </a:r>
            <a:r>
              <a:rPr b="0" lang="en-US" sz="1400"/>
              <a:t>0.0</a:t>
            </a:r>
            <a:r>
              <a:rPr lang="en-US" sz="1400"/>
              <a:t>6333865963</a:t>
            </a:r>
            <a:r>
              <a:rPr b="0" lang="en-US" sz="1400"/>
              <a:t>  P-Value= </a:t>
            </a:r>
            <a:r>
              <a:rPr b="0" lang="en-US" sz="1400"/>
              <a:t>0</a:t>
            </a:r>
            <a:r>
              <a:rPr b="0" lang="en-US" sz="1400"/>
              <a:t>.0</a:t>
            </a:r>
            <a:r>
              <a:rPr lang="en-US" sz="1400"/>
              <a:t>0463697589</a:t>
            </a:r>
            <a:endParaRPr sz="1400"/>
          </a:p>
        </p:txBody>
      </p:sp>
      <p:sp>
        <p:nvSpPr>
          <p:cNvPr id="299" name="Google Shape;299;p33"/>
          <p:cNvSpPr txBox="1"/>
          <p:nvPr/>
        </p:nvSpPr>
        <p:spPr>
          <a:xfrm>
            <a:off x="9132075" y="5980950"/>
            <a:ext cx="303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based on: World Bank indicators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854" y="2597600"/>
            <a:ext cx="4895745" cy="3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>
            <p:ph idx="4294967295" type="body"/>
          </p:nvPr>
        </p:nvSpPr>
        <p:spPr>
          <a:xfrm>
            <a:off x="6499300" y="2207350"/>
            <a:ext cx="5506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1400"/>
              <a:t>R- sqr= 0.0</a:t>
            </a:r>
            <a:r>
              <a:rPr lang="en-US" sz="1400"/>
              <a:t>082634 </a:t>
            </a:r>
            <a:r>
              <a:rPr b="0" lang="en-US" sz="1400"/>
              <a:t> P-Value= 0.</a:t>
            </a:r>
            <a:r>
              <a:rPr lang="en-US" sz="1400"/>
              <a:t>31335449</a:t>
            </a:r>
            <a:endParaRPr sz="1400"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300" y="2595725"/>
            <a:ext cx="4895750" cy="355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243200" y="1682750"/>
            <a:ext cx="11948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Social-economic indicators</a:t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600" y="31450"/>
            <a:ext cx="74064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  <p:sp>
        <p:nvSpPr>
          <p:cNvPr id="312" name="Google Shape;312;p34"/>
          <p:cNvSpPr txBox="1"/>
          <p:nvPr>
            <p:ph idx="4294967295" type="body"/>
          </p:nvPr>
        </p:nvSpPr>
        <p:spPr>
          <a:xfrm>
            <a:off x="679450" y="2219525"/>
            <a:ext cx="5506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1400"/>
              <a:t>R- sqr= 0.</a:t>
            </a:r>
            <a:r>
              <a:rPr lang="en-US" sz="1400"/>
              <a:t>598479733</a:t>
            </a:r>
            <a:r>
              <a:rPr b="0" lang="en-US" sz="1400"/>
              <a:t>  P-Value= </a:t>
            </a:r>
            <a:r>
              <a:rPr lang="en-US" sz="1400"/>
              <a:t>1.69500712</a:t>
            </a:r>
            <a:endParaRPr sz="1400"/>
          </a:p>
        </p:txBody>
      </p:sp>
      <p:sp>
        <p:nvSpPr>
          <p:cNvPr id="313" name="Google Shape;313;p34"/>
          <p:cNvSpPr txBox="1"/>
          <p:nvPr/>
        </p:nvSpPr>
        <p:spPr>
          <a:xfrm>
            <a:off x="9132075" y="5980950"/>
            <a:ext cx="303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based on: World Bank indicators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25" y="2555344"/>
            <a:ext cx="5076900" cy="368743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>
            <p:ph idx="4294967295" type="body"/>
          </p:nvPr>
        </p:nvSpPr>
        <p:spPr>
          <a:xfrm>
            <a:off x="6499300" y="2207350"/>
            <a:ext cx="5506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1400"/>
              <a:t>R- sqr= 0.</a:t>
            </a:r>
            <a:r>
              <a:rPr lang="en-US" sz="1400"/>
              <a:t>277170615 </a:t>
            </a:r>
            <a:r>
              <a:rPr b="0" lang="en-US" sz="1400"/>
              <a:t> P-Value= </a:t>
            </a:r>
            <a:r>
              <a:rPr lang="en-US" sz="1400"/>
              <a:t>2.108157688</a:t>
            </a:r>
            <a:endParaRPr sz="1400"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595725"/>
            <a:ext cx="5202927" cy="3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537950" y="1589838"/>
            <a:ext cx="10515600" cy="4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714"/>
              </a:spcBef>
              <a:spcAft>
                <a:spcPts val="0"/>
              </a:spcAft>
              <a:buNone/>
            </a:pPr>
            <a:r>
              <a:rPr lang="en-US" sz="2380">
                <a:solidFill>
                  <a:srgbClr val="9E2936"/>
                </a:solidFill>
              </a:rPr>
              <a:t>6. </a:t>
            </a:r>
            <a:r>
              <a:rPr i="1" lang="en-US" sz="2380">
                <a:solidFill>
                  <a:srgbClr val="9E2936"/>
                </a:solidFill>
              </a:rPr>
              <a:t>Musical preferences vs. happiness.</a:t>
            </a:r>
            <a:endParaRPr>
              <a:solidFill>
                <a:srgbClr val="9E2936"/>
              </a:solidFill>
            </a:endParaRPr>
          </a:p>
          <a:p>
            <a:pPr indent="0" lvl="1" marL="4572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 sz="2040"/>
          </a:p>
          <a:p>
            <a:pPr indent="0" lvl="1" marL="4572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None/>
            </a:pPr>
            <a:r>
              <a:rPr i="1" lang="en-US" sz="2040"/>
              <a:t>Hypothesis</a:t>
            </a:r>
            <a:endParaRPr i="1" sz="2040"/>
          </a:p>
          <a:p>
            <a:pPr indent="-358140" lvl="0" marL="9144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Char char="•"/>
            </a:pPr>
            <a:r>
              <a:rPr i="1" lang="en-US" sz="2040"/>
              <a:t>People’s musical choices are driven by they happiness level.</a:t>
            </a:r>
            <a:endParaRPr i="1" sz="2040"/>
          </a:p>
          <a:p>
            <a:pPr indent="-358140" lvl="0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i="1" lang="en-US" sz="2040"/>
              <a:t>happier people will choose to listen to happier music, more energetic music, more danceable music and music that is more wordy.</a:t>
            </a:r>
            <a:endParaRPr i="1" sz="2040"/>
          </a:p>
          <a:p>
            <a:pPr indent="0" lvl="1" marL="4572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None/>
            </a:pPr>
            <a:r>
              <a:rPr i="1" lang="en-US" sz="2040"/>
              <a:t>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None/>
            </a:pPr>
            <a:r>
              <a:rPr lang="en-US" sz="2040"/>
              <a:t>Data sources: </a:t>
            </a:r>
            <a:endParaRPr/>
          </a:p>
          <a:p>
            <a:pPr indent="-358140" lvl="0" marL="914400" marR="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Spotify, </a:t>
            </a:r>
            <a:r>
              <a:rPr i="1" lang="en-US" sz="2040"/>
              <a:t>Spotypy</a:t>
            </a:r>
            <a:r>
              <a:rPr lang="en-US" sz="2040"/>
              <a:t> API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None/>
            </a:pPr>
            <a:r>
              <a:rPr lang="en-US" sz="2040"/>
              <a:t> 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612"/>
              </a:spcBef>
              <a:spcAft>
                <a:spcPts val="0"/>
              </a:spcAft>
              <a:buSzPts val="2040"/>
              <a:buNone/>
            </a:pPr>
            <a:r>
              <a:rPr lang="en-US" sz="2040"/>
              <a:t>		</a:t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4675" y="31450"/>
            <a:ext cx="72973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838200" y="2308699"/>
            <a:ext cx="10515600" cy="38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Three step process: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Collect the top songs for different countries.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Made a list of countries and dates to search for their top 200 songs. Chose to select one day a month for 66 countries that were available in SpotifyCharts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Api does not allow for this, so we used some one else’s code. Installed a the code into PythonData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Saved the results into a cvs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Classify each songs happiness, energy, danceability and speechiness.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Used the spotify API for python called Spotipy. Classified each song collected.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Compare against the World Happiness Index.</a:t>
            </a:r>
            <a:endParaRPr/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838200" y="1682750"/>
            <a:ext cx="10515600" cy="53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Musical expression</a:t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400" y="31450"/>
            <a:ext cx="73246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idx="2" type="body"/>
          </p:nvPr>
        </p:nvSpPr>
        <p:spPr>
          <a:xfrm>
            <a:off x="6189663" y="2295729"/>
            <a:ext cx="5157787" cy="376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2220"/>
              <a:t>R-sqr = 0.004  P-Value= 0.59</a:t>
            </a:r>
            <a:endParaRPr sz="2220"/>
          </a:p>
        </p:txBody>
      </p:sp>
      <p:sp>
        <p:nvSpPr>
          <p:cNvPr id="342" name="Google Shape;342;p37"/>
          <p:cNvSpPr txBox="1"/>
          <p:nvPr>
            <p:ph idx="4" type="body"/>
          </p:nvPr>
        </p:nvSpPr>
        <p:spPr>
          <a:xfrm>
            <a:off x="831850" y="2295729"/>
            <a:ext cx="5156200" cy="376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2220"/>
              <a:t>R- sqr= 0.084  P-Value= 0.034</a:t>
            </a:r>
            <a:endParaRPr sz="2220"/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831850" y="1692920"/>
            <a:ext cx="10515600" cy="492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Musical expression</a:t>
            </a:r>
            <a:endParaRPr/>
          </a:p>
        </p:txBody>
      </p:sp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500" y="31450"/>
            <a:ext cx="73655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75" y="2729308"/>
            <a:ext cx="5156200" cy="34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475" y="2718633"/>
            <a:ext cx="5156200" cy="343746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idx="2" type="body"/>
          </p:nvPr>
        </p:nvSpPr>
        <p:spPr>
          <a:xfrm>
            <a:off x="6189663" y="2295729"/>
            <a:ext cx="5157787" cy="376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2220"/>
              <a:t>R = 0.17 P-Value= 0.00183</a:t>
            </a:r>
            <a:endParaRPr sz="2220"/>
          </a:p>
        </p:txBody>
      </p:sp>
      <p:sp>
        <p:nvSpPr>
          <p:cNvPr id="355" name="Google Shape;355;p38"/>
          <p:cNvSpPr txBox="1"/>
          <p:nvPr>
            <p:ph idx="4" type="body"/>
          </p:nvPr>
        </p:nvSpPr>
        <p:spPr>
          <a:xfrm>
            <a:off x="831850" y="2295729"/>
            <a:ext cx="5156200" cy="376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0" lang="en-US" sz="2220"/>
              <a:t>R-sqr = -0.041 P-Value= 0.13</a:t>
            </a:r>
            <a:endParaRPr sz="2220"/>
          </a:p>
        </p:txBody>
      </p:sp>
      <p:sp>
        <p:nvSpPr>
          <p:cNvPr id="356" name="Google Shape;356;p38"/>
          <p:cNvSpPr txBox="1"/>
          <p:nvPr>
            <p:ph type="title"/>
          </p:nvPr>
        </p:nvSpPr>
        <p:spPr>
          <a:xfrm>
            <a:off x="831850" y="1692920"/>
            <a:ext cx="10515600" cy="492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Musical expression</a:t>
            </a:r>
            <a:endParaRPr/>
          </a:p>
        </p:txBody>
      </p:sp>
      <p:pic>
        <p:nvPicPr>
          <p:cNvPr id="357" name="Google Shape;3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775" y="31450"/>
            <a:ext cx="73382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8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00" y="2782127"/>
            <a:ext cx="4924575" cy="32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225" y="2782125"/>
            <a:ext cx="4924575" cy="3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8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idx="4" type="body"/>
          </p:nvPr>
        </p:nvSpPr>
        <p:spPr>
          <a:xfrm>
            <a:off x="831849" y="2295729"/>
            <a:ext cx="10348473" cy="376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79"/>
              <a:buNone/>
            </a:pPr>
            <a:r>
              <a:rPr b="0" lang="en-US" sz="1679"/>
              <a:t>Side questions: What is the specific music profile of the US? Can we find a song with that specific profile?</a:t>
            </a:r>
            <a:endParaRPr sz="1679"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831850" y="1692920"/>
            <a:ext cx="10515600" cy="492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Musical expression</a:t>
            </a:r>
            <a:endParaRPr/>
          </a:p>
        </p:txBody>
      </p:sp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875" y="31450"/>
            <a:ext cx="7379124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creenshot&#10;&#10;Description automatically generated" id="371" name="Google Shape;371;p39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" y="4383932"/>
            <a:ext cx="5156200" cy="173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849" y="2936900"/>
            <a:ext cx="5311201" cy="12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6329164" y="4312267"/>
            <a:ext cx="551433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Ahora Dice (feat. J Balvin &amp; Arcangel)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8CC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https://www.youtube.com/watch?v=c73Cu3TQnlg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idx="4" type="body"/>
          </p:nvPr>
        </p:nvSpPr>
        <p:spPr>
          <a:xfrm>
            <a:off x="831850" y="3743477"/>
            <a:ext cx="103485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lang="en-US" sz="1800"/>
              <a:t> Drivers of happiness:</a:t>
            </a:r>
            <a:endParaRPr b="0" sz="18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•"/>
            </a:pPr>
            <a:r>
              <a:rPr b="0" lang="en-US" sz="1800"/>
              <a:t> Weather: There is not a clear relationship between weather and happiness.</a:t>
            </a:r>
            <a:endParaRPr b="0" sz="18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•"/>
            </a:pPr>
            <a:r>
              <a:rPr b="0" lang="en-US" sz="1800"/>
              <a:t> Socio-economic indicators that have more complex set of data forming the indicators tend to present more meaningful correlations: </a:t>
            </a:r>
            <a:endParaRPr b="0" sz="18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•"/>
            </a:pPr>
            <a:r>
              <a:rPr b="0" lang="en-US" sz="1800"/>
              <a:t>countries that have higher GDP, social support</a:t>
            </a:r>
            <a:r>
              <a:rPr b="0" lang="en-US"/>
              <a:t>, </a:t>
            </a:r>
            <a:r>
              <a:rPr b="0" lang="en-US" sz="1800"/>
              <a:t>lower perceptions of corruption, and lower unemployment rates, tend to be happier.</a:t>
            </a:r>
            <a:endParaRPr b="0" sz="18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en-US"/>
              <a:t>gender majority, internet and mobile phone usage indicators did not provide strong or objective correlation.</a:t>
            </a:r>
            <a:endParaRPr b="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lang="en-US" sz="1800"/>
              <a:t>Outcomes of happiness: </a:t>
            </a:r>
            <a:endParaRPr b="0" sz="18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•"/>
            </a:pPr>
            <a:r>
              <a:rPr b="0" lang="en-US" sz="1800"/>
              <a:t>Tourism: happier countries have more tourism.</a:t>
            </a:r>
            <a:endParaRPr b="0" sz="18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en-US" sz="1800"/>
              <a:t>Athletics:happier countries produce more olympic athletes.</a:t>
            </a:r>
            <a:endParaRPr b="0" sz="18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en-US" sz="1800"/>
              <a:t>Music: There is not a clear relationship between happiness and the kind of music people choose and prefer to listen to.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</p:txBody>
      </p:sp>
      <p:sp>
        <p:nvSpPr>
          <p:cNvPr id="381" name="Google Shape;381;p40"/>
          <p:cNvSpPr txBox="1"/>
          <p:nvPr>
            <p:ph type="title"/>
          </p:nvPr>
        </p:nvSpPr>
        <p:spPr>
          <a:xfrm>
            <a:off x="831850" y="1692920"/>
            <a:ext cx="1051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Conclusions</a:t>
            </a:r>
            <a:endParaRPr/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875" y="31450"/>
            <a:ext cx="7379124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2793425" y="2886075"/>
            <a:ext cx="7379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9600"/>
              <a:t>Discussion</a:t>
            </a:r>
            <a:endParaRPr sz="9600"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875" y="31450"/>
            <a:ext cx="7379124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2693852"/>
            <a:ext cx="99330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How happy is the world?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</a:t>
            </a:r>
            <a:r>
              <a:rPr lang="en-US"/>
              <a:t>Weather</a:t>
            </a:r>
            <a:r>
              <a:rPr lang="en-US"/>
              <a:t> vs. happiness.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</a:t>
            </a:r>
            <a:r>
              <a:rPr lang="en-US"/>
              <a:t>Tourism</a:t>
            </a:r>
            <a:r>
              <a:rPr lang="en-US"/>
              <a:t> vs. happiness.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</a:t>
            </a:r>
            <a:r>
              <a:rPr lang="en-US"/>
              <a:t>Athletics </a:t>
            </a:r>
            <a:r>
              <a:rPr lang="en-US"/>
              <a:t>vs. happiness.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Socio-e</a:t>
            </a:r>
            <a:r>
              <a:rPr lang="en-US"/>
              <a:t>conomic</a:t>
            </a:r>
            <a:r>
              <a:rPr lang="en-US"/>
              <a:t> indicators vs. happiness.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Musical choices vs happiness.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 D</a:t>
            </a:r>
            <a:r>
              <a:rPr lang="en-US"/>
              <a:t>iscussion.</a:t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15763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64208" y="6911078"/>
            <a:ext cx="184800" cy="369300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150" y="31450"/>
            <a:ext cx="7351850" cy="13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3036300" y="2900350"/>
            <a:ext cx="7379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9600"/>
              <a:t>Appendix</a:t>
            </a:r>
            <a:endParaRPr sz="9600"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875" y="31450"/>
            <a:ext cx="7379124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050" y="31450"/>
            <a:ext cx="7310951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/>
          <p:nvPr/>
        </p:nvSpPr>
        <p:spPr>
          <a:xfrm>
            <a:off x="1182037" y="6350917"/>
            <a:ext cx="8933627" cy="364208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838200" y="1471095"/>
            <a:ext cx="10515600" cy="645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Spotify – Code to get top 200 songs</a:t>
            </a:r>
            <a:endParaRPr/>
          </a:p>
        </p:txBody>
      </p:sp>
      <p:pic>
        <p:nvPicPr>
          <p:cNvPr descr="A screenshot of a social media post&#10;&#10;Description automatically generated" id="410" name="Google Shape;410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9312" y="2392363"/>
            <a:ext cx="6013376" cy="377983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85288" y="1973520"/>
            <a:ext cx="12106712" cy="369332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Looped through a Dataframe with a list of countries and a random day per month, for a total of 12 days per country.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775" y="31450"/>
            <a:ext cx="73382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4"/>
          <p:cNvSpPr/>
          <p:nvPr/>
        </p:nvSpPr>
        <p:spPr>
          <a:xfrm>
            <a:off x="1182037" y="6350917"/>
            <a:ext cx="8933627" cy="364208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4"/>
          <p:cNvSpPr txBox="1"/>
          <p:nvPr>
            <p:ph type="title"/>
          </p:nvPr>
        </p:nvSpPr>
        <p:spPr>
          <a:xfrm>
            <a:off x="838200" y="1471095"/>
            <a:ext cx="10515600" cy="645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Spotify – Use Spotipy API to classify songs</a:t>
            </a:r>
            <a:endParaRPr/>
          </a:p>
        </p:txBody>
      </p:sp>
      <p:sp>
        <p:nvSpPr>
          <p:cNvPr id="422" name="Google Shape;422;p44"/>
          <p:cNvSpPr txBox="1"/>
          <p:nvPr/>
        </p:nvSpPr>
        <p:spPr>
          <a:xfrm>
            <a:off x="1490467" y="1999884"/>
            <a:ext cx="8225329" cy="369332"/>
          </a:xfrm>
          <a:prstGeom prst="rect">
            <a:avLst/>
          </a:prstGeom>
          <a:noFill/>
          <a:ln cap="flat" cmpd="sng" w="9525">
            <a:solidFill>
              <a:srgbClr val="D2C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Looped each song collected. Final count were 66 countries and 60,000 songs. </a:t>
            </a:r>
            <a:endParaRPr/>
          </a:p>
        </p:txBody>
      </p:sp>
      <p:pic>
        <p:nvPicPr>
          <p:cNvPr descr="A screenshot of a cell phone&#10;&#10;Description automatically generated" id="423" name="Google Shape;423;p4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9480" y="2369216"/>
            <a:ext cx="4247745" cy="390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37949" y="2380421"/>
            <a:ext cx="10515600" cy="38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  Data: World Happiness Report: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http://worldhappiness.report/ed/2018/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“</a:t>
            </a:r>
            <a:r>
              <a:rPr i="1" lang="en-US"/>
              <a:t>Increasingly, happiness is considered to be the proper measure of social progress and the goal of public policy.”</a:t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i="1" lang="en-US"/>
              <a:t> </a:t>
            </a:r>
            <a:endParaRPr i="1"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38200" y="1682750"/>
            <a:ext cx="10515600" cy="528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0060" lvl="0" marL="457200" rtl="0" algn="l">
              <a:spcBef>
                <a:spcPts val="0"/>
              </a:spcBef>
              <a:spcAft>
                <a:spcPts val="0"/>
              </a:spcAft>
              <a:buSzPts val="3960"/>
              <a:buAutoNum type="arabicPeriod"/>
            </a:pPr>
            <a:r>
              <a:rPr lang="en-US" sz="3959"/>
              <a:t>How Happy is the world?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704035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8250" y="31450"/>
            <a:ext cx="698375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26" name="Google Shape;12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175" y="2424490"/>
            <a:ext cx="5487650" cy="365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1682750"/>
            <a:ext cx="10515600" cy="53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Happiness Index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0075" y="31450"/>
            <a:ext cx="69019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0" y="142875"/>
            <a:ext cx="5076967" cy="117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</a:t>
            </a:r>
            <a:r>
              <a:rPr lang="en-US" sz="1800">
                <a:solidFill>
                  <a:srgbClr val="A5A5A5"/>
                </a:solidFill>
              </a:rPr>
              <a:t>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537949" y="2380421"/>
            <a:ext cx="10515600" cy="3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Hypothesis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warmer the weather, the happier the country.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/>
              <a:t>Data: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 Weather API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838200" y="1682750"/>
            <a:ext cx="1051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000">
                <a:solidFill>
                  <a:srgbClr val="9E2936"/>
                </a:solidFill>
              </a:rPr>
              <a:t>2. </a:t>
            </a:r>
            <a:r>
              <a:rPr i="1" lang="en-US" sz="3000">
                <a:solidFill>
                  <a:srgbClr val="9E2936"/>
                </a:solidFill>
              </a:rPr>
              <a:t>Happiness vs.</a:t>
            </a:r>
            <a:r>
              <a:rPr i="1" lang="en-US" sz="3000">
                <a:solidFill>
                  <a:srgbClr val="9E2936"/>
                </a:solidFill>
              </a:rPr>
              <a:t> weather</a:t>
            </a:r>
            <a:endParaRPr sz="3000">
              <a:solidFill>
                <a:srgbClr val="9E2936"/>
              </a:solidFill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250" y="31450"/>
            <a:ext cx="698375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chemeClr val="lt1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</a:t>
            </a:r>
            <a:r>
              <a:rPr lang="en-US" sz="1800">
                <a:solidFill>
                  <a:srgbClr val="A5A5A5"/>
                </a:solidFill>
              </a:rPr>
              <a:t>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59950" y="2090975"/>
            <a:ext cx="10593900" cy="4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/>
              <a:t>Question</a:t>
            </a:r>
            <a:endParaRPr sz="2400" u="sng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Does weather influence the happiness of a country?</a:t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/>
              <a:t>Cleaning up data</a:t>
            </a:r>
            <a:endParaRPr sz="2400" u="sng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collected data from the world happiness index and OpenWeatherMap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looped through the weather API to pull average temperatures 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eliminated </a:t>
            </a:r>
            <a:r>
              <a:rPr lang="en-US" sz="2200"/>
              <a:t>unnecessary</a:t>
            </a:r>
            <a:r>
              <a:rPr lang="en-US" sz="2200"/>
              <a:t> columns and Nans from each data set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Merged the 2 data sets to form a clean dataframe</a:t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/>
              <a:t>Graphing the results</a:t>
            </a:r>
            <a:endParaRPr sz="2400" u="sng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/>
              <a:t>scatter plot: </a:t>
            </a:r>
            <a:r>
              <a:rPr lang="en-US"/>
              <a:t>showing the correlation</a:t>
            </a:r>
            <a:r>
              <a:rPr b="1" lang="en-US" sz="2400"/>
              <a:t> </a:t>
            </a:r>
            <a:r>
              <a:rPr lang="en-US" sz="2200"/>
              <a:t>between weather and happiness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Weather:</a:t>
            </a:r>
            <a:r>
              <a:rPr lang="en-US" sz="2200"/>
              <a:t> independent, Happiness: dependent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US" sz="2400"/>
              <a:t>regression line:</a:t>
            </a:r>
            <a:r>
              <a:rPr b="1" lang="en-US"/>
              <a:t> </a:t>
            </a:r>
            <a:r>
              <a:rPr lang="en-US"/>
              <a:t>showing a clearer comparison of the two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1556075"/>
            <a:ext cx="1051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/>
              <a:t>Exploration &amp; Analysis – Weather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375" y="31450"/>
            <a:ext cx="7322625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0" y="111500"/>
            <a:ext cx="51111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Happiness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chemeClr val="lt1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500" y="31450"/>
            <a:ext cx="7365500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-130100" y="14062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951" y="1472634"/>
            <a:ext cx="7365500" cy="491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9515725" y="1764300"/>
            <a:ext cx="25089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 squared =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0.09967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P-value = 0.00047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chemeClr val="lt1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rgbClr val="A5A5A5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37950" y="1922425"/>
            <a:ext cx="105156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9E2936"/>
                </a:solidFill>
              </a:rPr>
              <a:t>3. T</a:t>
            </a:r>
            <a:r>
              <a:rPr i="1" lang="en-US" sz="3000">
                <a:solidFill>
                  <a:srgbClr val="9E2936"/>
                </a:solidFill>
              </a:rPr>
              <a:t>ourism vs. happiness</a:t>
            </a:r>
            <a:endParaRPr i="1" sz="3000">
              <a:solidFill>
                <a:srgbClr val="9E2936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Hypothesis:</a:t>
            </a:r>
            <a:endParaRPr/>
          </a:p>
          <a:p>
            <a:pPr indent="-342900" lvl="0" marL="1371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Happier countries attract more tourism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Data: </a:t>
            </a:r>
            <a:endParaRPr/>
          </a:p>
          <a:p>
            <a:pPr indent="-342900" lvl="0" marL="13716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International tourism, number of arrivals</a:t>
            </a:r>
            <a:endParaRPr i="1"/>
          </a:p>
          <a:p>
            <a:pPr indent="-3429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>
                <a:uFill>
                  <a:noFill/>
                </a:uFill>
                <a:hlinkClick r:id="rId3"/>
              </a:rPr>
              <a:t>https://data.world</a:t>
            </a:r>
            <a:r>
              <a:rPr i="1" lang="en-US">
                <a:uFill>
                  <a:noFill/>
                </a:uFill>
                <a:hlinkClick r:id="rId4"/>
              </a:rPr>
              <a:t>bank.org</a:t>
            </a:r>
            <a:endParaRPr i="1">
              <a:solidFill>
                <a:srgbClr val="00000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		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050" y="31450"/>
            <a:ext cx="7310951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0" y="142875"/>
            <a:ext cx="5076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-US" sz="3200">
                <a:solidFill>
                  <a:schemeClr val="accent2"/>
                </a:solidFill>
              </a:rPr>
              <a:t>Happiness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567710" y="6440651"/>
            <a:ext cx="8933700" cy="36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293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World happiness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US" sz="1800">
                <a:solidFill>
                  <a:srgbClr val="A5A5A5"/>
                </a:solidFill>
              </a:rPr>
              <a:t>Weather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|   </a:t>
            </a:r>
            <a:r>
              <a:rPr lang="en-US" sz="1800">
                <a:solidFill>
                  <a:schemeClr val="lt1"/>
                </a:solidFill>
              </a:rPr>
              <a:t>Tourism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Athletics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800">
                <a:solidFill>
                  <a:srgbClr val="A5A5A5"/>
                </a:solidFill>
              </a:rPr>
              <a:t>Economy</a:t>
            </a:r>
            <a:r>
              <a:rPr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|  Music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ispanic Heritage Month Presentation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