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4"/>
  </p:sldMasterIdLst>
  <p:notesMasterIdLst>
    <p:notesMasterId r:id="rId24"/>
  </p:notesMasterIdLst>
  <p:handoutMasterIdLst>
    <p:handoutMasterId r:id="rId25"/>
  </p:handoutMasterIdLst>
  <p:sldIdLst>
    <p:sldId id="289" r:id="rId5"/>
    <p:sldId id="291" r:id="rId6"/>
    <p:sldId id="323" r:id="rId7"/>
    <p:sldId id="324" r:id="rId8"/>
    <p:sldId id="327" r:id="rId9"/>
    <p:sldId id="336" r:id="rId10"/>
    <p:sldId id="335" r:id="rId11"/>
    <p:sldId id="328" r:id="rId12"/>
    <p:sldId id="325" r:id="rId13"/>
    <p:sldId id="330" r:id="rId14"/>
    <p:sldId id="331" r:id="rId15"/>
    <p:sldId id="329" r:id="rId16"/>
    <p:sldId id="333" r:id="rId17"/>
    <p:sldId id="334" r:id="rId18"/>
    <p:sldId id="337" r:id="rId19"/>
    <p:sldId id="338" r:id="rId20"/>
    <p:sldId id="339" r:id="rId21"/>
    <p:sldId id="315" r:id="rId22"/>
    <p:sldId id="34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936"/>
    <a:srgbClr val="531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90" autoAdjust="0"/>
    <p:restoredTop sz="73522" autoAdjust="0"/>
  </p:normalViewPr>
  <p:slideViewPr>
    <p:cSldViewPr snapToGrid="0">
      <p:cViewPr varScale="1">
        <p:scale>
          <a:sx n="59" d="100"/>
          <a:sy n="59" d="100"/>
        </p:scale>
        <p:origin x="876" y="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760AE-279B-4AC5-A969-B7BD8CC351A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3C1ED-21BC-4889-BE29-DF066613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0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E8A59-462E-44B2-B5D3-F7709038E0E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22BCB-3FB0-4AD6-9692-BE008A8F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54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56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91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6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55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02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64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23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62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3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7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7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8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83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65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5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31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10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56260" y="2570157"/>
            <a:ext cx="1107948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56260" y="9519"/>
            <a:ext cx="1107948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8B08-D58C-4F06-9E25-A6F6DAF16C7D}" type="datetime1">
              <a:rPr lang="en-US" smtClean="0"/>
              <a:t>4/7/2019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0F93-5B8C-408E-9CFB-3F8A1CDFAD5F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54680"/>
            <a:ext cx="10515600" cy="3017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589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894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2276-6DC1-4F27-9C77-C5F14D1F8F2C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23059"/>
            <a:ext cx="7734300" cy="45539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623059"/>
            <a:ext cx="2628900" cy="455390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073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6FE2-9120-40A6-9C33-392D749D851F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92463"/>
            <a:ext cx="10515600" cy="297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17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0D65-8961-43B9-AEED-7CD3BC7EDCFB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67201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228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4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E8E6-2D33-4C28-A5E2-468146984DC5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0"/>
            <a:ext cx="5181600" cy="3009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0"/>
            <a:ext cx="5181600" cy="3009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676400"/>
            <a:ext cx="10515600" cy="1242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98B6-1B52-4EC8-97C7-BE39A5F432B3}" type="datetime1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3876615"/>
            <a:ext cx="5157787" cy="229558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317176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3876615"/>
            <a:ext cx="5156200" cy="229558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7176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92920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5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AB2C-97D9-4818-A803-786BFF56A466}" type="datetime1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7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8691-BFB3-4DE2-921A-9BEB79E6B02F}" type="datetime1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0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F98E-4A7B-48A6-9104-D7B6CBFB329E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498500"/>
            <a:ext cx="6172200" cy="367369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8250"/>
            <a:ext cx="3932237" cy="239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336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16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5D70-3893-4811-99A3-C8475F2779BB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663826"/>
            <a:ext cx="6172200" cy="3508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8250"/>
            <a:ext cx="3932237" cy="2395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336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844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983B609-6865-4940-88BB-AE7F4644EA4C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9E625F7-30F3-442E-9D6A-033192B5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92463"/>
            <a:ext cx="10515600" cy="297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1992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1056" userDrawn="1">
          <p15:clr>
            <a:srgbClr val="F26B43"/>
          </p15:clr>
        </p15:guide>
        <p15:guide id="3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3.wdp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hyperlink" Target="https://www.youtube.com/watch?v=c73Cu3TQnl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Arghavan</a:t>
            </a:r>
            <a:r>
              <a:rPr lang="en-US" dirty="0"/>
              <a:t> Abtahi - Mariana Brinkley - Rafael Santos </a:t>
            </a:r>
          </a:p>
          <a:p>
            <a:r>
              <a:rPr lang="en-US" dirty="0"/>
              <a:t> </a:t>
            </a:r>
            <a:r>
              <a:rPr lang="en-US" dirty="0" err="1"/>
              <a:t>Shayan</a:t>
            </a:r>
            <a:r>
              <a:rPr lang="en-US" dirty="0"/>
              <a:t> </a:t>
            </a:r>
            <a:r>
              <a:rPr lang="en-US" dirty="0" err="1"/>
              <a:t>Beizaee</a:t>
            </a:r>
            <a:r>
              <a:rPr lang="en-US" dirty="0"/>
              <a:t> - Sandra Pastrana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err="1"/>
              <a:t>What</a:t>
            </a:r>
            <a:r>
              <a:rPr lang="es-CO" dirty="0"/>
              <a:t> are </a:t>
            </a:r>
            <a:r>
              <a:rPr lang="es-CO" dirty="0" err="1"/>
              <a:t>the</a:t>
            </a:r>
            <a:r>
              <a:rPr lang="es-CO" dirty="0"/>
              <a:t> drivers </a:t>
            </a:r>
            <a:r>
              <a:rPr lang="es-CO" dirty="0" err="1"/>
              <a:t>of</a:t>
            </a:r>
            <a:r>
              <a:rPr lang="es-CO" dirty="0"/>
              <a:t> a </a:t>
            </a:r>
            <a:r>
              <a:rPr lang="es-CO" dirty="0" err="1"/>
              <a:t>Country’s</a:t>
            </a:r>
            <a:r>
              <a:rPr lang="es-CO" dirty="0"/>
              <a:t> </a:t>
            </a:r>
            <a:r>
              <a:rPr lang="es-CO" dirty="0" err="1"/>
              <a:t>happiness</a:t>
            </a:r>
            <a:r>
              <a:rPr lang="es-CO" dirty="0"/>
              <a:t>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02062" y="11491519"/>
            <a:ext cx="184731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7455"/>
            <a:ext cx="12192000" cy="25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1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</a:t>
            </a:r>
            <a:r>
              <a:rPr lang="en-US" dirty="0" err="1"/>
              <a:t>Wheather</a:t>
            </a:r>
            <a:endParaRPr lang="en-US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675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Tourism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1210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- Athletics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7403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Economic Indicators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4045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8699"/>
            <a:ext cx="10515600" cy="3863502"/>
          </a:xfrm>
        </p:spPr>
        <p:txBody>
          <a:bodyPr>
            <a:normAutofit/>
          </a:bodyPr>
          <a:lstStyle/>
          <a:p>
            <a:r>
              <a:rPr lang="en-US" dirty="0"/>
              <a:t>Three step process:</a:t>
            </a:r>
          </a:p>
          <a:p>
            <a:pPr lvl="1"/>
            <a:r>
              <a:rPr lang="en-US" dirty="0"/>
              <a:t>Collect the top songs for different countries.</a:t>
            </a:r>
          </a:p>
          <a:p>
            <a:pPr lvl="2"/>
            <a:r>
              <a:rPr lang="en-US" dirty="0"/>
              <a:t>Made a list of countries and dates to search for their top 200 songs. Chose to select one day a month for 66 countries that were available in </a:t>
            </a:r>
            <a:r>
              <a:rPr lang="en-US" dirty="0" err="1"/>
              <a:t>SpotifyCharts</a:t>
            </a:r>
            <a:endParaRPr lang="en-US" dirty="0"/>
          </a:p>
          <a:p>
            <a:pPr lvl="2"/>
            <a:r>
              <a:rPr lang="en-US" dirty="0"/>
              <a:t>The </a:t>
            </a:r>
            <a:r>
              <a:rPr lang="en-US" dirty="0" err="1"/>
              <a:t>Api</a:t>
            </a:r>
            <a:r>
              <a:rPr lang="en-US" dirty="0"/>
              <a:t> does not allow for this, so we used some one else’s code. Installed a the code into PythonData</a:t>
            </a:r>
          </a:p>
          <a:p>
            <a:pPr lvl="2"/>
            <a:r>
              <a:rPr lang="en-US" dirty="0"/>
              <a:t>Saved the results into a </a:t>
            </a:r>
            <a:r>
              <a:rPr lang="en-US" dirty="0" err="1"/>
              <a:t>cvs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Classify each songs happiness, energy, danceability and </a:t>
            </a:r>
            <a:r>
              <a:rPr lang="en-US" dirty="0" err="1"/>
              <a:t>speechiness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Used the </a:t>
            </a:r>
            <a:r>
              <a:rPr lang="en-US" dirty="0" err="1"/>
              <a:t>spotify</a:t>
            </a:r>
            <a:r>
              <a:rPr lang="en-US" dirty="0"/>
              <a:t> API for python called </a:t>
            </a:r>
            <a:r>
              <a:rPr lang="en-US" dirty="0" err="1"/>
              <a:t>Spotipy</a:t>
            </a:r>
            <a:r>
              <a:rPr lang="en-US" dirty="0"/>
              <a:t>. Classified each song collected.</a:t>
            </a:r>
          </a:p>
          <a:p>
            <a:pPr lvl="1"/>
            <a:r>
              <a:rPr lang="en-US" dirty="0"/>
              <a:t>Compare against the World Happiness Index.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Musical expression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Discussion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3261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close up of a logo&#10;&#10;Description automatically generated">
            <a:extLst>
              <a:ext uri="{FF2B5EF4-FFF2-40B4-BE49-F238E27FC236}">
                <a16:creationId xmlns:a16="http://schemas.microsoft.com/office/drawing/2014/main" id="{A7B9B3C6-3D55-4E54-85F0-19EBE62096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663" y="2702719"/>
            <a:ext cx="5157787" cy="343852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EEDBFE-8D64-4C23-97FA-B9353088C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9663" y="2295729"/>
            <a:ext cx="5157787" cy="376136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R </a:t>
            </a:r>
            <a:r>
              <a:rPr lang="en-US" b="0" dirty="0" err="1"/>
              <a:t>sqr</a:t>
            </a:r>
            <a:r>
              <a:rPr lang="en-US" b="0" dirty="0"/>
              <a:t>= -0.07 P-Value= 0.59</a:t>
            </a:r>
            <a:endParaRPr lang="en-US" dirty="0"/>
          </a:p>
        </p:txBody>
      </p:sp>
      <p:pic>
        <p:nvPicPr>
          <p:cNvPr id="11" name="Content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F653853E-CC28-44B3-9D5C-C43C533C66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2671865"/>
            <a:ext cx="5170488" cy="36184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037C4-63A4-4DF6-AAAD-6CC78B6D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95729"/>
            <a:ext cx="5156200" cy="376136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R </a:t>
            </a:r>
            <a:r>
              <a:rPr lang="en-US" b="0" dirty="0" err="1"/>
              <a:t>sqr</a:t>
            </a:r>
            <a:r>
              <a:rPr lang="en-US" b="0" dirty="0"/>
              <a:t>= -0.29 P-Value= 0.034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92920"/>
            <a:ext cx="10515600" cy="49256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Musical expression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Discussion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4513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EEDBFE-8D64-4C23-97FA-B9353088C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9663" y="2295729"/>
            <a:ext cx="5157787" cy="376136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R </a:t>
            </a:r>
            <a:r>
              <a:rPr lang="en-US" b="0" dirty="0" err="1"/>
              <a:t>sqr</a:t>
            </a:r>
            <a:r>
              <a:rPr lang="en-US" b="0" dirty="0"/>
              <a:t>= 0.42 P-Value= 0.00183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037C4-63A4-4DF6-AAAD-6CC78B6D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95729"/>
            <a:ext cx="5156200" cy="376136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R </a:t>
            </a:r>
            <a:r>
              <a:rPr lang="en-US" b="0" dirty="0" err="1"/>
              <a:t>sqr</a:t>
            </a:r>
            <a:r>
              <a:rPr lang="en-US" b="0" dirty="0"/>
              <a:t>= -0.21 P-Value= 0.13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92920"/>
            <a:ext cx="10515600" cy="49256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Musical expression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Discussion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3F49046E-6C4F-4F45-B56E-108108A5EB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2782113"/>
            <a:ext cx="5157785" cy="3438524"/>
          </a:xfrm>
        </p:spPr>
      </p:pic>
      <p:pic>
        <p:nvPicPr>
          <p:cNvPr id="17" name="Content Placeholder 16" descr="A close up of a logo&#10;&#10;Description automatically generated">
            <a:extLst>
              <a:ext uri="{FF2B5EF4-FFF2-40B4-BE49-F238E27FC236}">
                <a16:creationId xmlns:a16="http://schemas.microsoft.com/office/drawing/2014/main" id="{6524748C-9711-4B62-BC85-BCC436FC71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0" y="2782113"/>
            <a:ext cx="5085130" cy="3390087"/>
          </a:xfrm>
        </p:spPr>
      </p:pic>
    </p:spTree>
    <p:extLst>
      <p:ext uri="{BB962C8B-B14F-4D97-AF65-F5344CB8AC3E}">
        <p14:creationId xmlns:p14="http://schemas.microsoft.com/office/powerpoint/2010/main" val="309300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037C4-63A4-4DF6-AAAD-6CC78B6D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295729"/>
            <a:ext cx="10348473" cy="376136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/>
              <a:t>Side questions: What is the specific music profile of the US? Can we find a song with that specific profile?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92920"/>
            <a:ext cx="10515600" cy="49256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Musical expression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Discussion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  <p:pic>
        <p:nvPicPr>
          <p:cNvPr id="11" name="Content Placeholder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C4BAF8E-DAFC-4F0F-A414-4EAF187656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4383932"/>
            <a:ext cx="5156200" cy="1738008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61D5BD-7885-4C15-A06E-8063DBB65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849" y="2936900"/>
            <a:ext cx="5311201" cy="1294901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558F2E86-1006-4432-AE5C-8A8AEBC7F730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329164" y="4312267"/>
            <a:ext cx="551433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Ahora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Dice (feat. J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Balvin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Arcangel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&amp;quot"/>
                <a:hlinkClick r:id="rId7"/>
              </a:rPr>
              <a:t>https://www.youtube.com/watch?v=c73Cu3TQnlg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27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7" name="Round Diagonal Corner Rectangle 9">
            <a:extLst>
              <a:ext uri="{FF2B5EF4-FFF2-40B4-BE49-F238E27FC236}">
                <a16:creationId xmlns:a16="http://schemas.microsoft.com/office/drawing/2014/main" id="{D4DB5EDE-6E6B-4C9E-A4BB-947D2D332971}"/>
              </a:ext>
            </a:extLst>
          </p:cNvPr>
          <p:cNvSpPr/>
          <p:nvPr/>
        </p:nvSpPr>
        <p:spPr>
          <a:xfrm>
            <a:off x="1182037" y="6350917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Appendix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9116B-6DC9-4B9F-9047-93742DB46DC3}"/>
              </a:ext>
            </a:extLst>
          </p:cNvPr>
          <p:cNvSpPr txBox="1"/>
          <p:nvPr/>
        </p:nvSpPr>
        <p:spPr>
          <a:xfrm>
            <a:off x="5603132" y="4254551"/>
            <a:ext cx="45719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E643D2-A8DC-48EE-91C2-065ACE39FC10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0C1BF82-0C4D-4BD3-BEF6-84BBAC2E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1095"/>
            <a:ext cx="10515600" cy="645403"/>
          </a:xfrm>
        </p:spPr>
        <p:txBody>
          <a:bodyPr>
            <a:normAutofit fontScale="90000"/>
          </a:bodyPr>
          <a:lstStyle/>
          <a:p>
            <a:r>
              <a:rPr lang="en-US" dirty="0"/>
              <a:t>Spotify – Code to get top 200 songs</a:t>
            </a:r>
          </a:p>
        </p:txBody>
      </p:sp>
      <p:pic>
        <p:nvPicPr>
          <p:cNvPr id="13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2F123E8-4BF8-4655-9C8D-17E4E0AA7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312" y="2392363"/>
            <a:ext cx="6013376" cy="3779837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10C40A-D6D3-49FC-B295-118B59BA8E70}"/>
              </a:ext>
            </a:extLst>
          </p:cNvPr>
          <p:cNvSpPr txBox="1"/>
          <p:nvPr/>
        </p:nvSpPr>
        <p:spPr>
          <a:xfrm>
            <a:off x="85288" y="1973520"/>
            <a:ext cx="12106712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Looped through a Dataframe with a list of countries and a random day per month, for a total of 12 days per country. </a:t>
            </a:r>
          </a:p>
        </p:txBody>
      </p:sp>
    </p:spTree>
    <p:extLst>
      <p:ext uri="{BB962C8B-B14F-4D97-AF65-F5344CB8AC3E}">
        <p14:creationId xmlns:p14="http://schemas.microsoft.com/office/powerpoint/2010/main" val="35632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7" name="Round Diagonal Corner Rectangle 9">
            <a:extLst>
              <a:ext uri="{FF2B5EF4-FFF2-40B4-BE49-F238E27FC236}">
                <a16:creationId xmlns:a16="http://schemas.microsoft.com/office/drawing/2014/main" id="{D4DB5EDE-6E6B-4C9E-A4BB-947D2D332971}"/>
              </a:ext>
            </a:extLst>
          </p:cNvPr>
          <p:cNvSpPr/>
          <p:nvPr/>
        </p:nvSpPr>
        <p:spPr>
          <a:xfrm>
            <a:off x="1182037" y="6350917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Appendix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9116B-6DC9-4B9F-9047-93742DB46DC3}"/>
              </a:ext>
            </a:extLst>
          </p:cNvPr>
          <p:cNvSpPr txBox="1"/>
          <p:nvPr/>
        </p:nvSpPr>
        <p:spPr>
          <a:xfrm>
            <a:off x="5603132" y="4254551"/>
            <a:ext cx="45719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E643D2-A8DC-48EE-91C2-065ACE39FC10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0C1BF82-0C4D-4BD3-BEF6-84BBAC2E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1095"/>
            <a:ext cx="10515600" cy="645403"/>
          </a:xfrm>
        </p:spPr>
        <p:txBody>
          <a:bodyPr>
            <a:normAutofit fontScale="90000"/>
          </a:bodyPr>
          <a:lstStyle/>
          <a:p>
            <a:r>
              <a:rPr lang="en-US" dirty="0"/>
              <a:t>Spotify – Use </a:t>
            </a:r>
            <a:r>
              <a:rPr lang="en-US" dirty="0" err="1"/>
              <a:t>Spotipy</a:t>
            </a:r>
            <a:r>
              <a:rPr lang="en-US" dirty="0"/>
              <a:t> API to classify songs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10C40A-D6D3-49FC-B295-118B59BA8E70}"/>
              </a:ext>
            </a:extLst>
          </p:cNvPr>
          <p:cNvSpPr txBox="1"/>
          <p:nvPr/>
        </p:nvSpPr>
        <p:spPr>
          <a:xfrm>
            <a:off x="1490467" y="1999884"/>
            <a:ext cx="8225329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Looped each song collected. Final count were 66 countries and 60,000 songs.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859A41-718F-47ED-9922-A0AC0109D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80" y="2369216"/>
            <a:ext cx="4247745" cy="3906319"/>
          </a:xfrm>
        </p:spPr>
      </p:pic>
    </p:spTree>
    <p:extLst>
      <p:ext uri="{BB962C8B-B14F-4D97-AF65-F5344CB8AC3E}">
        <p14:creationId xmlns:p14="http://schemas.microsoft.com/office/powerpoint/2010/main" val="55557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92463"/>
            <a:ext cx="9932894" cy="29797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Hypothesis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Exploration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Discussion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6388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64208" y="6911078"/>
            <a:ext cx="184731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128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8233"/>
            <a:ext cx="10515600" cy="39339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are the drivers of a countries happiness?</a:t>
            </a:r>
          </a:p>
          <a:p>
            <a:pPr marL="457200" lvl="1" indent="0">
              <a:buNone/>
            </a:pPr>
            <a:r>
              <a:rPr lang="en-US" dirty="0"/>
              <a:t>Our Hypothesis  is that a country’s happiness is directly correlated to:</a:t>
            </a:r>
          </a:p>
          <a:p>
            <a:pPr lvl="1"/>
            <a:r>
              <a:rPr lang="en-US" dirty="0"/>
              <a:t> The county’s economic indicators. The healthier the economic indicator the happier the happiness index.</a:t>
            </a:r>
          </a:p>
          <a:p>
            <a:pPr lvl="1"/>
            <a:r>
              <a:rPr lang="en-US" dirty="0"/>
              <a:t>Their weather. The warmer the weather, the happier the country.</a:t>
            </a:r>
          </a:p>
          <a:p>
            <a:pPr lvl="1"/>
            <a:r>
              <a:rPr lang="en-US" dirty="0"/>
              <a:t>Their musical expressions. The happier the country, the happier the music of their choice.</a:t>
            </a:r>
          </a:p>
          <a:p>
            <a:pPr lvl="1"/>
            <a:r>
              <a:rPr lang="en-US" dirty="0"/>
              <a:t>Their tourism. The happier the country, the more tourism it will attract.</a:t>
            </a:r>
          </a:p>
          <a:p>
            <a:pPr lvl="1"/>
            <a:r>
              <a:rPr lang="en-US" dirty="0"/>
              <a:t>Their athletes. The happier the country the more Olympic athletes will represent them.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1"/>
            <a:ext cx="10515600" cy="398534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/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399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2380421"/>
            <a:ext cx="10515600" cy="389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 we asked:</a:t>
            </a:r>
          </a:p>
          <a:p>
            <a:r>
              <a:rPr lang="en-US" dirty="0"/>
              <a:t>1. </a:t>
            </a:r>
            <a:r>
              <a:rPr lang="en-US" i="1" dirty="0"/>
              <a:t>How happy is the world?</a:t>
            </a:r>
          </a:p>
          <a:p>
            <a:pPr marL="457200" lvl="1" indent="0">
              <a:buNone/>
            </a:pPr>
            <a:r>
              <a:rPr lang="en-US" dirty="0"/>
              <a:t>  Data: World Happiness Report: http://worldhappiness.report/ed/2018/ </a:t>
            </a:r>
          </a:p>
          <a:p>
            <a:r>
              <a:rPr lang="en-US" dirty="0"/>
              <a:t>2. </a:t>
            </a:r>
            <a:r>
              <a:rPr lang="en-US" i="1" dirty="0"/>
              <a:t>How does happiness correlate with economic indicators:</a:t>
            </a:r>
          </a:p>
          <a:p>
            <a:pPr marL="457200" lvl="1" indent="0">
              <a:buNone/>
            </a:pPr>
            <a:r>
              <a:rPr lang="en-US" dirty="0"/>
              <a:t>  Data: World Happiness Report: http://worldhappiness.report/ed/2018/ </a:t>
            </a:r>
          </a:p>
          <a:p>
            <a:pPr marL="457200" lvl="1" indent="0">
              <a:buNone/>
            </a:pPr>
            <a:r>
              <a:rPr lang="en-US" dirty="0"/>
              <a:t>  Data: The world bank indicators API http://api.worldbank.org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281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2765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2380421"/>
            <a:ext cx="10515600" cy="389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 we asked:</a:t>
            </a:r>
          </a:p>
          <a:p>
            <a:r>
              <a:rPr lang="en-US" dirty="0"/>
              <a:t>3. </a:t>
            </a:r>
            <a:r>
              <a:rPr lang="en-US" i="1" dirty="0"/>
              <a:t>How does tourism correlate with happiness?</a:t>
            </a:r>
          </a:p>
          <a:p>
            <a:pPr marL="457200" lvl="1" indent="0">
              <a:buNone/>
            </a:pPr>
            <a:r>
              <a:rPr lang="en-US" dirty="0"/>
              <a:t>  Data:</a:t>
            </a:r>
          </a:p>
          <a:p>
            <a:r>
              <a:rPr lang="en-US" dirty="0"/>
              <a:t>4. </a:t>
            </a:r>
            <a:r>
              <a:rPr lang="en-US" i="1" dirty="0"/>
              <a:t>How does happiness correlate with weather:</a:t>
            </a:r>
          </a:p>
          <a:p>
            <a:pPr marL="457200" lvl="1" indent="0">
              <a:buNone/>
            </a:pPr>
            <a:r>
              <a:rPr lang="en-US" dirty="0"/>
              <a:t>  Data: Open Weather API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281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455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2380421"/>
            <a:ext cx="10515600" cy="389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 we asked:</a:t>
            </a:r>
          </a:p>
          <a:p>
            <a:r>
              <a:rPr lang="en-US" dirty="0"/>
              <a:t>1. </a:t>
            </a:r>
            <a:r>
              <a:rPr lang="en-US" i="1" dirty="0"/>
              <a:t>How happy is the world?</a:t>
            </a:r>
          </a:p>
          <a:p>
            <a:pPr marL="457200" lvl="1" indent="0">
              <a:buNone/>
            </a:pPr>
            <a:r>
              <a:rPr lang="en-US" dirty="0"/>
              <a:t>  Data: World Happiness Report: http://worldhappiness.report/ed/2018/ </a:t>
            </a:r>
          </a:p>
          <a:p>
            <a:r>
              <a:rPr lang="en-US" dirty="0"/>
              <a:t>2. </a:t>
            </a:r>
            <a:r>
              <a:rPr lang="en-US" i="1" dirty="0"/>
              <a:t>How does happiness correlate with economic indicators:</a:t>
            </a:r>
          </a:p>
          <a:p>
            <a:pPr marL="457200" lvl="1" indent="0">
              <a:buNone/>
            </a:pPr>
            <a:r>
              <a:rPr lang="en-US" dirty="0"/>
              <a:t>  Data: World Happiness Report: http://worldhappiness.report/ed/2018/ </a:t>
            </a:r>
          </a:p>
          <a:p>
            <a:pPr marL="457200" lvl="1" indent="0">
              <a:buNone/>
            </a:pPr>
            <a:r>
              <a:rPr lang="en-US" dirty="0"/>
              <a:t>  Data: The world bank indicators API http://api.worldbank.org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281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1794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2380421"/>
            <a:ext cx="10515600" cy="389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 we asked:</a:t>
            </a:r>
          </a:p>
          <a:p>
            <a:r>
              <a:rPr lang="en-US" dirty="0"/>
              <a:t>3. </a:t>
            </a:r>
            <a:r>
              <a:rPr lang="en-US" i="1" dirty="0"/>
              <a:t>How does tourism correlate with happiness?</a:t>
            </a:r>
          </a:p>
          <a:p>
            <a:pPr marL="457200" lvl="1" indent="0">
              <a:buNone/>
            </a:pPr>
            <a:r>
              <a:rPr lang="en-US" dirty="0"/>
              <a:t>  Data:</a:t>
            </a:r>
          </a:p>
          <a:p>
            <a:r>
              <a:rPr lang="en-US" dirty="0"/>
              <a:t>4. </a:t>
            </a:r>
            <a:r>
              <a:rPr lang="en-US" i="1" dirty="0"/>
              <a:t>How does happiness correlate with weather:</a:t>
            </a:r>
          </a:p>
          <a:p>
            <a:pPr marL="457200" lvl="1" indent="0">
              <a:buNone/>
            </a:pPr>
            <a:r>
              <a:rPr lang="en-US" dirty="0"/>
              <a:t>  Data: Open Weather API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281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8534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2380421"/>
            <a:ext cx="10515600" cy="3890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Questions we asked:</a:t>
            </a:r>
          </a:p>
          <a:p>
            <a:r>
              <a:rPr lang="en-US" dirty="0"/>
              <a:t>5. </a:t>
            </a:r>
            <a:r>
              <a:rPr lang="en-US" i="1" dirty="0"/>
              <a:t>Is there are relationship between how happy the country and the kind of music they choose to listen and </a:t>
            </a:r>
            <a:r>
              <a:rPr lang="en-US" i="1" dirty="0" err="1"/>
              <a:t>prefere</a:t>
            </a:r>
            <a:r>
              <a:rPr lang="en-US" i="1" dirty="0"/>
              <a:t>?</a:t>
            </a:r>
          </a:p>
          <a:p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  Data needed: </a:t>
            </a:r>
          </a:p>
          <a:p>
            <a:pPr lvl="1"/>
            <a:r>
              <a:rPr lang="en-US" i="1" dirty="0"/>
              <a:t>Representative sample of top songs per country through out the year.</a:t>
            </a:r>
          </a:p>
          <a:p>
            <a:pPr lvl="1"/>
            <a:r>
              <a:rPr lang="en-US" i="1" dirty="0"/>
              <a:t>Characteristics of each song rating: happiness, energy, </a:t>
            </a:r>
            <a:r>
              <a:rPr lang="en-US" i="1" dirty="0" err="1"/>
              <a:t>speachiness</a:t>
            </a:r>
            <a:r>
              <a:rPr lang="en-US" i="1" dirty="0"/>
              <a:t> and </a:t>
            </a:r>
            <a:r>
              <a:rPr lang="en-US" i="1" dirty="0" err="1"/>
              <a:t>istrumentalness</a:t>
            </a:r>
            <a:r>
              <a:rPr lang="en-US" i="1" dirty="0"/>
              <a:t>.</a:t>
            </a:r>
          </a:p>
          <a:p>
            <a:pPr marL="457200" lvl="1" indent="0">
              <a:buNone/>
            </a:pPr>
            <a:r>
              <a:rPr lang="en-US" dirty="0"/>
              <a:t>  Data sources: </a:t>
            </a:r>
          </a:p>
          <a:p>
            <a:pPr lvl="1"/>
            <a:r>
              <a:rPr lang="en-US" dirty="0"/>
              <a:t>Spotify, </a:t>
            </a:r>
            <a:r>
              <a:rPr lang="en-US" dirty="0" err="1"/>
              <a:t>Spotypy</a:t>
            </a:r>
            <a:r>
              <a:rPr lang="en-US" dirty="0"/>
              <a:t> API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281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6256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7C85E5-6604-4226-BBCA-D35ACAF13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424490"/>
            <a:ext cx="5487650" cy="365843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Happiness Index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7497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ispanic Heritage Month Presentat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>
              <a:lumMod val="9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Hispanic Heritage Month Presentation" id="{1158D31C-F326-43C4-84F0-D0AFADD2339F}" vid="{5D1D38E0-DF85-45BF-AC03-39E1FB93B426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856777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2012-09-20T10:46:42+00:00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1622865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TP103460399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F0CB1D-80F7-4EA9-8A4A-0886922580CB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DCE864F3-A1EC-4046-9110-1C72B133CC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1109AC-C00D-47EF-8B3A-6578C39C85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Hispanic Heritage Month presentation</Template>
  <TotalTime>0</TotalTime>
  <Words>921</Words>
  <Application>Microsoft Office PowerPoint</Application>
  <PresentationFormat>Widescreen</PresentationFormat>
  <Paragraphs>142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&amp;quot</vt:lpstr>
      <vt:lpstr>Arial</vt:lpstr>
      <vt:lpstr>Courier New</vt:lpstr>
      <vt:lpstr>Wingdings</vt:lpstr>
      <vt:lpstr>Hispanic Heritage Month Presentation</vt:lpstr>
      <vt:lpstr>What are the drivers of a Country’s happiness?</vt:lpstr>
      <vt:lpstr>Agenda</vt:lpstr>
      <vt:lpstr>Hypothesis</vt:lpstr>
      <vt:lpstr>Data</vt:lpstr>
      <vt:lpstr>Data</vt:lpstr>
      <vt:lpstr>Data</vt:lpstr>
      <vt:lpstr>Data</vt:lpstr>
      <vt:lpstr>Data</vt:lpstr>
      <vt:lpstr>Exploration &amp; Analysis – Happiness Index</vt:lpstr>
      <vt:lpstr>Exploration &amp; Analysis – Wheather</vt:lpstr>
      <vt:lpstr>Exploration &amp; Analysis – Tourism</vt:lpstr>
      <vt:lpstr>Exploration &amp; Analysis - Athletics</vt:lpstr>
      <vt:lpstr>Exploration &amp; Analysis – Economic Indicators</vt:lpstr>
      <vt:lpstr>Exploration &amp; Analysis – Musical expression</vt:lpstr>
      <vt:lpstr>Exploration &amp; Analysis – Musical expression</vt:lpstr>
      <vt:lpstr>Exploration &amp; Analysis – Musical expression</vt:lpstr>
      <vt:lpstr>Exploration &amp; Analysis – Musical expression</vt:lpstr>
      <vt:lpstr>Spotify – Code to get top 200 songs</vt:lpstr>
      <vt:lpstr>Spotify – Use Spotipy API to classify songs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2016-04-24T16:58:50Z</dcterms:created>
  <dcterms:modified xsi:type="dcterms:W3CDTF">2019-04-08T00:47:00Z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