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4"/>
  </p:sldMasterIdLst>
  <p:notesMasterIdLst>
    <p:notesMasterId r:id="rId14"/>
  </p:notesMasterIdLst>
  <p:handoutMasterIdLst>
    <p:handoutMasterId r:id="rId15"/>
  </p:handoutMasterIdLst>
  <p:sldIdLst>
    <p:sldId id="289" r:id="rId5"/>
    <p:sldId id="291" r:id="rId6"/>
    <p:sldId id="323" r:id="rId7"/>
    <p:sldId id="324" r:id="rId8"/>
    <p:sldId id="327" r:id="rId9"/>
    <p:sldId id="328" r:id="rId10"/>
    <p:sldId id="325" r:id="rId11"/>
    <p:sldId id="326" r:id="rId12"/>
    <p:sldId id="3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936"/>
    <a:srgbClr val="531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90" autoAdjust="0"/>
    <p:restoredTop sz="73522" autoAdjust="0"/>
  </p:normalViewPr>
  <p:slideViewPr>
    <p:cSldViewPr snapToGrid="0">
      <p:cViewPr>
        <p:scale>
          <a:sx n="56" d="100"/>
          <a:sy n="56" d="100"/>
        </p:scale>
        <p:origin x="986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32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760AE-279B-4AC5-A969-B7BD8CC351A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3C1ED-21BC-4889-BE29-DF066613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0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E8A59-462E-44B2-B5D3-F7709038E0E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22BCB-3FB0-4AD6-9692-BE008A8F6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8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54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70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48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83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65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10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64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7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56260" y="2570157"/>
            <a:ext cx="1107948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56260" y="9519"/>
            <a:ext cx="1107948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8B08-D58C-4F06-9E25-A6F6DAF16C7D}" type="datetime1">
              <a:rPr lang="en-US" smtClean="0"/>
              <a:t>4/7/2019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7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0F93-5B8C-408E-9CFB-3F8A1CDFAD5F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154680"/>
            <a:ext cx="10515600" cy="30175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589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894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2276-6DC1-4F27-9C77-C5F14D1F8F2C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23059"/>
            <a:ext cx="7734300" cy="45539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623059"/>
            <a:ext cx="2628900" cy="455390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073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6FE2-9120-40A6-9C33-392D749D851F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92463"/>
            <a:ext cx="10515600" cy="297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177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0D65-8961-43B9-AEED-7CD3BC7EDCFB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67201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228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4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E8E6-2D33-4C28-A5E2-468146984DC5}" type="datetime1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2300"/>
            <a:ext cx="5181600" cy="3009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2300"/>
            <a:ext cx="5181600" cy="3009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676400"/>
            <a:ext cx="10515600" cy="12425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8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98B6-1B52-4EC8-97C7-BE39A5F432B3}" type="datetime1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3876615"/>
            <a:ext cx="5157787" cy="229558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317176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3876615"/>
            <a:ext cx="5156200" cy="229558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7176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92920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5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AB2C-97D9-4818-A803-786BFF56A466}" type="datetime1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7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8691-BFB3-4DE2-921A-9BEB79E6B02F}" type="datetime1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0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F98E-4A7B-48A6-9104-D7B6CBFB329E}" type="datetime1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498500"/>
            <a:ext cx="6172200" cy="367369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8250"/>
            <a:ext cx="3932237" cy="239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336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162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5D70-3893-4811-99A3-C8475F2779BB}" type="datetime1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663826"/>
            <a:ext cx="6172200" cy="3508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8250"/>
            <a:ext cx="3932237" cy="2395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336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844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983B609-6865-4940-88BB-AE7F4644EA4C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9E625F7-30F3-442E-9D6A-033192B554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92463"/>
            <a:ext cx="10515600" cy="2979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1992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1056" userDrawn="1">
          <p15:clr>
            <a:srgbClr val="F26B43"/>
          </p15:clr>
        </p15:guide>
        <p15:guide id="3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Arghavan</a:t>
            </a:r>
            <a:r>
              <a:rPr lang="en-US" dirty="0"/>
              <a:t> Abtahi - Mariana Brinkley - Rafael Santos </a:t>
            </a:r>
          </a:p>
          <a:p>
            <a:r>
              <a:rPr lang="en-US" dirty="0"/>
              <a:t> </a:t>
            </a:r>
            <a:r>
              <a:rPr lang="en-US" dirty="0" err="1"/>
              <a:t>Shayan</a:t>
            </a:r>
            <a:r>
              <a:rPr lang="en-US" dirty="0"/>
              <a:t> </a:t>
            </a:r>
            <a:r>
              <a:rPr lang="en-US" dirty="0" err="1"/>
              <a:t>Beizaee</a:t>
            </a:r>
            <a:r>
              <a:rPr lang="en-US" dirty="0"/>
              <a:t> - Sandra Pastrana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 err="1"/>
              <a:t>What</a:t>
            </a:r>
            <a:r>
              <a:rPr lang="es-CO" dirty="0"/>
              <a:t> are </a:t>
            </a:r>
            <a:r>
              <a:rPr lang="es-CO" dirty="0" err="1"/>
              <a:t>the</a:t>
            </a:r>
            <a:r>
              <a:rPr lang="es-CO" dirty="0"/>
              <a:t> drivers </a:t>
            </a:r>
            <a:r>
              <a:rPr lang="es-CO" dirty="0" err="1"/>
              <a:t>of</a:t>
            </a:r>
            <a:r>
              <a:rPr lang="es-CO" dirty="0"/>
              <a:t> a </a:t>
            </a:r>
            <a:r>
              <a:rPr lang="es-CO" dirty="0" err="1"/>
              <a:t>Country’s</a:t>
            </a:r>
            <a:r>
              <a:rPr lang="es-CO" dirty="0"/>
              <a:t> </a:t>
            </a:r>
            <a:r>
              <a:rPr lang="es-CO" dirty="0" err="1"/>
              <a:t>happiness</a:t>
            </a:r>
            <a:r>
              <a:rPr lang="es-CO" dirty="0"/>
              <a:t>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702062" y="11491519"/>
            <a:ext cx="184731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7455"/>
            <a:ext cx="12192000" cy="255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1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92463"/>
            <a:ext cx="9932894" cy="29797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Hypothesis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Exploration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Discussion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6388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64208" y="6911078"/>
            <a:ext cx="184731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1286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8233"/>
            <a:ext cx="10515600" cy="3933967"/>
          </a:xfrm>
        </p:spPr>
        <p:txBody>
          <a:bodyPr>
            <a:normAutofit/>
          </a:bodyPr>
          <a:lstStyle/>
          <a:p>
            <a:r>
              <a:rPr lang="en-US" dirty="0"/>
              <a:t>What are the drivers of a countries happiness?</a:t>
            </a:r>
          </a:p>
          <a:p>
            <a:pPr marL="457200" lvl="1" indent="0">
              <a:buNone/>
            </a:pPr>
            <a:r>
              <a:rPr lang="en-US" dirty="0"/>
              <a:t>Our Hypothesis  is that a country’s happiness is directly correlated to:</a:t>
            </a:r>
          </a:p>
          <a:p>
            <a:pPr lvl="1"/>
            <a:r>
              <a:rPr lang="en-US" dirty="0"/>
              <a:t> The county’s economic indicators. The healthier the economic indicator the happier the happiness index.</a:t>
            </a:r>
          </a:p>
          <a:p>
            <a:pPr lvl="1"/>
            <a:r>
              <a:rPr lang="en-US" dirty="0"/>
              <a:t>Their weather. The warmer the weather, the happier the country.</a:t>
            </a:r>
          </a:p>
          <a:p>
            <a:pPr lvl="1"/>
            <a:r>
              <a:rPr lang="en-US" dirty="0"/>
              <a:t>Their musical expressions. The happier the country, the happier the music of their choice.</a:t>
            </a:r>
          </a:p>
          <a:p>
            <a:pPr lvl="1"/>
            <a:r>
              <a:rPr lang="en-US" dirty="0"/>
              <a:t>Their tourism. The happier the country, the more tourism it will attract.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1"/>
            <a:ext cx="10515600" cy="398534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/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Exploration  |   Analysis 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399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49" y="2380421"/>
            <a:ext cx="10515600" cy="389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Questions we asked:</a:t>
            </a:r>
          </a:p>
          <a:p>
            <a:r>
              <a:rPr lang="en-US" dirty="0"/>
              <a:t>1. </a:t>
            </a:r>
            <a:r>
              <a:rPr lang="en-US" i="1" dirty="0"/>
              <a:t>How happy is the world?</a:t>
            </a:r>
          </a:p>
          <a:p>
            <a:pPr marL="457200" lvl="1" indent="0">
              <a:buNone/>
            </a:pPr>
            <a:r>
              <a:rPr lang="en-US" dirty="0"/>
              <a:t>  Data: World Happiness Report: http://worldhappiness.report/ed/2018/ </a:t>
            </a:r>
          </a:p>
          <a:p>
            <a:r>
              <a:rPr lang="en-US" dirty="0"/>
              <a:t>2. </a:t>
            </a:r>
            <a:r>
              <a:rPr lang="en-US" i="1" dirty="0"/>
              <a:t>How does happiness correlate with economic indicators:</a:t>
            </a:r>
          </a:p>
          <a:p>
            <a:pPr marL="457200" lvl="1" indent="0">
              <a:buNone/>
            </a:pPr>
            <a:r>
              <a:rPr lang="en-US" dirty="0"/>
              <a:t>  Data: World Happiness Report: http://worldhappiness.report/ed/2018/ </a:t>
            </a:r>
          </a:p>
          <a:p>
            <a:pPr marL="457200" lvl="1" indent="0">
              <a:buNone/>
            </a:pPr>
            <a:r>
              <a:rPr lang="en-US" dirty="0"/>
              <a:t>  Data: The world bank indicators API http://api.worldbank.org 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28187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Exploration  |   Analysis 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2765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49" y="2380421"/>
            <a:ext cx="10515600" cy="389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Questions we asked:</a:t>
            </a:r>
          </a:p>
          <a:p>
            <a:r>
              <a:rPr lang="en-US" dirty="0"/>
              <a:t>3. </a:t>
            </a:r>
            <a:r>
              <a:rPr lang="en-US" i="1" dirty="0"/>
              <a:t>How does tourism correlate with happiness?</a:t>
            </a:r>
          </a:p>
          <a:p>
            <a:pPr marL="457200" lvl="1" indent="0">
              <a:buNone/>
            </a:pPr>
            <a:r>
              <a:rPr lang="en-US" dirty="0"/>
              <a:t>  Data:</a:t>
            </a:r>
          </a:p>
          <a:p>
            <a:r>
              <a:rPr lang="en-US" dirty="0"/>
              <a:t>4. </a:t>
            </a:r>
            <a:r>
              <a:rPr lang="en-US" i="1" dirty="0"/>
              <a:t>How does happiness correlate with weather:</a:t>
            </a:r>
          </a:p>
          <a:p>
            <a:pPr marL="457200" lvl="1" indent="0">
              <a:buNone/>
            </a:pPr>
            <a:r>
              <a:rPr lang="en-US" dirty="0"/>
              <a:t>  Data: Open Weather API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28187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Exploration  |   Analysis 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5455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49" y="2380421"/>
            <a:ext cx="10515600" cy="38907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Questions we asked:</a:t>
            </a:r>
          </a:p>
          <a:p>
            <a:r>
              <a:rPr lang="en-US" dirty="0"/>
              <a:t>5. </a:t>
            </a:r>
            <a:r>
              <a:rPr lang="en-US" i="1" dirty="0"/>
              <a:t>Is there are relationship between how happy the country and the kind of music they choose to listen and </a:t>
            </a:r>
            <a:r>
              <a:rPr lang="en-US" i="1" dirty="0" err="1"/>
              <a:t>prefere</a:t>
            </a:r>
            <a:r>
              <a:rPr lang="en-US" i="1" dirty="0"/>
              <a:t>?</a:t>
            </a:r>
          </a:p>
          <a:p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  Data needed: </a:t>
            </a:r>
          </a:p>
          <a:p>
            <a:pPr lvl="1"/>
            <a:r>
              <a:rPr lang="en-US" i="1" dirty="0"/>
              <a:t>Representative sample of top songs per country through out the year.</a:t>
            </a:r>
          </a:p>
          <a:p>
            <a:pPr lvl="1"/>
            <a:r>
              <a:rPr lang="en-US" i="1" dirty="0"/>
              <a:t>Characteristics of each song rating: happiness, energy, </a:t>
            </a:r>
            <a:r>
              <a:rPr lang="en-US" i="1" dirty="0" err="1"/>
              <a:t>speachiness</a:t>
            </a:r>
            <a:r>
              <a:rPr lang="en-US" i="1" dirty="0"/>
              <a:t> and </a:t>
            </a:r>
            <a:r>
              <a:rPr lang="en-US" i="1" dirty="0" err="1"/>
              <a:t>istrumentalness</a:t>
            </a:r>
            <a:r>
              <a:rPr lang="en-US" i="1" dirty="0"/>
              <a:t>.</a:t>
            </a:r>
          </a:p>
          <a:p>
            <a:pPr marL="457200" lvl="1" indent="0">
              <a:buNone/>
            </a:pPr>
            <a:r>
              <a:rPr lang="en-US" dirty="0"/>
              <a:t>  Data sources: </a:t>
            </a:r>
          </a:p>
          <a:p>
            <a:pPr lvl="1"/>
            <a:r>
              <a:rPr lang="en-US" dirty="0"/>
              <a:t>Spotify, </a:t>
            </a:r>
            <a:r>
              <a:rPr lang="en-US" dirty="0" err="1"/>
              <a:t>Spotypy</a:t>
            </a:r>
            <a:r>
              <a:rPr lang="en-US" dirty="0"/>
              <a:t> API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28187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Exploration  |   Analysis 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6256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3501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 Analysis 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7497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1"/>
            <a:ext cx="10515600" cy="500892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Data |   Exploration 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6784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1999" y="3707494"/>
            <a:ext cx="3107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Discusion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2450" y="142875"/>
            <a:ext cx="3682324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/>
              <a:t>Vida en Expatriación</a:t>
            </a:r>
            <a:endParaRPr lang="en-US" sz="2800" dirty="0"/>
          </a:p>
          <a:p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5632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ispanic Heritage Month Presentat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>
              <a:lumMod val="9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Hispanic Heritage Month Presentation" id="{1158D31C-F326-43C4-84F0-D0AFADD2339F}" vid="{5D1D38E0-DF85-45BF-AC03-39E1FB93B426}"/>
    </a:ext>
  </a:extLst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856777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2012-09-20T10:46:42+00:00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1622865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TP103460399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1D1109AC-C00D-47EF-8B3A-6578C39C85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E864F3-A1EC-4046-9110-1C72B133CC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F0CB1D-80F7-4EA9-8A4A-0886922580CB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Hispanic Heritage Month presentation</Template>
  <TotalTime>0</TotalTime>
  <Words>385</Words>
  <Application>Microsoft Office PowerPoint</Application>
  <PresentationFormat>Widescreen</PresentationFormat>
  <Paragraphs>68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Wingdings</vt:lpstr>
      <vt:lpstr>Hispanic Heritage Month Presentation</vt:lpstr>
      <vt:lpstr>What are the drivers of a Country’s happiness?</vt:lpstr>
      <vt:lpstr>Agenda</vt:lpstr>
      <vt:lpstr>Hypothesis</vt:lpstr>
      <vt:lpstr>Data</vt:lpstr>
      <vt:lpstr>Data</vt:lpstr>
      <vt:lpstr>Data</vt:lpstr>
      <vt:lpstr>Exploration</vt:lpstr>
      <vt:lpstr>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2016-04-24T16:58:50Z</dcterms:created>
  <dcterms:modified xsi:type="dcterms:W3CDTF">2019-04-07T19:20:53Z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