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7" r:id="rId4"/>
  </p:sldMasterIdLst>
  <p:notesMasterIdLst>
    <p:notesMasterId r:id="rId23"/>
  </p:notesMasterIdLst>
  <p:handoutMasterIdLst>
    <p:handoutMasterId r:id="rId24"/>
  </p:handoutMasterIdLst>
  <p:sldIdLst>
    <p:sldId id="289" r:id="rId5"/>
    <p:sldId id="291" r:id="rId6"/>
    <p:sldId id="323" r:id="rId7"/>
    <p:sldId id="336" r:id="rId8"/>
    <p:sldId id="335" r:id="rId9"/>
    <p:sldId id="324" r:id="rId10"/>
    <p:sldId id="328" r:id="rId11"/>
    <p:sldId id="325" r:id="rId12"/>
    <p:sldId id="330" r:id="rId13"/>
    <p:sldId id="331" r:id="rId14"/>
    <p:sldId id="329" r:id="rId15"/>
    <p:sldId id="333" r:id="rId16"/>
    <p:sldId id="334" r:id="rId17"/>
    <p:sldId id="337" r:id="rId18"/>
    <p:sldId id="338" r:id="rId19"/>
    <p:sldId id="339" r:id="rId20"/>
    <p:sldId id="315" r:id="rId21"/>
    <p:sldId id="340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E2936"/>
    <a:srgbClr val="5315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490" autoAdjust="0"/>
    <p:restoredTop sz="73522" autoAdjust="0"/>
  </p:normalViewPr>
  <p:slideViewPr>
    <p:cSldViewPr snapToGrid="0">
      <p:cViewPr varScale="1">
        <p:scale>
          <a:sx n="59" d="100"/>
          <a:sy n="59" d="100"/>
        </p:scale>
        <p:origin x="876" y="41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3264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6760AE-279B-4AC5-A969-B7BD8CC351AB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73C1ED-21BC-4889-BE29-DF066613D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909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3E8A59-462E-44B2-B5D3-F7709038E0EB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D22BCB-3FB0-4AD6-9692-BE008A8F6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588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D22BCB-3FB0-4AD6-9692-BE008A8F6B9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5545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D22BCB-3FB0-4AD6-9692-BE008A8F6B9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7917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D22BCB-3FB0-4AD6-9692-BE008A8F6B9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5614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D22BCB-3FB0-4AD6-9692-BE008A8F6B9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1559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D22BCB-3FB0-4AD6-9692-BE008A8F6B9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6026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D22BCB-3FB0-4AD6-9692-BE008A8F6B9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0649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D22BCB-3FB0-4AD6-9692-BE008A8F6B9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8239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D22BCB-3FB0-4AD6-9692-BE008A8F6B9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1629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D22BCB-3FB0-4AD6-9692-BE008A8F6B9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3139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D22BCB-3FB0-4AD6-9692-BE008A8F6B9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2575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D22BCB-3FB0-4AD6-9692-BE008A8F6B9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1700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D22BCB-3FB0-4AD6-9692-BE008A8F6B9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4483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D22BCB-3FB0-4AD6-9692-BE008A8F6B9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3850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D22BCB-3FB0-4AD6-9692-BE008A8F6B9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5318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D22BCB-3FB0-4AD6-9692-BE008A8F6B9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5838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D22BCB-3FB0-4AD6-9692-BE008A8F6B9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2104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D22BCB-3FB0-4AD6-9692-BE008A8F6B9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7643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D22BCB-3FB0-4AD6-9692-BE008A8F6B9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3561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556260" y="2570157"/>
            <a:ext cx="1107948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556260" y="9519"/>
            <a:ext cx="1107948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B8B08-D58C-4F06-9E25-A6F6DAF16C7D}" type="datetime1">
              <a:rPr lang="en-US" smtClean="0"/>
              <a:t>4/7/2019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625F7-30F3-442E-9D6A-033192B554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874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90F93-5B8C-408E-9CFB-3F8A1CDFAD5F}" type="datetime1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625F7-30F3-442E-9D6A-033192B5546A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154680"/>
            <a:ext cx="10515600" cy="301752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85890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48942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82276-6DC1-4F27-9C77-C5F14D1F8F2C}" type="datetime1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625F7-30F3-442E-9D6A-033192B5546A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623059"/>
            <a:ext cx="7734300" cy="455390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1623059"/>
            <a:ext cx="2628900" cy="4553903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20732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B6FE2-9120-40A6-9C33-392D749D851F}" type="datetime1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625F7-30F3-442E-9D6A-033192B5546A}" type="slidenum">
              <a:rPr lang="en-US" smtClean="0"/>
              <a:t>‹#›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192463"/>
            <a:ext cx="10515600" cy="29797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82750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21774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A0D65-8961-43B9-AEED-7CD3BC7EDCFB}" type="datetime1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625F7-30F3-442E-9D6A-033192B5546A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467201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92288"/>
            <a:ext cx="10515600" cy="2862262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747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4E8E6-2D33-4C28-A5E2-468146984DC5}" type="datetime1">
              <a:rPr lang="en-US" smtClean="0"/>
              <a:t>4/7/2019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625F7-30F3-442E-9D6A-033192B5546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3162300"/>
            <a:ext cx="5181600" cy="30099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838200" y="3162300"/>
            <a:ext cx="5181600" cy="30099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1676400"/>
            <a:ext cx="10515600" cy="12425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58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625F7-30F3-442E-9D6A-033192B5546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798B6-1B52-4EC8-97C7-BE39A5F432B3}" type="datetime1">
              <a:rPr lang="en-US" smtClean="0"/>
              <a:t>4/7/2019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3" y="3876615"/>
            <a:ext cx="5157787" cy="229558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3" y="3171765"/>
            <a:ext cx="5157787" cy="6413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0" y="3876615"/>
            <a:ext cx="5156200" cy="229558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171765"/>
            <a:ext cx="5156200" cy="6413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692920"/>
            <a:ext cx="10515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658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FAB2C-97D9-4818-A803-786BFF56A466}" type="datetime1">
              <a:rPr lang="en-US" smtClean="0"/>
              <a:t>4/7/2019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625F7-30F3-442E-9D6A-033192B5546A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82750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672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A8691-BFB3-4DE2-921A-9BEB79E6B02F}" type="datetime1">
              <a:rPr lang="en-US" smtClean="0"/>
              <a:t>4/7/2019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625F7-30F3-442E-9D6A-033192B55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307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EF98E-4A7B-48A6-9104-D7B6CBFB329E}" type="datetime1">
              <a:rPr lang="en-US" smtClean="0"/>
              <a:t>4/7/2019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625F7-30F3-442E-9D6A-033192B5546A}" type="slidenum">
              <a:rPr lang="en-US" smtClean="0"/>
              <a:t>‹#›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498500"/>
            <a:ext cx="6172200" cy="3673699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778250"/>
            <a:ext cx="3932237" cy="23939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1336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11624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625F7-30F3-442E-9D6A-033192B5546A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15D70-3893-4811-99A3-C8475F2779BB}" type="datetime1">
              <a:rPr lang="en-US" smtClean="0"/>
              <a:t>4/7/2019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2663826"/>
            <a:ext cx="6172200" cy="350837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778250"/>
            <a:ext cx="3932237" cy="23956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1336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58447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0983B609-6865-4940-88BB-AE7F4644EA4C}" type="datetime1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9E625F7-30F3-442E-9D6A-033192B554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38200" y="3192463"/>
            <a:ext cx="10515600" cy="29797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838200" y="16827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20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orient="horz" pos="1992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orient="horz" pos="1056" userDrawn="1">
          <p15:clr>
            <a:srgbClr val="F26B43"/>
          </p15:clr>
        </p15:guide>
        <p15:guide id="3" orient="horz" pos="388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6" Type="http://schemas.microsoft.com/office/2007/relationships/hdphoto" Target="../media/hdphoto3.wdp"/><Relationship Id="rId5" Type="http://schemas.openxmlformats.org/officeDocument/2006/relationships/image" Target="../media/image4.jpe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microsoft.com/office/2007/relationships/hdphoto" Target="../media/hdphoto3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hyperlink" Target="https://www.youtube.com/watch?v=c73Cu3TQnlg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microsoft.com/office/2007/relationships/hdphoto" Target="../media/hdphoto3.wd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microsoft.com/office/2007/relationships/hdphoto" Target="../media/hdphoto4.wd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microsoft.com/office/2007/relationships/hdphoto" Target="../media/hdphoto4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orldhappiness.report/ed/2018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microsoft.com/office/2007/relationships/hdphoto" Target="../media/hdphoto3.wdp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microsoft.com/office/2007/relationships/hdphoto" Target="../media/hdphoto3.wdp"/><Relationship Id="rId4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Arghavan</a:t>
            </a:r>
            <a:r>
              <a:rPr lang="en-US" dirty="0"/>
              <a:t> Abtahi - Mariana Brinkley - Rafael Santos </a:t>
            </a:r>
          </a:p>
          <a:p>
            <a:r>
              <a:rPr lang="en-US" dirty="0"/>
              <a:t> </a:t>
            </a:r>
            <a:r>
              <a:rPr lang="en-US" dirty="0" err="1"/>
              <a:t>Shayan</a:t>
            </a:r>
            <a:r>
              <a:rPr lang="en-US" dirty="0"/>
              <a:t> </a:t>
            </a:r>
            <a:r>
              <a:rPr lang="en-US" dirty="0" err="1"/>
              <a:t>Beizaee</a:t>
            </a:r>
            <a:r>
              <a:rPr lang="en-US" dirty="0"/>
              <a:t> - Sandra Pastrana</a:t>
            </a: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CO" dirty="0" err="1"/>
              <a:t>What</a:t>
            </a:r>
            <a:r>
              <a:rPr lang="es-CO" dirty="0"/>
              <a:t> Are </a:t>
            </a:r>
            <a:r>
              <a:rPr lang="es-CO" dirty="0" err="1"/>
              <a:t>The</a:t>
            </a:r>
            <a:r>
              <a:rPr lang="es-CO" dirty="0"/>
              <a:t> Drivers </a:t>
            </a:r>
            <a:r>
              <a:rPr lang="es-CO" dirty="0" err="1"/>
              <a:t>Of</a:t>
            </a:r>
            <a:r>
              <a:rPr lang="es-CO" dirty="0"/>
              <a:t> A </a:t>
            </a:r>
            <a:r>
              <a:rPr lang="es-CO" dirty="0" err="1"/>
              <a:t>Country’s</a:t>
            </a:r>
            <a:r>
              <a:rPr lang="es-CO" dirty="0"/>
              <a:t> </a:t>
            </a:r>
            <a:r>
              <a:rPr lang="es-CO" dirty="0" err="1"/>
              <a:t>Happiness</a:t>
            </a:r>
            <a:r>
              <a:rPr lang="es-CO" dirty="0"/>
              <a:t>?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7702062" y="11491519"/>
            <a:ext cx="184731" cy="369332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none" rtlCol="0" anchor="ctr" anchorCtr="1">
            <a:spAutoFit/>
          </a:bodyPr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37455"/>
            <a:ext cx="12192000" cy="2553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419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82750"/>
            <a:ext cx="10515600" cy="535011"/>
          </a:xfrm>
        </p:spPr>
        <p:txBody>
          <a:bodyPr>
            <a:normAutofit fontScale="90000"/>
          </a:bodyPr>
          <a:lstStyle/>
          <a:p>
            <a:r>
              <a:rPr lang="en-US" dirty="0"/>
              <a:t>Exploration &amp; Analysis – Tourism</a:t>
            </a:r>
          </a:p>
        </p:txBody>
      </p:sp>
      <p:sp>
        <p:nvSpPr>
          <p:cNvPr id="10" name="Round Diagonal Corner Rectangle 9"/>
          <p:cNvSpPr/>
          <p:nvPr/>
        </p:nvSpPr>
        <p:spPr>
          <a:xfrm>
            <a:off x="1076885" y="6426201"/>
            <a:ext cx="8933627" cy="364208"/>
          </a:xfrm>
          <a:prstGeom prst="round2DiagRect">
            <a:avLst/>
          </a:prstGeom>
          <a:solidFill>
            <a:srgbClr val="9E2936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 err="1">
                <a:solidFill>
                  <a:schemeClr val="bg1">
                    <a:lumMod val="65000"/>
                  </a:schemeClr>
                </a:solidFill>
              </a:rPr>
              <a:t>Hypothesis</a:t>
            </a:r>
            <a:r>
              <a:rPr lang="es-CO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dirty="0">
                <a:ln w="0"/>
                <a:solidFill>
                  <a:schemeClr val="bg1">
                    <a:lumMod val="6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|   Data |   </a:t>
            </a:r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Exploration &amp; analysis</a:t>
            </a:r>
            <a:r>
              <a:rPr lang="en-US" dirty="0">
                <a:ln w="0"/>
                <a:solidFill>
                  <a:schemeClr val="bg1">
                    <a:lumMod val="6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|   </a:t>
            </a:r>
            <a:r>
              <a:rPr lang="en-US" dirty="0" err="1">
                <a:ln w="0"/>
                <a:solidFill>
                  <a:schemeClr val="bg1">
                    <a:lumMod val="6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Discusion</a:t>
            </a:r>
            <a:r>
              <a:rPr lang="en-US" dirty="0">
                <a:ln w="0"/>
                <a:solidFill>
                  <a:schemeClr val="bg1">
                    <a:lumMod val="6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|  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4700" y="31442"/>
            <a:ext cx="7607300" cy="1397965"/>
          </a:xfrm>
          <a:prstGeom prst="rect">
            <a:avLst/>
          </a:prstGeom>
          <a:effectLst>
            <a:softEdge rad="50800"/>
          </a:effec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984A60E7-48A8-4B8E-AD9F-0A37136405B5}"/>
              </a:ext>
            </a:extLst>
          </p:cNvPr>
          <p:cNvSpPr txBox="1">
            <a:spLocks/>
          </p:cNvSpPr>
          <p:nvPr/>
        </p:nvSpPr>
        <p:spPr>
          <a:xfrm>
            <a:off x="0" y="142875"/>
            <a:ext cx="5076967" cy="11795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3200" dirty="0" err="1"/>
              <a:t>World</a:t>
            </a:r>
            <a:r>
              <a:rPr lang="es-CO" sz="3200" dirty="0"/>
              <a:t> </a:t>
            </a:r>
            <a:r>
              <a:rPr lang="es-CO" sz="3200" dirty="0" err="1"/>
              <a:t>Happines</a:t>
            </a:r>
            <a:r>
              <a:rPr lang="es-CO" sz="3200" dirty="0"/>
              <a:t> </a:t>
            </a:r>
            <a:r>
              <a:rPr lang="es-CO" sz="3200" dirty="0" err="1"/>
              <a:t>Analysis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512106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82750"/>
            <a:ext cx="10515600" cy="535011"/>
          </a:xfrm>
        </p:spPr>
        <p:txBody>
          <a:bodyPr>
            <a:normAutofit fontScale="90000"/>
          </a:bodyPr>
          <a:lstStyle/>
          <a:p>
            <a:r>
              <a:rPr lang="en-US" dirty="0"/>
              <a:t>Exploration &amp; Analysis - Athletics</a:t>
            </a:r>
          </a:p>
        </p:txBody>
      </p:sp>
      <p:sp>
        <p:nvSpPr>
          <p:cNvPr id="10" name="Round Diagonal Corner Rectangle 9"/>
          <p:cNvSpPr/>
          <p:nvPr/>
        </p:nvSpPr>
        <p:spPr>
          <a:xfrm>
            <a:off x="1076885" y="6426201"/>
            <a:ext cx="8933627" cy="364208"/>
          </a:xfrm>
          <a:prstGeom prst="round2DiagRect">
            <a:avLst/>
          </a:prstGeom>
          <a:solidFill>
            <a:srgbClr val="9E2936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 err="1">
                <a:solidFill>
                  <a:schemeClr val="bg1">
                    <a:lumMod val="65000"/>
                  </a:schemeClr>
                </a:solidFill>
              </a:rPr>
              <a:t>Hypothesis</a:t>
            </a:r>
            <a:r>
              <a:rPr lang="es-CO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dirty="0">
                <a:ln w="0"/>
                <a:solidFill>
                  <a:schemeClr val="bg1">
                    <a:lumMod val="6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|   Data |   </a:t>
            </a:r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Exploration &amp; analysis</a:t>
            </a:r>
            <a:r>
              <a:rPr lang="en-US" dirty="0">
                <a:ln w="0"/>
                <a:solidFill>
                  <a:schemeClr val="bg1">
                    <a:lumMod val="6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|   </a:t>
            </a:r>
            <a:r>
              <a:rPr lang="en-US" dirty="0" err="1">
                <a:ln w="0"/>
                <a:solidFill>
                  <a:schemeClr val="bg1">
                    <a:lumMod val="6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Discusion</a:t>
            </a:r>
            <a:r>
              <a:rPr lang="en-US" dirty="0">
                <a:ln w="0"/>
                <a:solidFill>
                  <a:schemeClr val="bg1">
                    <a:lumMod val="6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|  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4700" y="31442"/>
            <a:ext cx="7607300" cy="1397965"/>
          </a:xfrm>
          <a:prstGeom prst="rect">
            <a:avLst/>
          </a:prstGeom>
          <a:effectLst>
            <a:softEdge rad="50800"/>
          </a:effec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984A60E7-48A8-4B8E-AD9F-0A37136405B5}"/>
              </a:ext>
            </a:extLst>
          </p:cNvPr>
          <p:cNvSpPr txBox="1">
            <a:spLocks/>
          </p:cNvSpPr>
          <p:nvPr/>
        </p:nvSpPr>
        <p:spPr>
          <a:xfrm>
            <a:off x="0" y="142875"/>
            <a:ext cx="5076967" cy="11795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3200" dirty="0" err="1"/>
              <a:t>World</a:t>
            </a:r>
            <a:r>
              <a:rPr lang="es-CO" sz="3200" dirty="0"/>
              <a:t> </a:t>
            </a:r>
            <a:r>
              <a:rPr lang="es-CO" sz="3200" dirty="0" err="1"/>
              <a:t>Happines</a:t>
            </a:r>
            <a:r>
              <a:rPr lang="es-CO" sz="3200" dirty="0"/>
              <a:t> </a:t>
            </a:r>
            <a:r>
              <a:rPr lang="es-CO" sz="3200" dirty="0" err="1"/>
              <a:t>Analysis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774039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82750"/>
            <a:ext cx="10515600" cy="535011"/>
          </a:xfrm>
        </p:spPr>
        <p:txBody>
          <a:bodyPr>
            <a:normAutofit fontScale="90000"/>
          </a:bodyPr>
          <a:lstStyle/>
          <a:p>
            <a:r>
              <a:rPr lang="en-US" dirty="0"/>
              <a:t>Exploration &amp; Analysis – Economic Indicators</a:t>
            </a:r>
          </a:p>
        </p:txBody>
      </p:sp>
      <p:sp>
        <p:nvSpPr>
          <p:cNvPr id="10" name="Round Diagonal Corner Rectangle 9"/>
          <p:cNvSpPr/>
          <p:nvPr/>
        </p:nvSpPr>
        <p:spPr>
          <a:xfrm>
            <a:off x="1076885" y="6426201"/>
            <a:ext cx="8933627" cy="364208"/>
          </a:xfrm>
          <a:prstGeom prst="round2DiagRect">
            <a:avLst/>
          </a:prstGeom>
          <a:solidFill>
            <a:srgbClr val="9E2936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 err="1">
                <a:solidFill>
                  <a:schemeClr val="bg1">
                    <a:lumMod val="65000"/>
                  </a:schemeClr>
                </a:solidFill>
              </a:rPr>
              <a:t>Hypothesis</a:t>
            </a:r>
            <a:r>
              <a:rPr lang="es-CO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dirty="0">
                <a:ln w="0"/>
                <a:solidFill>
                  <a:schemeClr val="bg1">
                    <a:lumMod val="6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|   Data |   </a:t>
            </a:r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Exploration &amp; analysis</a:t>
            </a:r>
            <a:r>
              <a:rPr lang="en-US" dirty="0">
                <a:ln w="0"/>
                <a:solidFill>
                  <a:schemeClr val="bg1">
                    <a:lumMod val="6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|   </a:t>
            </a:r>
            <a:r>
              <a:rPr lang="en-US" dirty="0" err="1">
                <a:ln w="0"/>
                <a:solidFill>
                  <a:schemeClr val="bg1">
                    <a:lumMod val="6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Discusion</a:t>
            </a:r>
            <a:r>
              <a:rPr lang="en-US" dirty="0">
                <a:ln w="0"/>
                <a:solidFill>
                  <a:schemeClr val="bg1">
                    <a:lumMod val="6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|  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4700" y="31442"/>
            <a:ext cx="7607300" cy="1397965"/>
          </a:xfrm>
          <a:prstGeom prst="rect">
            <a:avLst/>
          </a:prstGeom>
          <a:effectLst>
            <a:softEdge rad="50800"/>
          </a:effec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984A60E7-48A8-4B8E-AD9F-0A37136405B5}"/>
              </a:ext>
            </a:extLst>
          </p:cNvPr>
          <p:cNvSpPr txBox="1">
            <a:spLocks/>
          </p:cNvSpPr>
          <p:nvPr/>
        </p:nvSpPr>
        <p:spPr>
          <a:xfrm>
            <a:off x="0" y="142875"/>
            <a:ext cx="5076967" cy="11795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3200" dirty="0" err="1"/>
              <a:t>World</a:t>
            </a:r>
            <a:r>
              <a:rPr lang="es-CO" sz="3200" dirty="0"/>
              <a:t> </a:t>
            </a:r>
            <a:r>
              <a:rPr lang="es-CO" sz="3200" dirty="0" err="1"/>
              <a:t>Happines</a:t>
            </a:r>
            <a:r>
              <a:rPr lang="es-CO" sz="3200" dirty="0"/>
              <a:t> </a:t>
            </a:r>
            <a:r>
              <a:rPr lang="es-CO" sz="3200" dirty="0" err="1"/>
              <a:t>Analysis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440450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08699"/>
            <a:ext cx="10515600" cy="3863502"/>
          </a:xfrm>
        </p:spPr>
        <p:txBody>
          <a:bodyPr>
            <a:normAutofit/>
          </a:bodyPr>
          <a:lstStyle/>
          <a:p>
            <a:r>
              <a:rPr lang="en-US" dirty="0"/>
              <a:t>Three step process:</a:t>
            </a:r>
          </a:p>
          <a:p>
            <a:pPr lvl="1"/>
            <a:r>
              <a:rPr lang="en-US" dirty="0"/>
              <a:t>Collect the top songs for different countries.</a:t>
            </a:r>
          </a:p>
          <a:p>
            <a:pPr lvl="2"/>
            <a:r>
              <a:rPr lang="en-US" dirty="0"/>
              <a:t>Made a list of countries and dates to search for their top 200 songs. Chose to select one day a month for 66 countries that were available in </a:t>
            </a:r>
            <a:r>
              <a:rPr lang="en-US" dirty="0" err="1"/>
              <a:t>SpotifyCharts</a:t>
            </a:r>
            <a:endParaRPr lang="en-US" dirty="0"/>
          </a:p>
          <a:p>
            <a:pPr lvl="2"/>
            <a:r>
              <a:rPr lang="en-US" dirty="0"/>
              <a:t>The </a:t>
            </a:r>
            <a:r>
              <a:rPr lang="en-US" dirty="0" err="1"/>
              <a:t>Api</a:t>
            </a:r>
            <a:r>
              <a:rPr lang="en-US" dirty="0"/>
              <a:t> does not allow for this, so we used some one else’s code. Installed a the code into PythonData</a:t>
            </a:r>
          </a:p>
          <a:p>
            <a:pPr lvl="2"/>
            <a:r>
              <a:rPr lang="en-US" dirty="0"/>
              <a:t>Saved the results into a </a:t>
            </a:r>
            <a:r>
              <a:rPr lang="en-US" dirty="0" err="1"/>
              <a:t>cvs</a:t>
            </a:r>
            <a:r>
              <a:rPr lang="en-US" dirty="0"/>
              <a:t> file</a:t>
            </a:r>
          </a:p>
          <a:p>
            <a:pPr lvl="1"/>
            <a:r>
              <a:rPr lang="en-US" dirty="0"/>
              <a:t>Classify each songs happiness, energy, danceability and </a:t>
            </a:r>
            <a:r>
              <a:rPr lang="en-US" dirty="0" err="1"/>
              <a:t>speechiness</a:t>
            </a:r>
            <a:r>
              <a:rPr lang="en-US" dirty="0"/>
              <a:t>.</a:t>
            </a:r>
          </a:p>
          <a:p>
            <a:pPr lvl="2"/>
            <a:r>
              <a:rPr lang="en-US" dirty="0"/>
              <a:t>Used the </a:t>
            </a:r>
            <a:r>
              <a:rPr lang="en-US" dirty="0" err="1"/>
              <a:t>spotify</a:t>
            </a:r>
            <a:r>
              <a:rPr lang="en-US" dirty="0"/>
              <a:t> API for python called </a:t>
            </a:r>
            <a:r>
              <a:rPr lang="en-US" dirty="0" err="1"/>
              <a:t>Spotipy</a:t>
            </a:r>
            <a:r>
              <a:rPr lang="en-US" dirty="0"/>
              <a:t>. Classified each song collected.</a:t>
            </a:r>
          </a:p>
          <a:p>
            <a:pPr lvl="1"/>
            <a:r>
              <a:rPr lang="en-US" dirty="0"/>
              <a:t>Compare against the World Happiness Index.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82750"/>
            <a:ext cx="10515600" cy="535011"/>
          </a:xfrm>
        </p:spPr>
        <p:txBody>
          <a:bodyPr>
            <a:normAutofit fontScale="90000"/>
          </a:bodyPr>
          <a:lstStyle/>
          <a:p>
            <a:r>
              <a:rPr lang="en-US" dirty="0"/>
              <a:t>Exploration &amp; Analysis – Musical expression</a:t>
            </a:r>
          </a:p>
        </p:txBody>
      </p:sp>
      <p:sp>
        <p:nvSpPr>
          <p:cNvPr id="10" name="Round Diagonal Corner Rectangle 9"/>
          <p:cNvSpPr/>
          <p:nvPr/>
        </p:nvSpPr>
        <p:spPr>
          <a:xfrm>
            <a:off x="1076885" y="6426201"/>
            <a:ext cx="8933627" cy="364208"/>
          </a:xfrm>
          <a:prstGeom prst="round2DiagRect">
            <a:avLst/>
          </a:prstGeom>
          <a:solidFill>
            <a:srgbClr val="9E2936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 err="1">
                <a:solidFill>
                  <a:schemeClr val="bg1">
                    <a:lumMod val="65000"/>
                  </a:schemeClr>
                </a:solidFill>
              </a:rPr>
              <a:t>Hypothesis</a:t>
            </a:r>
            <a:r>
              <a:rPr lang="es-CO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dirty="0">
                <a:ln w="0"/>
                <a:solidFill>
                  <a:schemeClr val="bg1">
                    <a:lumMod val="6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|   Data |   </a:t>
            </a:r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Exploration &amp; analysis</a:t>
            </a:r>
            <a:r>
              <a:rPr lang="en-US" dirty="0">
                <a:ln w="0"/>
                <a:solidFill>
                  <a:schemeClr val="bg1">
                    <a:lumMod val="6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|   Discussion  |  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4700" y="31442"/>
            <a:ext cx="7607300" cy="1397965"/>
          </a:xfrm>
          <a:prstGeom prst="rect">
            <a:avLst/>
          </a:prstGeom>
          <a:effectLst>
            <a:softEdge rad="50800"/>
          </a:effec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984A60E7-48A8-4B8E-AD9F-0A37136405B5}"/>
              </a:ext>
            </a:extLst>
          </p:cNvPr>
          <p:cNvSpPr txBox="1">
            <a:spLocks/>
          </p:cNvSpPr>
          <p:nvPr/>
        </p:nvSpPr>
        <p:spPr>
          <a:xfrm>
            <a:off x="0" y="142875"/>
            <a:ext cx="5076967" cy="11795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3200" dirty="0" err="1"/>
              <a:t>World</a:t>
            </a:r>
            <a:r>
              <a:rPr lang="es-CO" sz="3200" dirty="0"/>
              <a:t> </a:t>
            </a:r>
            <a:r>
              <a:rPr lang="es-CO" sz="3200" dirty="0" err="1"/>
              <a:t>Happines</a:t>
            </a:r>
            <a:r>
              <a:rPr lang="es-CO" sz="3200" dirty="0"/>
              <a:t> </a:t>
            </a:r>
            <a:r>
              <a:rPr lang="es-CO" sz="3200" dirty="0" err="1"/>
              <a:t>Analysis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132611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13" descr="A close up of a logo&#10;&#10;Description automatically generated">
            <a:extLst>
              <a:ext uri="{FF2B5EF4-FFF2-40B4-BE49-F238E27FC236}">
                <a16:creationId xmlns:a16="http://schemas.microsoft.com/office/drawing/2014/main" id="{A7B9B3C6-3D55-4E54-85F0-19EBE620968D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9663" y="2702719"/>
            <a:ext cx="5157787" cy="3438524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2EEDBFE-8D64-4C23-97FA-B9353088CE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9663" y="2295729"/>
            <a:ext cx="5157787" cy="376136"/>
          </a:xfrm>
        </p:spPr>
        <p:txBody>
          <a:bodyPr>
            <a:normAutofit fontScale="92500" lnSpcReduction="10000"/>
          </a:bodyPr>
          <a:lstStyle/>
          <a:p>
            <a:r>
              <a:rPr lang="en-US" b="0" dirty="0"/>
              <a:t>R </a:t>
            </a:r>
            <a:r>
              <a:rPr lang="en-US" b="0" dirty="0" err="1"/>
              <a:t>sqr</a:t>
            </a:r>
            <a:r>
              <a:rPr lang="en-US" b="0" dirty="0"/>
              <a:t>= -0.07 P-Value= 0.59</a:t>
            </a:r>
            <a:endParaRPr lang="en-US" dirty="0"/>
          </a:p>
        </p:txBody>
      </p:sp>
      <p:pic>
        <p:nvPicPr>
          <p:cNvPr id="11" name="Content Placeholder 10" descr="A close up of a logo&#10;&#10;Description automatically generated">
            <a:extLst>
              <a:ext uri="{FF2B5EF4-FFF2-40B4-BE49-F238E27FC236}">
                <a16:creationId xmlns:a16="http://schemas.microsoft.com/office/drawing/2014/main" id="{F653853E-CC28-44B3-9D5C-C43C533C666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850" y="2671865"/>
            <a:ext cx="5170488" cy="3618442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B037C4-63A4-4DF6-AAAD-6CC78B6D4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2295729"/>
            <a:ext cx="5156200" cy="376136"/>
          </a:xfrm>
        </p:spPr>
        <p:txBody>
          <a:bodyPr>
            <a:normAutofit fontScale="92500" lnSpcReduction="10000"/>
          </a:bodyPr>
          <a:lstStyle/>
          <a:p>
            <a:r>
              <a:rPr lang="en-US" b="0" dirty="0"/>
              <a:t>R </a:t>
            </a:r>
            <a:r>
              <a:rPr lang="en-US" b="0" dirty="0" err="1"/>
              <a:t>sqr</a:t>
            </a:r>
            <a:r>
              <a:rPr lang="en-US" b="0" dirty="0"/>
              <a:t>= -0.29 P-Value= 0.034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692920"/>
            <a:ext cx="10515600" cy="492561"/>
          </a:xfrm>
        </p:spPr>
        <p:txBody>
          <a:bodyPr>
            <a:normAutofit fontScale="90000"/>
          </a:bodyPr>
          <a:lstStyle/>
          <a:p>
            <a:r>
              <a:rPr lang="en-US" dirty="0"/>
              <a:t>Exploration &amp; Analysis – Musical expression</a:t>
            </a:r>
          </a:p>
        </p:txBody>
      </p:sp>
      <p:sp>
        <p:nvSpPr>
          <p:cNvPr id="10" name="Round Diagonal Corner Rectangle 9"/>
          <p:cNvSpPr/>
          <p:nvPr/>
        </p:nvSpPr>
        <p:spPr>
          <a:xfrm>
            <a:off x="1076885" y="6426201"/>
            <a:ext cx="8933627" cy="364208"/>
          </a:xfrm>
          <a:prstGeom prst="round2DiagRect">
            <a:avLst/>
          </a:prstGeom>
          <a:solidFill>
            <a:srgbClr val="9E2936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 err="1">
                <a:solidFill>
                  <a:schemeClr val="bg1">
                    <a:lumMod val="65000"/>
                  </a:schemeClr>
                </a:solidFill>
              </a:rPr>
              <a:t>Hypothesis</a:t>
            </a:r>
            <a:r>
              <a:rPr lang="es-CO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dirty="0">
                <a:ln w="0"/>
                <a:solidFill>
                  <a:schemeClr val="bg1">
                    <a:lumMod val="6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|   Data |   </a:t>
            </a:r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Exploration &amp; analysis</a:t>
            </a:r>
            <a:r>
              <a:rPr lang="en-US" dirty="0">
                <a:ln w="0"/>
                <a:solidFill>
                  <a:schemeClr val="bg1">
                    <a:lumMod val="6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|   Discussion  |  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4700" y="31442"/>
            <a:ext cx="7607300" cy="1397965"/>
          </a:xfrm>
          <a:prstGeom prst="rect">
            <a:avLst/>
          </a:prstGeom>
          <a:effectLst>
            <a:softEdge rad="50800"/>
          </a:effec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984A60E7-48A8-4B8E-AD9F-0A37136405B5}"/>
              </a:ext>
            </a:extLst>
          </p:cNvPr>
          <p:cNvSpPr txBox="1">
            <a:spLocks/>
          </p:cNvSpPr>
          <p:nvPr/>
        </p:nvSpPr>
        <p:spPr>
          <a:xfrm>
            <a:off x="0" y="142875"/>
            <a:ext cx="5076967" cy="11795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3200" dirty="0" err="1"/>
              <a:t>World</a:t>
            </a:r>
            <a:r>
              <a:rPr lang="es-CO" sz="3200" dirty="0"/>
              <a:t> </a:t>
            </a:r>
            <a:r>
              <a:rPr lang="es-CO" sz="3200" dirty="0" err="1"/>
              <a:t>Happines</a:t>
            </a:r>
            <a:r>
              <a:rPr lang="es-CO" sz="3200" dirty="0"/>
              <a:t> </a:t>
            </a:r>
            <a:r>
              <a:rPr lang="es-CO" sz="3200" dirty="0" err="1"/>
              <a:t>Analysis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545131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2EEDBFE-8D64-4C23-97FA-B9353088CE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9663" y="2295729"/>
            <a:ext cx="5157787" cy="376136"/>
          </a:xfrm>
        </p:spPr>
        <p:txBody>
          <a:bodyPr>
            <a:normAutofit fontScale="92500" lnSpcReduction="10000"/>
          </a:bodyPr>
          <a:lstStyle/>
          <a:p>
            <a:r>
              <a:rPr lang="en-US" b="0" dirty="0"/>
              <a:t>R </a:t>
            </a:r>
            <a:r>
              <a:rPr lang="en-US" b="0" dirty="0" err="1"/>
              <a:t>sqr</a:t>
            </a:r>
            <a:r>
              <a:rPr lang="en-US" b="0" dirty="0"/>
              <a:t>= 0.42 P-Value= 0.00183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B037C4-63A4-4DF6-AAAD-6CC78B6D4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2295729"/>
            <a:ext cx="5156200" cy="376136"/>
          </a:xfrm>
        </p:spPr>
        <p:txBody>
          <a:bodyPr>
            <a:normAutofit fontScale="92500" lnSpcReduction="10000"/>
          </a:bodyPr>
          <a:lstStyle/>
          <a:p>
            <a:r>
              <a:rPr lang="en-US" b="0" dirty="0"/>
              <a:t>R </a:t>
            </a:r>
            <a:r>
              <a:rPr lang="en-US" b="0" dirty="0" err="1"/>
              <a:t>sqr</a:t>
            </a:r>
            <a:r>
              <a:rPr lang="en-US" b="0" dirty="0"/>
              <a:t>= -0.21 P-Value= 0.13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692920"/>
            <a:ext cx="10515600" cy="492561"/>
          </a:xfrm>
        </p:spPr>
        <p:txBody>
          <a:bodyPr>
            <a:normAutofit fontScale="90000"/>
          </a:bodyPr>
          <a:lstStyle/>
          <a:p>
            <a:r>
              <a:rPr lang="en-US" dirty="0"/>
              <a:t>Exploration &amp; Analysis – Musical expression</a:t>
            </a:r>
          </a:p>
        </p:txBody>
      </p:sp>
      <p:sp>
        <p:nvSpPr>
          <p:cNvPr id="10" name="Round Diagonal Corner Rectangle 9"/>
          <p:cNvSpPr/>
          <p:nvPr/>
        </p:nvSpPr>
        <p:spPr>
          <a:xfrm>
            <a:off x="1076885" y="6426201"/>
            <a:ext cx="8933627" cy="364208"/>
          </a:xfrm>
          <a:prstGeom prst="round2DiagRect">
            <a:avLst/>
          </a:prstGeom>
          <a:solidFill>
            <a:srgbClr val="9E2936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 err="1">
                <a:solidFill>
                  <a:schemeClr val="bg1">
                    <a:lumMod val="65000"/>
                  </a:schemeClr>
                </a:solidFill>
              </a:rPr>
              <a:t>Hypothesis</a:t>
            </a:r>
            <a:r>
              <a:rPr lang="es-CO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dirty="0">
                <a:ln w="0"/>
                <a:solidFill>
                  <a:schemeClr val="bg1">
                    <a:lumMod val="6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|   Data |   </a:t>
            </a:r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Exploration &amp; analysis</a:t>
            </a:r>
            <a:r>
              <a:rPr lang="en-US" dirty="0">
                <a:ln w="0"/>
                <a:solidFill>
                  <a:schemeClr val="bg1">
                    <a:lumMod val="6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|   Discussion  |  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4700" y="31442"/>
            <a:ext cx="7607300" cy="1397965"/>
          </a:xfrm>
          <a:prstGeom prst="rect">
            <a:avLst/>
          </a:prstGeom>
          <a:effectLst>
            <a:softEdge rad="50800"/>
          </a:effec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984A60E7-48A8-4B8E-AD9F-0A37136405B5}"/>
              </a:ext>
            </a:extLst>
          </p:cNvPr>
          <p:cNvSpPr txBox="1">
            <a:spLocks/>
          </p:cNvSpPr>
          <p:nvPr/>
        </p:nvSpPr>
        <p:spPr>
          <a:xfrm>
            <a:off x="0" y="142875"/>
            <a:ext cx="5076967" cy="11795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3200" dirty="0" err="1"/>
              <a:t>World</a:t>
            </a:r>
            <a:r>
              <a:rPr lang="es-CO" sz="3200" dirty="0"/>
              <a:t> </a:t>
            </a:r>
            <a:r>
              <a:rPr lang="es-CO" sz="3200" dirty="0" err="1"/>
              <a:t>Happines</a:t>
            </a:r>
            <a:r>
              <a:rPr lang="es-CO" sz="3200" dirty="0"/>
              <a:t> </a:t>
            </a:r>
            <a:r>
              <a:rPr lang="es-CO" sz="3200" dirty="0" err="1"/>
              <a:t>Analysis</a:t>
            </a:r>
            <a:endParaRPr lang="en-US" sz="3000" dirty="0"/>
          </a:p>
        </p:txBody>
      </p:sp>
      <p:pic>
        <p:nvPicPr>
          <p:cNvPr id="9" name="Content Placeholder 8" descr="A close up of a logo&#10;&#10;Description automatically generated">
            <a:extLst>
              <a:ext uri="{FF2B5EF4-FFF2-40B4-BE49-F238E27FC236}">
                <a16:creationId xmlns:a16="http://schemas.microsoft.com/office/drawing/2014/main" id="{3F49046E-6C4F-4F45-B56E-108108A5EBD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550" y="2782113"/>
            <a:ext cx="5157785" cy="3438524"/>
          </a:xfrm>
        </p:spPr>
      </p:pic>
      <p:pic>
        <p:nvPicPr>
          <p:cNvPr id="17" name="Content Placeholder 16" descr="A close up of a logo&#10;&#10;Description automatically generated">
            <a:extLst>
              <a:ext uri="{FF2B5EF4-FFF2-40B4-BE49-F238E27FC236}">
                <a16:creationId xmlns:a16="http://schemas.microsoft.com/office/drawing/2014/main" id="{6524748C-9711-4B62-BC85-BCC436FC710E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2320" y="2782113"/>
            <a:ext cx="5085130" cy="3390087"/>
          </a:xfrm>
        </p:spPr>
      </p:pic>
    </p:spTree>
    <p:extLst>
      <p:ext uri="{BB962C8B-B14F-4D97-AF65-F5344CB8AC3E}">
        <p14:creationId xmlns:p14="http://schemas.microsoft.com/office/powerpoint/2010/main" val="3093005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B037C4-63A4-4DF6-AAAD-6CC78B6D4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49" y="2295729"/>
            <a:ext cx="10348473" cy="376136"/>
          </a:xfrm>
        </p:spPr>
        <p:txBody>
          <a:bodyPr>
            <a:normAutofit fontScale="70000" lnSpcReduction="20000"/>
          </a:bodyPr>
          <a:lstStyle/>
          <a:p>
            <a:r>
              <a:rPr lang="en-US" b="0" dirty="0"/>
              <a:t>Side questions: What is the specific music profile of the US? Can we find a song with that specific profile?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692920"/>
            <a:ext cx="10515600" cy="492561"/>
          </a:xfrm>
        </p:spPr>
        <p:txBody>
          <a:bodyPr>
            <a:normAutofit fontScale="90000"/>
          </a:bodyPr>
          <a:lstStyle/>
          <a:p>
            <a:r>
              <a:rPr lang="en-US" dirty="0"/>
              <a:t>Exploration &amp; Analysis – Musical expression</a:t>
            </a:r>
          </a:p>
        </p:txBody>
      </p:sp>
      <p:sp>
        <p:nvSpPr>
          <p:cNvPr id="10" name="Round Diagonal Corner Rectangle 9"/>
          <p:cNvSpPr/>
          <p:nvPr/>
        </p:nvSpPr>
        <p:spPr>
          <a:xfrm>
            <a:off x="1076885" y="6426201"/>
            <a:ext cx="8933627" cy="364208"/>
          </a:xfrm>
          <a:prstGeom prst="round2DiagRect">
            <a:avLst/>
          </a:prstGeom>
          <a:solidFill>
            <a:srgbClr val="9E2936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 err="1">
                <a:solidFill>
                  <a:schemeClr val="bg1">
                    <a:lumMod val="65000"/>
                  </a:schemeClr>
                </a:solidFill>
              </a:rPr>
              <a:t>Hypothesis</a:t>
            </a:r>
            <a:r>
              <a:rPr lang="es-CO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dirty="0">
                <a:ln w="0"/>
                <a:solidFill>
                  <a:schemeClr val="bg1">
                    <a:lumMod val="6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|   Data |   </a:t>
            </a:r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Exploration &amp; analysis</a:t>
            </a:r>
            <a:r>
              <a:rPr lang="en-US" dirty="0">
                <a:ln w="0"/>
                <a:solidFill>
                  <a:schemeClr val="bg1">
                    <a:lumMod val="6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|   Discussion  |  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4700" y="31442"/>
            <a:ext cx="7607300" cy="1397965"/>
          </a:xfrm>
          <a:prstGeom prst="rect">
            <a:avLst/>
          </a:prstGeom>
          <a:effectLst>
            <a:softEdge rad="50800"/>
          </a:effec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984A60E7-48A8-4B8E-AD9F-0A37136405B5}"/>
              </a:ext>
            </a:extLst>
          </p:cNvPr>
          <p:cNvSpPr txBox="1">
            <a:spLocks/>
          </p:cNvSpPr>
          <p:nvPr/>
        </p:nvSpPr>
        <p:spPr>
          <a:xfrm>
            <a:off x="0" y="142875"/>
            <a:ext cx="5076967" cy="11795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3200" dirty="0" err="1"/>
              <a:t>World</a:t>
            </a:r>
            <a:r>
              <a:rPr lang="es-CO" sz="3200" dirty="0"/>
              <a:t> </a:t>
            </a:r>
            <a:r>
              <a:rPr lang="es-CO" sz="3200" dirty="0" err="1"/>
              <a:t>Happines</a:t>
            </a:r>
            <a:r>
              <a:rPr lang="es-CO" sz="3200" dirty="0"/>
              <a:t> </a:t>
            </a:r>
            <a:r>
              <a:rPr lang="es-CO" sz="3200" dirty="0" err="1"/>
              <a:t>Analysis</a:t>
            </a:r>
            <a:endParaRPr lang="en-US" sz="3000" dirty="0"/>
          </a:p>
        </p:txBody>
      </p:sp>
      <p:pic>
        <p:nvPicPr>
          <p:cNvPr id="11" name="Content Placeholder 10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DC4BAF8E-DAFC-4F0F-A414-4EAF1876565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850" y="4383932"/>
            <a:ext cx="5156200" cy="1738008"/>
          </a:xfr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361D5BD-7885-4C15-A06E-8063DBB65D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6849" y="2936900"/>
            <a:ext cx="5311201" cy="1294901"/>
          </a:xfrm>
          <a:prstGeom prst="rect">
            <a:avLst/>
          </a:prstGeom>
        </p:spPr>
      </p:pic>
      <p:sp>
        <p:nvSpPr>
          <p:cNvPr id="19" name="Rectangle 1">
            <a:extLst>
              <a:ext uri="{FF2B5EF4-FFF2-40B4-BE49-F238E27FC236}">
                <a16:creationId xmlns:a16="http://schemas.microsoft.com/office/drawing/2014/main" id="{558F2E86-1006-4432-AE5C-8A8AEBC7F730}"/>
              </a:ext>
            </a:extLst>
          </p:cNvPr>
          <p:cNvSpPr>
            <a:spLocks noGrp="1" noChangeArrowheads="1"/>
          </p:cNvSpPr>
          <p:nvPr>
            <p:ph sz="quarter" idx="4"/>
          </p:nvPr>
        </p:nvSpPr>
        <p:spPr bwMode="auto">
          <a:xfrm>
            <a:off x="6329164" y="4312267"/>
            <a:ext cx="551433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Ahora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Dice (feat. J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Balvin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&amp;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Arcangel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sng" strike="noStrike" cap="none" normalizeH="0" baseline="0" dirty="0">
                <a:ln>
                  <a:noFill/>
                </a:ln>
                <a:solidFill>
                  <a:srgbClr val="0088CC"/>
                </a:solidFill>
                <a:effectLst/>
                <a:latin typeface="&amp;quot"/>
                <a:hlinkClick r:id="rId7"/>
              </a:rPr>
              <a:t>https://www.youtube.com/watch?v=c73Cu3TQnlg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0273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4700" y="31442"/>
            <a:ext cx="7607300" cy="1397965"/>
          </a:xfrm>
          <a:prstGeom prst="rect">
            <a:avLst/>
          </a:prstGeom>
          <a:effectLst>
            <a:softEdge rad="50800"/>
          </a:effectLst>
        </p:spPr>
      </p:pic>
      <p:sp>
        <p:nvSpPr>
          <p:cNvPr id="7" name="Round Diagonal Corner Rectangle 9">
            <a:extLst>
              <a:ext uri="{FF2B5EF4-FFF2-40B4-BE49-F238E27FC236}">
                <a16:creationId xmlns:a16="http://schemas.microsoft.com/office/drawing/2014/main" id="{D4DB5EDE-6E6B-4C9E-A4BB-947D2D332971}"/>
              </a:ext>
            </a:extLst>
          </p:cNvPr>
          <p:cNvSpPr/>
          <p:nvPr/>
        </p:nvSpPr>
        <p:spPr>
          <a:xfrm>
            <a:off x="1182037" y="6350917"/>
            <a:ext cx="8933627" cy="364208"/>
          </a:xfrm>
          <a:prstGeom prst="round2DiagRect">
            <a:avLst/>
          </a:prstGeom>
          <a:solidFill>
            <a:srgbClr val="9E2936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Appendix</a:t>
            </a:r>
            <a:endParaRPr lang="en-US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A39116B-6DC9-4B9F-9047-93742DB46DC3}"/>
              </a:ext>
            </a:extLst>
          </p:cNvPr>
          <p:cNvSpPr txBox="1"/>
          <p:nvPr/>
        </p:nvSpPr>
        <p:spPr>
          <a:xfrm>
            <a:off x="5603132" y="4254551"/>
            <a:ext cx="45719" cy="369332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 anchor="ctr" anchorCtr="1">
            <a:spAutoFit/>
          </a:bodyPr>
          <a:lstStyle/>
          <a:p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CE643D2-A8DC-48EE-91C2-065ACE39FC10}"/>
              </a:ext>
            </a:extLst>
          </p:cNvPr>
          <p:cNvSpPr txBox="1">
            <a:spLocks/>
          </p:cNvSpPr>
          <p:nvPr/>
        </p:nvSpPr>
        <p:spPr>
          <a:xfrm>
            <a:off x="0" y="142875"/>
            <a:ext cx="5076967" cy="11795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3200" dirty="0" err="1"/>
              <a:t>World</a:t>
            </a:r>
            <a:r>
              <a:rPr lang="es-CO" sz="3200" dirty="0"/>
              <a:t> </a:t>
            </a:r>
            <a:r>
              <a:rPr lang="es-CO" sz="3200" dirty="0" err="1"/>
              <a:t>Happines</a:t>
            </a:r>
            <a:r>
              <a:rPr lang="es-CO" sz="3200" dirty="0"/>
              <a:t> </a:t>
            </a:r>
            <a:r>
              <a:rPr lang="es-CO" sz="3200" dirty="0" err="1"/>
              <a:t>Analysis</a:t>
            </a:r>
            <a:endParaRPr lang="en-US" sz="3000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80C1BF82-0C4D-4BD3-BEF6-84BBAC2EB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71095"/>
            <a:ext cx="10515600" cy="645403"/>
          </a:xfrm>
        </p:spPr>
        <p:txBody>
          <a:bodyPr>
            <a:normAutofit fontScale="90000"/>
          </a:bodyPr>
          <a:lstStyle/>
          <a:p>
            <a:r>
              <a:rPr lang="en-US" dirty="0"/>
              <a:t>Spotify – Code to get top 200 songs</a:t>
            </a:r>
          </a:p>
        </p:txBody>
      </p:sp>
      <p:pic>
        <p:nvPicPr>
          <p:cNvPr id="13" name="Content Placeholder 1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A2F123E8-4BF8-4655-9C8D-17E4E0AA7C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9312" y="2392363"/>
            <a:ext cx="6013376" cy="3779837"/>
          </a:xfr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510C40A-D6D3-49FC-B295-118B59BA8E70}"/>
              </a:ext>
            </a:extLst>
          </p:cNvPr>
          <p:cNvSpPr txBox="1"/>
          <p:nvPr/>
        </p:nvSpPr>
        <p:spPr>
          <a:xfrm>
            <a:off x="85288" y="1973520"/>
            <a:ext cx="12106712" cy="369332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dirty="0"/>
              <a:t>Looped through a Dataframe with a list of countries and a random day per month, for a total of 12 days per country. </a:t>
            </a:r>
          </a:p>
        </p:txBody>
      </p:sp>
    </p:spTree>
    <p:extLst>
      <p:ext uri="{BB962C8B-B14F-4D97-AF65-F5344CB8AC3E}">
        <p14:creationId xmlns:p14="http://schemas.microsoft.com/office/powerpoint/2010/main" val="356326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4700" y="31442"/>
            <a:ext cx="7607300" cy="1397965"/>
          </a:xfrm>
          <a:prstGeom prst="rect">
            <a:avLst/>
          </a:prstGeom>
          <a:effectLst>
            <a:softEdge rad="50800"/>
          </a:effectLst>
        </p:spPr>
      </p:pic>
      <p:sp>
        <p:nvSpPr>
          <p:cNvPr id="7" name="Round Diagonal Corner Rectangle 9">
            <a:extLst>
              <a:ext uri="{FF2B5EF4-FFF2-40B4-BE49-F238E27FC236}">
                <a16:creationId xmlns:a16="http://schemas.microsoft.com/office/drawing/2014/main" id="{D4DB5EDE-6E6B-4C9E-A4BB-947D2D332971}"/>
              </a:ext>
            </a:extLst>
          </p:cNvPr>
          <p:cNvSpPr/>
          <p:nvPr/>
        </p:nvSpPr>
        <p:spPr>
          <a:xfrm>
            <a:off x="1182037" y="6350917"/>
            <a:ext cx="8933627" cy="364208"/>
          </a:xfrm>
          <a:prstGeom prst="round2DiagRect">
            <a:avLst/>
          </a:prstGeom>
          <a:solidFill>
            <a:srgbClr val="9E2936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Appendix</a:t>
            </a:r>
            <a:endParaRPr lang="en-US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A39116B-6DC9-4B9F-9047-93742DB46DC3}"/>
              </a:ext>
            </a:extLst>
          </p:cNvPr>
          <p:cNvSpPr txBox="1"/>
          <p:nvPr/>
        </p:nvSpPr>
        <p:spPr>
          <a:xfrm>
            <a:off x="5603132" y="4254551"/>
            <a:ext cx="45719" cy="369332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 anchor="ctr" anchorCtr="1">
            <a:spAutoFit/>
          </a:bodyPr>
          <a:lstStyle/>
          <a:p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CE643D2-A8DC-48EE-91C2-065ACE39FC10}"/>
              </a:ext>
            </a:extLst>
          </p:cNvPr>
          <p:cNvSpPr txBox="1">
            <a:spLocks/>
          </p:cNvSpPr>
          <p:nvPr/>
        </p:nvSpPr>
        <p:spPr>
          <a:xfrm>
            <a:off x="0" y="142875"/>
            <a:ext cx="5076967" cy="11795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3200" dirty="0" err="1"/>
              <a:t>World</a:t>
            </a:r>
            <a:r>
              <a:rPr lang="es-CO" sz="3200" dirty="0"/>
              <a:t> </a:t>
            </a:r>
            <a:r>
              <a:rPr lang="es-CO" sz="3200" dirty="0" err="1"/>
              <a:t>Happines</a:t>
            </a:r>
            <a:r>
              <a:rPr lang="es-CO" sz="3200" dirty="0"/>
              <a:t> </a:t>
            </a:r>
            <a:r>
              <a:rPr lang="es-CO" sz="3200" dirty="0" err="1"/>
              <a:t>Analysis</a:t>
            </a:r>
            <a:endParaRPr lang="en-US" sz="3000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80C1BF82-0C4D-4BD3-BEF6-84BBAC2EB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71095"/>
            <a:ext cx="10515600" cy="645403"/>
          </a:xfrm>
        </p:spPr>
        <p:txBody>
          <a:bodyPr>
            <a:normAutofit fontScale="90000"/>
          </a:bodyPr>
          <a:lstStyle/>
          <a:p>
            <a:r>
              <a:rPr lang="en-US" dirty="0"/>
              <a:t>Spotify – Use </a:t>
            </a:r>
            <a:r>
              <a:rPr lang="en-US" dirty="0" err="1"/>
              <a:t>Spotipy</a:t>
            </a:r>
            <a:r>
              <a:rPr lang="en-US" dirty="0"/>
              <a:t> API to classify songs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10C40A-D6D3-49FC-B295-118B59BA8E70}"/>
              </a:ext>
            </a:extLst>
          </p:cNvPr>
          <p:cNvSpPr txBox="1"/>
          <p:nvPr/>
        </p:nvSpPr>
        <p:spPr>
          <a:xfrm>
            <a:off x="1490467" y="1999884"/>
            <a:ext cx="8225329" cy="369332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dirty="0"/>
              <a:t>Looped each song collected. Final count were 66 countries and 60,000 songs. </a:t>
            </a:r>
          </a:p>
        </p:txBody>
      </p:sp>
      <p:pic>
        <p:nvPicPr>
          <p:cNvPr id="9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71859A41-718F-47ED-9922-A0AC0109D1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9480" y="2369216"/>
            <a:ext cx="4247745" cy="3906319"/>
          </a:xfrm>
        </p:spPr>
      </p:pic>
    </p:spTree>
    <p:extLst>
      <p:ext uri="{BB962C8B-B14F-4D97-AF65-F5344CB8AC3E}">
        <p14:creationId xmlns:p14="http://schemas.microsoft.com/office/powerpoint/2010/main" val="555572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192463"/>
            <a:ext cx="9932894" cy="297973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Hypothesis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Data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Exploration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Analysis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Discussion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76388"/>
            <a:ext cx="10515600" cy="1325563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142875"/>
            <a:ext cx="5076967" cy="11795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3200" dirty="0" err="1"/>
              <a:t>World</a:t>
            </a:r>
            <a:r>
              <a:rPr lang="es-CO" sz="3200" dirty="0"/>
              <a:t> </a:t>
            </a:r>
            <a:r>
              <a:rPr lang="es-CO" sz="3200" dirty="0" err="1"/>
              <a:t>Happines</a:t>
            </a:r>
            <a:r>
              <a:rPr lang="es-CO" sz="3200" dirty="0"/>
              <a:t> </a:t>
            </a:r>
            <a:r>
              <a:rPr lang="es-CO" sz="3200" dirty="0" err="1"/>
              <a:t>Analysis</a:t>
            </a:r>
            <a:endParaRPr lang="en-US" sz="3000" dirty="0"/>
          </a:p>
        </p:txBody>
      </p:sp>
      <p:sp>
        <p:nvSpPr>
          <p:cNvPr id="11" name="TextBox 10"/>
          <p:cNvSpPr txBox="1"/>
          <p:nvPr/>
        </p:nvSpPr>
        <p:spPr>
          <a:xfrm>
            <a:off x="1664208" y="6911078"/>
            <a:ext cx="184731" cy="369332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none" rtlCol="0" anchor="ctr" anchorCtr="1">
            <a:spAutoFit/>
          </a:bodyPr>
          <a:lstStyle/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4700" y="31442"/>
            <a:ext cx="7607300" cy="1397965"/>
          </a:xfrm>
          <a:prstGeom prst="rect">
            <a:avLst/>
          </a:prstGeom>
          <a:effectLst>
            <a:softEdge rad="50800"/>
          </a:effectLst>
        </p:spPr>
      </p:pic>
    </p:spTree>
    <p:extLst>
      <p:ext uri="{BB962C8B-B14F-4D97-AF65-F5344CB8AC3E}">
        <p14:creationId xmlns:p14="http://schemas.microsoft.com/office/powerpoint/2010/main" val="212863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38233"/>
            <a:ext cx="10515600" cy="393396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What are the drivers of a country’s happiness?</a:t>
            </a:r>
          </a:p>
          <a:p>
            <a:pPr marL="457200" lvl="1" indent="0">
              <a:buNone/>
            </a:pPr>
            <a:r>
              <a:rPr lang="en-US" dirty="0"/>
              <a:t>Our Hypothesis  is that a country’s happiness is directly correlated to:</a:t>
            </a:r>
          </a:p>
          <a:p>
            <a:pPr lvl="1"/>
            <a:r>
              <a:rPr lang="en-US" dirty="0"/>
              <a:t> The country’s economic indicators. The healthier the economic indicators the happier the happier the country will be.</a:t>
            </a:r>
          </a:p>
          <a:p>
            <a:pPr lvl="1"/>
            <a:r>
              <a:rPr lang="en-US" dirty="0"/>
              <a:t>Their weather. The warmer the weather, the happier the country.</a:t>
            </a:r>
          </a:p>
          <a:p>
            <a:pPr lvl="1"/>
            <a:r>
              <a:rPr lang="en-US" dirty="0"/>
              <a:t>Their musical expressions. The happier the country, the happier the music of their choice.</a:t>
            </a:r>
          </a:p>
          <a:p>
            <a:pPr lvl="1"/>
            <a:r>
              <a:rPr lang="en-US" dirty="0"/>
              <a:t>Their tourism. The happier the country, the more tourism it will attract.</a:t>
            </a:r>
          </a:p>
          <a:p>
            <a:pPr lvl="1"/>
            <a:r>
              <a:rPr lang="en-US" dirty="0"/>
              <a:t>Their athletes. The happier the country the more </a:t>
            </a:r>
            <a:r>
              <a:rPr lang="en-US" dirty="0" err="1"/>
              <a:t>olympic</a:t>
            </a:r>
            <a:r>
              <a:rPr lang="en-US" dirty="0"/>
              <a:t> athletes will represent them.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82751"/>
            <a:ext cx="10515600" cy="398534"/>
          </a:xfrm>
        </p:spPr>
        <p:txBody>
          <a:bodyPr>
            <a:normAutofit fontScale="90000"/>
          </a:bodyPr>
          <a:lstStyle/>
          <a:p>
            <a:r>
              <a:rPr lang="en-US" dirty="0"/>
              <a:t>Hypothesis</a:t>
            </a:r>
          </a:p>
        </p:txBody>
      </p:sp>
      <p:sp>
        <p:nvSpPr>
          <p:cNvPr id="10" name="Round Diagonal Corner Rectangle 9"/>
          <p:cNvSpPr/>
          <p:nvPr/>
        </p:nvSpPr>
        <p:spPr>
          <a:xfrm>
            <a:off x="1076885" y="6426201"/>
            <a:ext cx="8933627" cy="364208"/>
          </a:xfrm>
          <a:prstGeom prst="round2DiagRect">
            <a:avLst/>
          </a:prstGeom>
          <a:solidFill>
            <a:srgbClr val="9E2936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 err="1">
                <a:solidFill>
                  <a:schemeClr val="bg1"/>
                </a:solidFill>
              </a:rPr>
              <a:t>Hypothesis</a:t>
            </a:r>
            <a:r>
              <a:rPr lang="es-CO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dirty="0">
                <a:ln w="0"/>
                <a:solidFill>
                  <a:schemeClr val="bg1">
                    <a:lumMod val="6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|   Data |   Exploration  |   Analysis  |   </a:t>
            </a:r>
            <a:r>
              <a:rPr lang="en-US" dirty="0" err="1">
                <a:ln w="0"/>
                <a:solidFill>
                  <a:schemeClr val="bg1">
                    <a:lumMod val="6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Discusion</a:t>
            </a:r>
            <a:r>
              <a:rPr lang="en-US" dirty="0">
                <a:ln w="0"/>
                <a:solidFill>
                  <a:schemeClr val="bg1">
                    <a:lumMod val="6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|  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4700" y="31442"/>
            <a:ext cx="7607300" cy="1397965"/>
          </a:xfrm>
          <a:prstGeom prst="rect">
            <a:avLst/>
          </a:prstGeom>
          <a:effectLst>
            <a:softEdge rad="50800"/>
          </a:effec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984A60E7-48A8-4B8E-AD9F-0A37136405B5}"/>
              </a:ext>
            </a:extLst>
          </p:cNvPr>
          <p:cNvSpPr txBox="1">
            <a:spLocks/>
          </p:cNvSpPr>
          <p:nvPr/>
        </p:nvSpPr>
        <p:spPr>
          <a:xfrm>
            <a:off x="0" y="142875"/>
            <a:ext cx="5076967" cy="11795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3200" dirty="0" err="1"/>
              <a:t>World</a:t>
            </a:r>
            <a:r>
              <a:rPr lang="es-CO" sz="3200" dirty="0"/>
              <a:t> </a:t>
            </a:r>
            <a:r>
              <a:rPr lang="es-CO" sz="3200" dirty="0" err="1"/>
              <a:t>Happines</a:t>
            </a:r>
            <a:r>
              <a:rPr lang="es-CO" sz="3200" dirty="0"/>
              <a:t> </a:t>
            </a:r>
            <a:r>
              <a:rPr lang="es-CO" sz="3200" dirty="0" err="1"/>
              <a:t>Analysis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839908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7949" y="2380421"/>
            <a:ext cx="10515600" cy="38907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Questions we asked:</a:t>
            </a:r>
          </a:p>
          <a:p>
            <a:r>
              <a:rPr lang="en-US" dirty="0"/>
              <a:t>1. </a:t>
            </a:r>
            <a:r>
              <a:rPr lang="en-US" i="1" dirty="0"/>
              <a:t>How happy is the world?</a:t>
            </a:r>
          </a:p>
          <a:p>
            <a:pPr marL="457200" lvl="1" indent="0">
              <a:buNone/>
            </a:pPr>
            <a:r>
              <a:rPr lang="en-US" dirty="0"/>
              <a:t>  Data: World Happiness Report: </a:t>
            </a:r>
            <a:r>
              <a:rPr lang="en-US" dirty="0">
                <a:hlinkClick r:id="rId3"/>
              </a:rPr>
              <a:t>http://worldhappiness.report/ed/2018/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 </a:t>
            </a:r>
          </a:p>
          <a:p>
            <a:r>
              <a:rPr lang="en-US" dirty="0"/>
              <a:t>2. </a:t>
            </a:r>
            <a:r>
              <a:rPr lang="en-US" i="1" dirty="0"/>
              <a:t>How does happiness correlate with weather:</a:t>
            </a:r>
          </a:p>
          <a:p>
            <a:pPr marL="457200" lvl="1" indent="0">
              <a:buNone/>
            </a:pPr>
            <a:r>
              <a:rPr lang="en-US" dirty="0"/>
              <a:t>  Data: Open Weather API</a:t>
            </a:r>
          </a:p>
          <a:p>
            <a:pPr marL="0" indent="0">
              <a:buNone/>
            </a:pPr>
            <a:r>
              <a:rPr lang="en-US" dirty="0"/>
              <a:t>		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82750"/>
            <a:ext cx="10515600" cy="528187"/>
          </a:xfrm>
        </p:spPr>
        <p:txBody>
          <a:bodyPr>
            <a:normAutofit fontScale="90000"/>
          </a:bodyPr>
          <a:lstStyle/>
          <a:p>
            <a:r>
              <a:rPr lang="en-US" dirty="0"/>
              <a:t>Data</a:t>
            </a:r>
          </a:p>
        </p:txBody>
      </p:sp>
      <p:sp>
        <p:nvSpPr>
          <p:cNvPr id="10" name="Round Diagonal Corner Rectangle 9"/>
          <p:cNvSpPr/>
          <p:nvPr/>
        </p:nvSpPr>
        <p:spPr>
          <a:xfrm>
            <a:off x="1076885" y="6426201"/>
            <a:ext cx="8933627" cy="364208"/>
          </a:xfrm>
          <a:prstGeom prst="round2DiagRect">
            <a:avLst/>
          </a:prstGeom>
          <a:solidFill>
            <a:srgbClr val="9E2936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 err="1">
                <a:solidFill>
                  <a:schemeClr val="bg1">
                    <a:lumMod val="65000"/>
                  </a:schemeClr>
                </a:solidFill>
              </a:rPr>
              <a:t>Hypothesis</a:t>
            </a:r>
            <a:r>
              <a:rPr lang="es-CO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dirty="0">
                <a:ln w="0"/>
                <a:solidFill>
                  <a:schemeClr val="bg1">
                    <a:lumMod val="6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|   </a:t>
            </a:r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Data</a:t>
            </a:r>
            <a:r>
              <a:rPr lang="en-US" dirty="0">
                <a:ln w="0"/>
                <a:solidFill>
                  <a:schemeClr val="bg1">
                    <a:lumMod val="6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|   Exploration  |   Analysis  |   </a:t>
            </a:r>
            <a:r>
              <a:rPr lang="en-US" dirty="0" err="1">
                <a:ln w="0"/>
                <a:solidFill>
                  <a:schemeClr val="bg1">
                    <a:lumMod val="6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Discusion</a:t>
            </a:r>
            <a:r>
              <a:rPr lang="en-US" dirty="0">
                <a:ln w="0"/>
                <a:solidFill>
                  <a:schemeClr val="bg1">
                    <a:lumMod val="6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|  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4700" y="31442"/>
            <a:ext cx="7607300" cy="1397965"/>
          </a:xfrm>
          <a:prstGeom prst="rect">
            <a:avLst/>
          </a:prstGeom>
          <a:effectLst>
            <a:softEdge rad="50800"/>
          </a:effec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984A60E7-48A8-4B8E-AD9F-0A37136405B5}"/>
              </a:ext>
            </a:extLst>
          </p:cNvPr>
          <p:cNvSpPr txBox="1">
            <a:spLocks/>
          </p:cNvSpPr>
          <p:nvPr/>
        </p:nvSpPr>
        <p:spPr>
          <a:xfrm>
            <a:off x="0" y="142875"/>
            <a:ext cx="5076967" cy="11795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3200" dirty="0" err="1"/>
              <a:t>World</a:t>
            </a:r>
            <a:r>
              <a:rPr lang="es-CO" sz="3200" dirty="0"/>
              <a:t> </a:t>
            </a:r>
            <a:r>
              <a:rPr lang="es-CO" sz="3200" dirty="0" err="1"/>
              <a:t>Happines</a:t>
            </a:r>
            <a:r>
              <a:rPr lang="es-CO" sz="3200" dirty="0"/>
              <a:t> </a:t>
            </a:r>
            <a:r>
              <a:rPr lang="es-CO" sz="3200" dirty="0" err="1"/>
              <a:t>Analysis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317940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7949" y="2380421"/>
            <a:ext cx="10515600" cy="38907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Questions we asked:</a:t>
            </a:r>
          </a:p>
          <a:p>
            <a:r>
              <a:rPr lang="en-US" dirty="0"/>
              <a:t>3. </a:t>
            </a:r>
            <a:r>
              <a:rPr lang="en-US" i="1" dirty="0"/>
              <a:t>How does tourism correlate with happiness?</a:t>
            </a:r>
          </a:p>
          <a:p>
            <a:pPr marL="457200" lvl="1" indent="0">
              <a:buNone/>
            </a:pPr>
            <a:r>
              <a:rPr lang="en-US" dirty="0"/>
              <a:t>  Data: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4. </a:t>
            </a:r>
            <a:r>
              <a:rPr lang="en-US" i="1" dirty="0"/>
              <a:t>How does athletics correlate with happiness?</a:t>
            </a:r>
          </a:p>
          <a:p>
            <a:pPr marL="457200" lvl="1" indent="0">
              <a:buNone/>
            </a:pPr>
            <a:r>
              <a:rPr lang="en-US" dirty="0"/>
              <a:t>  Data:</a:t>
            </a:r>
          </a:p>
          <a:p>
            <a:pPr marL="457200" lvl="1" indent="0">
              <a:buNone/>
            </a:pPr>
            <a:r>
              <a:rPr lang="en-US" dirty="0"/>
              <a:t>		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82750"/>
            <a:ext cx="10515600" cy="528187"/>
          </a:xfrm>
        </p:spPr>
        <p:txBody>
          <a:bodyPr>
            <a:normAutofit fontScale="90000"/>
          </a:bodyPr>
          <a:lstStyle/>
          <a:p>
            <a:r>
              <a:rPr lang="en-US" dirty="0"/>
              <a:t>Data</a:t>
            </a:r>
          </a:p>
        </p:txBody>
      </p:sp>
      <p:sp>
        <p:nvSpPr>
          <p:cNvPr id="10" name="Round Diagonal Corner Rectangle 9"/>
          <p:cNvSpPr/>
          <p:nvPr/>
        </p:nvSpPr>
        <p:spPr>
          <a:xfrm>
            <a:off x="1076885" y="6426201"/>
            <a:ext cx="8933627" cy="364208"/>
          </a:xfrm>
          <a:prstGeom prst="round2DiagRect">
            <a:avLst/>
          </a:prstGeom>
          <a:solidFill>
            <a:srgbClr val="9E2936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 err="1">
                <a:solidFill>
                  <a:schemeClr val="bg1">
                    <a:lumMod val="65000"/>
                  </a:schemeClr>
                </a:solidFill>
              </a:rPr>
              <a:t>Hypothesis</a:t>
            </a:r>
            <a:r>
              <a:rPr lang="es-CO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dirty="0">
                <a:ln w="0"/>
                <a:solidFill>
                  <a:schemeClr val="bg1">
                    <a:lumMod val="6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|   </a:t>
            </a:r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Data</a:t>
            </a:r>
            <a:r>
              <a:rPr lang="en-US" dirty="0">
                <a:ln w="0"/>
                <a:solidFill>
                  <a:schemeClr val="bg1">
                    <a:lumMod val="6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|   Exploration  |   Analysis  |   </a:t>
            </a:r>
            <a:r>
              <a:rPr lang="en-US" dirty="0" err="1">
                <a:ln w="0"/>
                <a:solidFill>
                  <a:schemeClr val="bg1">
                    <a:lumMod val="6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Discusion</a:t>
            </a:r>
            <a:r>
              <a:rPr lang="en-US" dirty="0">
                <a:ln w="0"/>
                <a:solidFill>
                  <a:schemeClr val="bg1">
                    <a:lumMod val="6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|  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4700" y="31442"/>
            <a:ext cx="7607300" cy="1397965"/>
          </a:xfrm>
          <a:prstGeom prst="rect">
            <a:avLst/>
          </a:prstGeom>
          <a:effectLst>
            <a:softEdge rad="50800"/>
          </a:effec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984A60E7-48A8-4B8E-AD9F-0A37136405B5}"/>
              </a:ext>
            </a:extLst>
          </p:cNvPr>
          <p:cNvSpPr txBox="1">
            <a:spLocks/>
          </p:cNvSpPr>
          <p:nvPr/>
        </p:nvSpPr>
        <p:spPr>
          <a:xfrm>
            <a:off x="0" y="142875"/>
            <a:ext cx="5076967" cy="11795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3200" dirty="0" err="1"/>
              <a:t>World</a:t>
            </a:r>
            <a:r>
              <a:rPr lang="es-CO" sz="3200" dirty="0"/>
              <a:t> </a:t>
            </a:r>
            <a:r>
              <a:rPr lang="es-CO" sz="3200" dirty="0" err="1"/>
              <a:t>Happines</a:t>
            </a:r>
            <a:r>
              <a:rPr lang="es-CO" sz="3200" dirty="0"/>
              <a:t> </a:t>
            </a:r>
            <a:r>
              <a:rPr lang="es-CO" sz="3200" dirty="0" err="1"/>
              <a:t>Analysis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385341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7949" y="2380421"/>
            <a:ext cx="10515600" cy="38907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5. </a:t>
            </a:r>
            <a:r>
              <a:rPr lang="en-US" i="1" dirty="0"/>
              <a:t>How does happiness correlate with economic indicators:</a:t>
            </a:r>
          </a:p>
          <a:p>
            <a:pPr marL="457200" lvl="1" indent="0">
              <a:buNone/>
            </a:pPr>
            <a:r>
              <a:rPr lang="en-US" dirty="0"/>
              <a:t>  Data: World Happiness Report: http://worldhappiness.report/ed/2018/ </a:t>
            </a:r>
          </a:p>
          <a:p>
            <a:pPr marL="457200" lvl="1" indent="0">
              <a:buNone/>
            </a:pPr>
            <a:r>
              <a:rPr lang="en-US" dirty="0"/>
              <a:t>  Data: The world bank indicators API http://api.worldbank.org </a:t>
            </a:r>
          </a:p>
          <a:p>
            <a:pPr marL="457200" lvl="1" indent="0">
              <a:buNone/>
            </a:pPr>
            <a:r>
              <a:rPr lang="en-US" dirty="0"/>
              <a:t>		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82750"/>
            <a:ext cx="10515600" cy="528187"/>
          </a:xfrm>
        </p:spPr>
        <p:txBody>
          <a:bodyPr>
            <a:normAutofit fontScale="90000"/>
          </a:bodyPr>
          <a:lstStyle/>
          <a:p>
            <a:r>
              <a:rPr lang="en-US" dirty="0"/>
              <a:t>Data</a:t>
            </a:r>
          </a:p>
        </p:txBody>
      </p:sp>
      <p:sp>
        <p:nvSpPr>
          <p:cNvPr id="10" name="Round Diagonal Corner Rectangle 9"/>
          <p:cNvSpPr/>
          <p:nvPr/>
        </p:nvSpPr>
        <p:spPr>
          <a:xfrm>
            <a:off x="1076885" y="6426201"/>
            <a:ext cx="8933627" cy="364208"/>
          </a:xfrm>
          <a:prstGeom prst="round2DiagRect">
            <a:avLst/>
          </a:prstGeom>
          <a:solidFill>
            <a:srgbClr val="9E2936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 err="1">
                <a:solidFill>
                  <a:schemeClr val="bg1">
                    <a:lumMod val="65000"/>
                  </a:schemeClr>
                </a:solidFill>
              </a:rPr>
              <a:t>Hypothesis</a:t>
            </a:r>
            <a:r>
              <a:rPr lang="es-CO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dirty="0">
                <a:ln w="0"/>
                <a:solidFill>
                  <a:schemeClr val="bg1">
                    <a:lumMod val="6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|   </a:t>
            </a:r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Data</a:t>
            </a:r>
            <a:r>
              <a:rPr lang="en-US" dirty="0">
                <a:ln w="0"/>
                <a:solidFill>
                  <a:schemeClr val="bg1">
                    <a:lumMod val="6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|   Exploration  |   Analysis  |   </a:t>
            </a:r>
            <a:r>
              <a:rPr lang="en-US" dirty="0" err="1">
                <a:ln w="0"/>
                <a:solidFill>
                  <a:schemeClr val="bg1">
                    <a:lumMod val="6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Discusion</a:t>
            </a:r>
            <a:r>
              <a:rPr lang="en-US" dirty="0">
                <a:ln w="0"/>
                <a:solidFill>
                  <a:schemeClr val="bg1">
                    <a:lumMod val="6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|  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4700" y="31442"/>
            <a:ext cx="7607300" cy="1397965"/>
          </a:xfrm>
          <a:prstGeom prst="rect">
            <a:avLst/>
          </a:prstGeom>
          <a:effectLst>
            <a:softEdge rad="50800"/>
          </a:effec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984A60E7-48A8-4B8E-AD9F-0A37136405B5}"/>
              </a:ext>
            </a:extLst>
          </p:cNvPr>
          <p:cNvSpPr txBox="1">
            <a:spLocks/>
          </p:cNvSpPr>
          <p:nvPr/>
        </p:nvSpPr>
        <p:spPr>
          <a:xfrm>
            <a:off x="0" y="142875"/>
            <a:ext cx="5076967" cy="11795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3200" dirty="0" err="1"/>
              <a:t>World</a:t>
            </a:r>
            <a:r>
              <a:rPr lang="es-CO" sz="3200" dirty="0"/>
              <a:t> </a:t>
            </a:r>
            <a:r>
              <a:rPr lang="es-CO" sz="3200" dirty="0" err="1"/>
              <a:t>Happines</a:t>
            </a:r>
            <a:r>
              <a:rPr lang="es-CO" sz="3200" dirty="0"/>
              <a:t> </a:t>
            </a:r>
            <a:r>
              <a:rPr lang="es-CO" sz="3200" dirty="0" err="1"/>
              <a:t>Analysis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4127654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7949" y="2380421"/>
            <a:ext cx="10515600" cy="389072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Questions we asked:</a:t>
            </a:r>
          </a:p>
          <a:p>
            <a:r>
              <a:rPr lang="en-US" dirty="0"/>
              <a:t>6. </a:t>
            </a:r>
            <a:r>
              <a:rPr lang="en-US" i="1" dirty="0"/>
              <a:t>Is there are relationship between how happy the country and the kind of music they choose to listen and preferer?</a:t>
            </a:r>
          </a:p>
          <a:p>
            <a:endParaRPr lang="en-US" i="1" dirty="0"/>
          </a:p>
          <a:p>
            <a:pPr marL="457200" lvl="1" indent="0">
              <a:buNone/>
            </a:pPr>
            <a:r>
              <a:rPr lang="en-US" i="1" dirty="0"/>
              <a:t>Data needed: </a:t>
            </a:r>
          </a:p>
          <a:p>
            <a:pPr lvl="1"/>
            <a:r>
              <a:rPr lang="en-US" i="1" dirty="0"/>
              <a:t>Representative sample of top songs per country through out the year.</a:t>
            </a:r>
          </a:p>
          <a:p>
            <a:pPr lvl="1"/>
            <a:r>
              <a:rPr lang="en-US" i="1" dirty="0"/>
              <a:t>Characteristics of each song rating: happiness, energy, </a:t>
            </a:r>
            <a:r>
              <a:rPr lang="en-US" i="1" dirty="0" err="1"/>
              <a:t>speechiness</a:t>
            </a:r>
            <a:r>
              <a:rPr lang="en-US" i="1" dirty="0"/>
              <a:t> and 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Data sources: </a:t>
            </a:r>
          </a:p>
          <a:p>
            <a:pPr lvl="1"/>
            <a:r>
              <a:rPr lang="en-US" dirty="0"/>
              <a:t>Spotify, </a:t>
            </a:r>
            <a:r>
              <a:rPr lang="en-US" dirty="0" err="1"/>
              <a:t>Spotypy</a:t>
            </a:r>
            <a:r>
              <a:rPr lang="en-US" dirty="0"/>
              <a:t> API</a:t>
            </a:r>
          </a:p>
          <a:p>
            <a:pPr marL="457200" lvl="1" indent="0">
              <a:buNone/>
            </a:pPr>
            <a:r>
              <a:rPr lang="en-US" dirty="0"/>
              <a:t>  </a:t>
            </a:r>
          </a:p>
          <a:p>
            <a:pPr marL="457200" lvl="1" indent="0">
              <a:buNone/>
            </a:pPr>
            <a:r>
              <a:rPr lang="en-US" dirty="0"/>
              <a:t>		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82750"/>
            <a:ext cx="10515600" cy="528187"/>
          </a:xfrm>
        </p:spPr>
        <p:txBody>
          <a:bodyPr>
            <a:normAutofit fontScale="90000"/>
          </a:bodyPr>
          <a:lstStyle/>
          <a:p>
            <a:r>
              <a:rPr lang="en-US" dirty="0"/>
              <a:t>Data</a:t>
            </a:r>
          </a:p>
        </p:txBody>
      </p:sp>
      <p:sp>
        <p:nvSpPr>
          <p:cNvPr id="10" name="Round Diagonal Corner Rectangle 9"/>
          <p:cNvSpPr/>
          <p:nvPr/>
        </p:nvSpPr>
        <p:spPr>
          <a:xfrm>
            <a:off x="1076885" y="6426201"/>
            <a:ext cx="8933627" cy="364208"/>
          </a:xfrm>
          <a:prstGeom prst="round2DiagRect">
            <a:avLst/>
          </a:prstGeom>
          <a:solidFill>
            <a:srgbClr val="9E2936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 err="1">
                <a:solidFill>
                  <a:schemeClr val="bg1">
                    <a:lumMod val="65000"/>
                  </a:schemeClr>
                </a:solidFill>
              </a:rPr>
              <a:t>Hypothesis</a:t>
            </a:r>
            <a:r>
              <a:rPr lang="es-CO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dirty="0">
                <a:ln w="0"/>
                <a:solidFill>
                  <a:schemeClr val="bg1">
                    <a:lumMod val="6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|   </a:t>
            </a:r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Data</a:t>
            </a:r>
            <a:r>
              <a:rPr lang="en-US" dirty="0">
                <a:ln w="0"/>
                <a:solidFill>
                  <a:schemeClr val="bg1">
                    <a:lumMod val="6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|   Exploration  |   Analysis  |   </a:t>
            </a:r>
            <a:r>
              <a:rPr lang="en-US" dirty="0" err="1">
                <a:ln w="0"/>
                <a:solidFill>
                  <a:schemeClr val="bg1">
                    <a:lumMod val="6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Discusion</a:t>
            </a:r>
            <a:r>
              <a:rPr lang="en-US" dirty="0">
                <a:ln w="0"/>
                <a:solidFill>
                  <a:schemeClr val="bg1">
                    <a:lumMod val="6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|  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4700" y="31442"/>
            <a:ext cx="7607300" cy="1397965"/>
          </a:xfrm>
          <a:prstGeom prst="rect">
            <a:avLst/>
          </a:prstGeom>
          <a:effectLst>
            <a:softEdge rad="50800"/>
          </a:effec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984A60E7-48A8-4B8E-AD9F-0A37136405B5}"/>
              </a:ext>
            </a:extLst>
          </p:cNvPr>
          <p:cNvSpPr txBox="1">
            <a:spLocks/>
          </p:cNvSpPr>
          <p:nvPr/>
        </p:nvSpPr>
        <p:spPr>
          <a:xfrm>
            <a:off x="0" y="142875"/>
            <a:ext cx="5076967" cy="11795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3200" dirty="0" err="1"/>
              <a:t>World</a:t>
            </a:r>
            <a:r>
              <a:rPr lang="es-CO" sz="3200" dirty="0"/>
              <a:t> </a:t>
            </a:r>
            <a:r>
              <a:rPr lang="es-CO" sz="3200" dirty="0" err="1"/>
              <a:t>Happines</a:t>
            </a:r>
            <a:r>
              <a:rPr lang="es-CO" sz="3200" dirty="0"/>
              <a:t> </a:t>
            </a:r>
            <a:r>
              <a:rPr lang="es-CO" sz="3200" dirty="0" err="1"/>
              <a:t>Analysis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762565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C7C85E5-6604-4226-BBCA-D35ACAF135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175" y="2424490"/>
            <a:ext cx="5487650" cy="3658433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82750"/>
            <a:ext cx="10515600" cy="535011"/>
          </a:xfrm>
        </p:spPr>
        <p:txBody>
          <a:bodyPr>
            <a:normAutofit fontScale="90000"/>
          </a:bodyPr>
          <a:lstStyle/>
          <a:p>
            <a:r>
              <a:rPr lang="en-US" dirty="0"/>
              <a:t>Exploration &amp; Analysis – Happiness Index</a:t>
            </a:r>
          </a:p>
        </p:txBody>
      </p:sp>
      <p:sp>
        <p:nvSpPr>
          <p:cNvPr id="10" name="Round Diagonal Corner Rectangle 9"/>
          <p:cNvSpPr/>
          <p:nvPr/>
        </p:nvSpPr>
        <p:spPr>
          <a:xfrm>
            <a:off x="1076885" y="6426201"/>
            <a:ext cx="8933627" cy="364208"/>
          </a:xfrm>
          <a:prstGeom prst="round2DiagRect">
            <a:avLst/>
          </a:prstGeom>
          <a:solidFill>
            <a:srgbClr val="9E2936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 err="1">
                <a:solidFill>
                  <a:schemeClr val="bg1">
                    <a:lumMod val="65000"/>
                  </a:schemeClr>
                </a:solidFill>
              </a:rPr>
              <a:t>Hypothesis</a:t>
            </a:r>
            <a:r>
              <a:rPr lang="es-CO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dirty="0">
                <a:ln w="0"/>
                <a:solidFill>
                  <a:schemeClr val="bg1">
                    <a:lumMod val="6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|   Data |   </a:t>
            </a:r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Exploration &amp; analysis</a:t>
            </a:r>
            <a:r>
              <a:rPr lang="en-US" dirty="0">
                <a:ln w="0"/>
                <a:solidFill>
                  <a:schemeClr val="bg1">
                    <a:lumMod val="6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|   </a:t>
            </a:r>
            <a:r>
              <a:rPr lang="en-US" dirty="0" err="1">
                <a:ln w="0"/>
                <a:solidFill>
                  <a:schemeClr val="bg1">
                    <a:lumMod val="6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Discusion</a:t>
            </a:r>
            <a:r>
              <a:rPr lang="en-US" dirty="0">
                <a:ln w="0"/>
                <a:solidFill>
                  <a:schemeClr val="bg1">
                    <a:lumMod val="6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|  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4700" y="31442"/>
            <a:ext cx="7607300" cy="1397965"/>
          </a:xfrm>
          <a:prstGeom prst="rect">
            <a:avLst/>
          </a:prstGeom>
          <a:effectLst>
            <a:softEdge rad="50800"/>
          </a:effec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984A60E7-48A8-4B8E-AD9F-0A37136405B5}"/>
              </a:ext>
            </a:extLst>
          </p:cNvPr>
          <p:cNvSpPr txBox="1">
            <a:spLocks/>
          </p:cNvSpPr>
          <p:nvPr/>
        </p:nvSpPr>
        <p:spPr>
          <a:xfrm>
            <a:off x="0" y="142875"/>
            <a:ext cx="5076967" cy="11795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3200" dirty="0" err="1"/>
              <a:t>World</a:t>
            </a:r>
            <a:r>
              <a:rPr lang="es-CO" sz="3200" dirty="0"/>
              <a:t> </a:t>
            </a:r>
            <a:r>
              <a:rPr lang="es-CO" sz="3200" dirty="0" err="1"/>
              <a:t>Happines</a:t>
            </a:r>
            <a:r>
              <a:rPr lang="es-CO" sz="3200" dirty="0"/>
              <a:t> </a:t>
            </a:r>
            <a:r>
              <a:rPr lang="es-CO" sz="3200" dirty="0" err="1"/>
              <a:t>Analysis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974974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82750"/>
            <a:ext cx="10515600" cy="535011"/>
          </a:xfrm>
        </p:spPr>
        <p:txBody>
          <a:bodyPr>
            <a:normAutofit fontScale="90000"/>
          </a:bodyPr>
          <a:lstStyle/>
          <a:p>
            <a:r>
              <a:rPr lang="en-US" dirty="0"/>
              <a:t>Exploration &amp; Analysis – </a:t>
            </a:r>
            <a:r>
              <a:rPr lang="en-US" dirty="0" err="1"/>
              <a:t>Wheather</a:t>
            </a:r>
            <a:endParaRPr lang="en-US" dirty="0"/>
          </a:p>
        </p:txBody>
      </p:sp>
      <p:sp>
        <p:nvSpPr>
          <p:cNvPr id="10" name="Round Diagonal Corner Rectangle 9"/>
          <p:cNvSpPr/>
          <p:nvPr/>
        </p:nvSpPr>
        <p:spPr>
          <a:xfrm>
            <a:off x="1076885" y="6426201"/>
            <a:ext cx="8933627" cy="364208"/>
          </a:xfrm>
          <a:prstGeom prst="round2DiagRect">
            <a:avLst/>
          </a:prstGeom>
          <a:solidFill>
            <a:srgbClr val="9E2936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 err="1">
                <a:solidFill>
                  <a:schemeClr val="bg1">
                    <a:lumMod val="65000"/>
                  </a:schemeClr>
                </a:solidFill>
              </a:rPr>
              <a:t>Hypothesis</a:t>
            </a:r>
            <a:r>
              <a:rPr lang="es-CO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dirty="0">
                <a:ln w="0"/>
                <a:solidFill>
                  <a:schemeClr val="bg1">
                    <a:lumMod val="6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|   Data |   </a:t>
            </a:r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Exploration &amp; analysis</a:t>
            </a:r>
            <a:r>
              <a:rPr lang="en-US" dirty="0">
                <a:ln w="0"/>
                <a:solidFill>
                  <a:schemeClr val="bg1">
                    <a:lumMod val="6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|   </a:t>
            </a:r>
            <a:r>
              <a:rPr lang="en-US" dirty="0" err="1">
                <a:ln w="0"/>
                <a:solidFill>
                  <a:schemeClr val="bg1">
                    <a:lumMod val="6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Discusion</a:t>
            </a:r>
            <a:r>
              <a:rPr lang="en-US" dirty="0">
                <a:ln w="0"/>
                <a:solidFill>
                  <a:schemeClr val="bg1">
                    <a:lumMod val="6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|  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4700" y="31442"/>
            <a:ext cx="7607300" cy="1397965"/>
          </a:xfrm>
          <a:prstGeom prst="rect">
            <a:avLst/>
          </a:prstGeom>
          <a:effectLst>
            <a:softEdge rad="50800"/>
          </a:effec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984A60E7-48A8-4B8E-AD9F-0A37136405B5}"/>
              </a:ext>
            </a:extLst>
          </p:cNvPr>
          <p:cNvSpPr txBox="1">
            <a:spLocks/>
          </p:cNvSpPr>
          <p:nvPr/>
        </p:nvSpPr>
        <p:spPr>
          <a:xfrm>
            <a:off x="0" y="142875"/>
            <a:ext cx="5076967" cy="11795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3200" dirty="0" err="1"/>
              <a:t>World</a:t>
            </a:r>
            <a:r>
              <a:rPr lang="es-CO" sz="3200" dirty="0"/>
              <a:t> </a:t>
            </a:r>
            <a:r>
              <a:rPr lang="es-CO" sz="3200" dirty="0" err="1"/>
              <a:t>Happines</a:t>
            </a:r>
            <a:r>
              <a:rPr lang="es-CO" sz="3200" dirty="0"/>
              <a:t> </a:t>
            </a:r>
            <a:r>
              <a:rPr lang="es-CO" sz="3200" dirty="0" err="1"/>
              <a:t>Analysis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56757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Hispanic Heritage Month Presentation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  <a:txDef>
      <a:spPr>
        <a:noFill/>
        <a:ln>
          <a:solidFill>
            <a:schemeClr val="bg2">
              <a:lumMod val="90000"/>
            </a:schemeClr>
          </a:solidFill>
        </a:ln>
      </a:spPr>
      <a:bodyPr wrap="square" rtlCol="0" anchor="ctr" anchorCtr="1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Hispanic Heritage Month Presentation" id="{1158D31C-F326-43C4-84F0-D0AFADD2339F}" vid="{5D1D38E0-DF85-45BF-AC03-39E1FB93B426}"/>
    </a:ext>
  </a:extLst>
</a:theme>
</file>

<file path=ppt/theme/theme2.xml><?xml version="1.0" encoding="utf-8"?>
<a:theme xmlns:a="http://schemas.openxmlformats.org/drawingml/2006/main" name="Office Them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4873beb7-5857-4685-be1f-d57550cc96cc" xsi:nil="true"/>
    <AssetExpire xmlns="4873beb7-5857-4685-be1f-d57550cc96cc">2029-01-01T08:00:00+00:00</AssetExpire>
    <CampaignTagsTaxHTField0 xmlns="4873beb7-5857-4685-be1f-d57550cc96cc">
      <Terms xmlns="http://schemas.microsoft.com/office/infopath/2007/PartnerControls"/>
    </CampaignTagsTaxHTField0>
    <IntlLangReviewDate xmlns="4873beb7-5857-4685-be1f-d57550cc96cc" xsi:nil="true"/>
    <TPFriendlyName xmlns="4873beb7-5857-4685-be1f-d57550cc96cc" xsi:nil="true"/>
    <IntlLangReview xmlns="4873beb7-5857-4685-be1f-d57550cc96cc">false</IntlLangReview>
    <LocLastLocAttemptVersionLookup xmlns="4873beb7-5857-4685-be1f-d57550cc96cc">856777</LocLastLocAttemptVersionLookup>
    <PolicheckWords xmlns="4873beb7-5857-4685-be1f-d57550cc96cc" xsi:nil="true"/>
    <SubmitterId xmlns="4873beb7-5857-4685-be1f-d57550cc96cc" xsi:nil="true"/>
    <AcquiredFrom xmlns="4873beb7-5857-4685-be1f-d57550cc96cc">Internal MS</AcquiredFrom>
    <EditorialStatus xmlns="4873beb7-5857-4685-be1f-d57550cc96cc">Complete</EditorialStatus>
    <Markets xmlns="4873beb7-5857-4685-be1f-d57550cc96cc"/>
    <OriginAsset xmlns="4873beb7-5857-4685-be1f-d57550cc96cc" xsi:nil="true"/>
    <AssetStart xmlns="4873beb7-5857-4685-be1f-d57550cc96cc">2012-09-20T10:46:42+00:00</AssetStart>
    <FriendlyTitle xmlns="4873beb7-5857-4685-be1f-d57550cc96cc" xsi:nil="true"/>
    <MarketSpecific xmlns="4873beb7-5857-4685-be1f-d57550cc96cc">false</MarketSpecific>
    <TPNamespace xmlns="4873beb7-5857-4685-be1f-d57550cc96cc" xsi:nil="true"/>
    <PublishStatusLookup xmlns="4873beb7-5857-4685-be1f-d57550cc96cc">
      <Value>1622865</Value>
    </PublishStatusLookup>
    <APAuthor xmlns="4873beb7-5857-4685-be1f-d57550cc96cc">
      <UserInfo>
        <DisplayName>REDMOND\v-luannv</DisplayName>
        <AccountId>92</AccountId>
        <AccountType/>
      </UserInfo>
    </APAuthor>
    <TPCommandLine xmlns="4873beb7-5857-4685-be1f-d57550cc96cc" xsi:nil="true"/>
    <IntlLangReviewer xmlns="4873beb7-5857-4685-be1f-d57550cc96cc" xsi:nil="true"/>
    <OpenTemplate xmlns="4873beb7-5857-4685-be1f-d57550cc96cc">true</OpenTemplate>
    <CSXSubmissionDate xmlns="4873beb7-5857-4685-be1f-d57550cc96cc" xsi:nil="true"/>
    <TaxCatchAll xmlns="4873beb7-5857-4685-be1f-d57550cc96cc"/>
    <Manager xmlns="4873beb7-5857-4685-be1f-d57550cc96cc" xsi:nil="true"/>
    <NumericId xmlns="4873beb7-5857-4685-be1f-d57550cc96cc" xsi:nil="true"/>
    <ParentAssetId xmlns="4873beb7-5857-4685-be1f-d57550cc96cc" xsi:nil="true"/>
    <OriginalSourceMarket xmlns="4873beb7-5857-4685-be1f-d57550cc96cc" xsi:nil="true"/>
    <ApprovalStatus xmlns="4873beb7-5857-4685-be1f-d57550cc96cc">InProgress</ApprovalStatus>
    <TPComponent xmlns="4873beb7-5857-4685-be1f-d57550cc96cc" xsi:nil="true"/>
    <EditorialTags xmlns="4873beb7-5857-4685-be1f-d57550cc96cc" xsi:nil="true"/>
    <TPExecutable xmlns="4873beb7-5857-4685-be1f-d57550cc96cc" xsi:nil="true"/>
    <TPLaunchHelpLink xmlns="4873beb7-5857-4685-be1f-d57550cc96cc" xsi:nil="true"/>
    <LocComments xmlns="4873beb7-5857-4685-be1f-d57550cc96cc" xsi:nil="true"/>
    <LocRecommendedHandoff xmlns="4873beb7-5857-4685-be1f-d57550cc96cc" xsi:nil="true"/>
    <SourceTitle xmlns="4873beb7-5857-4685-be1f-d57550cc96cc" xsi:nil="true"/>
    <CSXUpdate xmlns="4873beb7-5857-4685-be1f-d57550cc96cc">false</CSXUpdate>
    <IntlLocPriority xmlns="4873beb7-5857-4685-be1f-d57550cc96cc" xsi:nil="true"/>
    <UAProjectedTotalWords xmlns="4873beb7-5857-4685-be1f-d57550cc96cc" xsi:nil="true"/>
    <AssetType xmlns="4873beb7-5857-4685-be1f-d57550cc96cc" xsi:nil="true"/>
    <MachineTranslated xmlns="4873beb7-5857-4685-be1f-d57550cc96cc">false</MachineTranslated>
    <OutputCachingOn xmlns="4873beb7-5857-4685-be1f-d57550cc96cc">false</OutputCachingOn>
    <TemplateStatus xmlns="4873beb7-5857-4685-be1f-d57550cc96cc">Complete</TemplateStatus>
    <IsSearchable xmlns="4873beb7-5857-4685-be1f-d57550cc96cc">false</IsSearchable>
    <ContentItem xmlns="4873beb7-5857-4685-be1f-d57550cc96cc" xsi:nil="true"/>
    <HandoffToMSDN xmlns="4873beb7-5857-4685-be1f-d57550cc96cc" xsi:nil="true"/>
    <ShowIn xmlns="4873beb7-5857-4685-be1f-d57550cc96cc">Show everywhere</ShowIn>
    <ThumbnailAssetId xmlns="4873beb7-5857-4685-be1f-d57550cc96cc" xsi:nil="true"/>
    <UALocComments xmlns="4873beb7-5857-4685-be1f-d57550cc96cc" xsi:nil="true"/>
    <UALocRecommendation xmlns="4873beb7-5857-4685-be1f-d57550cc96cc">Localize</UALocRecommendation>
    <LastModifiedDateTime xmlns="4873beb7-5857-4685-be1f-d57550cc96cc" xsi:nil="true"/>
    <LegacyData xmlns="4873beb7-5857-4685-be1f-d57550cc96cc" xsi:nil="true"/>
    <LocManualTestRequired xmlns="4873beb7-5857-4685-be1f-d57550cc96cc">false</LocManualTestRequired>
    <LocMarketGroupTiers2 xmlns="4873beb7-5857-4685-be1f-d57550cc96cc" xsi:nil="true"/>
    <ClipArtFilename xmlns="4873beb7-5857-4685-be1f-d57550cc96cc" xsi:nil="true"/>
    <TPApplication xmlns="4873beb7-5857-4685-be1f-d57550cc96cc" xsi:nil="true"/>
    <CSXHash xmlns="4873beb7-5857-4685-be1f-d57550cc96cc" xsi:nil="true"/>
    <DirectSourceMarket xmlns="4873beb7-5857-4685-be1f-d57550cc96cc" xsi:nil="true"/>
    <PrimaryImageGen xmlns="4873beb7-5857-4685-be1f-d57550cc96cc">true</PrimaryImageGen>
    <PlannedPubDate xmlns="4873beb7-5857-4685-be1f-d57550cc96cc" xsi:nil="true"/>
    <CSXSubmissionMarket xmlns="4873beb7-5857-4685-be1f-d57550cc96cc" xsi:nil="true"/>
    <Downloads xmlns="4873beb7-5857-4685-be1f-d57550cc96cc">0</Downloads>
    <ArtSampleDocs xmlns="4873beb7-5857-4685-be1f-d57550cc96cc" xsi:nil="true"/>
    <TrustLevel xmlns="4873beb7-5857-4685-be1f-d57550cc96cc">1 Microsoft Managed Content</TrustLevel>
    <BlockPublish xmlns="4873beb7-5857-4685-be1f-d57550cc96cc">false</BlockPublish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BusinessGroup xmlns="4873beb7-5857-4685-be1f-d57550cc96cc" xsi:nil="true"/>
    <Providers xmlns="4873beb7-5857-4685-be1f-d57550cc96cc" xsi:nil="true"/>
    <TemplateTemplateType xmlns="4873beb7-5857-4685-be1f-d57550cc96cc">PowerPoint Presentation Template</TemplateTemplateType>
    <TimesCloned xmlns="4873beb7-5857-4685-be1f-d57550cc96cc" xsi:nil="true"/>
    <TPAppVersion xmlns="4873beb7-5857-4685-be1f-d57550cc96cc" xsi:nil="true"/>
    <VoteCount xmlns="4873beb7-5857-4685-be1f-d57550cc96cc" xsi:nil="true"/>
    <AverageRating xmlns="4873beb7-5857-4685-be1f-d57550cc96cc" xsi:nil="true"/>
    <FeatureTagsTaxHTField0 xmlns="4873beb7-5857-4685-be1f-d57550cc96cc">
      <Terms xmlns="http://schemas.microsoft.com/office/infopath/2007/PartnerControls"/>
    </FeatureTagsTaxHTField0>
    <Provider xmlns="4873beb7-5857-4685-be1f-d57550cc96cc" xsi:nil="true"/>
    <UACurrentWords xmlns="4873beb7-5857-4685-be1f-d57550cc96cc" xsi:nil="true"/>
    <AssetId xmlns="4873beb7-5857-4685-be1f-d57550cc96cc">TP103460399</AssetId>
    <TPClientViewer xmlns="4873beb7-5857-4685-be1f-d57550cc96cc" xsi:nil="true"/>
    <DSATActionTaken xmlns="4873beb7-5857-4685-be1f-d57550cc96cc" xsi:nil="true"/>
    <APEditor xmlns="4873beb7-5857-4685-be1f-d57550cc96cc">
      <UserInfo>
        <DisplayName/>
        <AccountId xsi:nil="true"/>
        <AccountType/>
      </UserInfo>
    </APEditor>
    <TPInstallLocation xmlns="4873beb7-5857-4685-be1f-d57550cc96cc" xsi:nil="true"/>
    <OOCacheId xmlns="4873beb7-5857-4685-be1f-d57550cc96cc" xsi:nil="true"/>
    <IsDeleted xmlns="4873beb7-5857-4685-be1f-d57550cc96cc">false</IsDeleted>
    <PublishTargets xmlns="4873beb7-5857-4685-be1f-d57550cc96cc">OfficeOnlineVNext</PublishTargets>
    <ApprovalLog xmlns="4873beb7-5857-4685-be1f-d57550cc96cc" xsi:nil="true"/>
    <BugNumber xmlns="4873beb7-5857-4685-be1f-d57550cc96cc" xsi:nil="true"/>
    <CrawlForDependencies xmlns="4873beb7-5857-4685-be1f-d57550cc96cc">false</CrawlForDependencies>
    <InternalTagsTaxHTField0 xmlns="4873beb7-5857-4685-be1f-d57550cc96cc">
      <Terms xmlns="http://schemas.microsoft.com/office/infopath/2007/PartnerControls"/>
    </InternalTagsTaxHTField0>
    <LastHandOff xmlns="4873beb7-5857-4685-be1f-d57550cc96cc" xsi:nil="true"/>
    <Milestone xmlns="4873beb7-5857-4685-be1f-d57550cc96cc" xsi:nil="true"/>
    <OriginalRelease xmlns="4873beb7-5857-4685-be1f-d57550cc96cc">15</OriginalRelease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UANotes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CE864F3-A1EC-4046-9110-1C72B133CC3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EF0CB1D-80F7-4EA9-8A4A-0886922580CB}">
  <ds:schemaRefs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purl.org/dc/elements/1.1/"/>
    <ds:schemaRef ds:uri="http://www.w3.org/XML/1998/namespace"/>
    <ds:schemaRef ds:uri="http://schemas.microsoft.com/office/infopath/2007/PartnerControls"/>
    <ds:schemaRef ds:uri="http://purl.org/dc/terms/"/>
    <ds:schemaRef ds:uri="4873beb7-5857-4685-be1f-d57550cc96cc"/>
  </ds:schemaRefs>
</ds:datastoreItem>
</file>

<file path=customXml/itemProps3.xml><?xml version="1.0" encoding="utf-8"?>
<ds:datastoreItem xmlns:ds="http://schemas.openxmlformats.org/officeDocument/2006/customXml" ds:itemID="{1D1109AC-C00D-47EF-8B3A-6578C39C85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Hispanic Heritage Month presentation</Template>
  <TotalTime>0</TotalTime>
  <Words>814</Words>
  <Application>Microsoft Office PowerPoint</Application>
  <PresentationFormat>Widescreen</PresentationFormat>
  <Paragraphs>129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&amp;quot</vt:lpstr>
      <vt:lpstr>Arial</vt:lpstr>
      <vt:lpstr>Courier New</vt:lpstr>
      <vt:lpstr>Wingdings</vt:lpstr>
      <vt:lpstr>Hispanic Heritage Month Presentation</vt:lpstr>
      <vt:lpstr>What Are The Drivers Of A Country’s Happiness?</vt:lpstr>
      <vt:lpstr>Agenda</vt:lpstr>
      <vt:lpstr>Hypothesis</vt:lpstr>
      <vt:lpstr>Data</vt:lpstr>
      <vt:lpstr>Data</vt:lpstr>
      <vt:lpstr>Data</vt:lpstr>
      <vt:lpstr>Data</vt:lpstr>
      <vt:lpstr>Exploration &amp; Analysis – Happiness Index</vt:lpstr>
      <vt:lpstr>Exploration &amp; Analysis – Wheather</vt:lpstr>
      <vt:lpstr>Exploration &amp; Analysis – Tourism</vt:lpstr>
      <vt:lpstr>Exploration &amp; Analysis - Athletics</vt:lpstr>
      <vt:lpstr>Exploration &amp; Analysis – Economic Indicators</vt:lpstr>
      <vt:lpstr>Exploration &amp; Analysis – Musical expression</vt:lpstr>
      <vt:lpstr>Exploration &amp; Analysis – Musical expression</vt:lpstr>
      <vt:lpstr>Exploration &amp; Analysis – Musical expression</vt:lpstr>
      <vt:lpstr>Exploration &amp; Analysis – Musical expression</vt:lpstr>
      <vt:lpstr>Spotify – Code to get top 200 songs</vt:lpstr>
      <vt:lpstr>Spotify – Use Spotipy API to classify songs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2016-04-24T16:58:50Z</dcterms:created>
  <dcterms:modified xsi:type="dcterms:W3CDTF">2019-04-08T01:01:54Z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Order">
    <vt:r8>74064000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