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729"/>
  </p:normalViewPr>
  <p:slideViewPr>
    <p:cSldViewPr snapToGrid="0" snapToObjects="1">
      <p:cViewPr>
        <p:scale>
          <a:sx n="100" d="100"/>
          <a:sy n="100" d="100"/>
        </p:scale>
        <p:origin x="1000" y="3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F7FD35-DB4B-4340-8722-3CD7D947EB92}" type="datetimeFigureOut">
              <a:rPr lang="en-US" smtClean="0"/>
              <a:t>2/27/20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12C5AA-863E-B64C-B852-66329BA26AFF}" type="slidenum">
              <a:rPr lang="en-US" smtClean="0"/>
              <a:t>‹#›</a:t>
            </a:fld>
            <a:endParaRPr lang="en-US"/>
          </a:p>
        </p:txBody>
      </p:sp>
    </p:spTree>
    <p:extLst>
      <p:ext uri="{BB962C8B-B14F-4D97-AF65-F5344CB8AC3E}">
        <p14:creationId xmlns:p14="http://schemas.microsoft.com/office/powerpoint/2010/main" val="760832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 data reserved for validation, another 5\% for testing. Length of stories is truncated to 1000 words, and a word frequency threshold on inclusion in the vocabulary is set to 10. &lt;UNK&gt; tokens introduced.</a:t>
            </a:r>
          </a:p>
          <a:p>
            <a:endParaRPr lang="en-US" dirty="0"/>
          </a:p>
        </p:txBody>
      </p:sp>
      <p:sp>
        <p:nvSpPr>
          <p:cNvPr id="4" name="Slide Number Placeholder 3"/>
          <p:cNvSpPr>
            <a:spLocks noGrp="1"/>
          </p:cNvSpPr>
          <p:nvPr>
            <p:ph type="sldNum" sz="quarter" idx="5"/>
          </p:nvPr>
        </p:nvSpPr>
        <p:spPr/>
        <p:txBody>
          <a:bodyPr/>
          <a:lstStyle/>
          <a:p>
            <a:fld id="{2312C5AA-863E-B64C-B852-66329BA26AFF}" type="slidenum">
              <a:rPr lang="en-US" smtClean="0"/>
              <a:t>8</a:t>
            </a:fld>
            <a:endParaRPr lang="en-US"/>
          </a:p>
        </p:txBody>
      </p:sp>
    </p:spTree>
    <p:extLst>
      <p:ext uri="{BB962C8B-B14F-4D97-AF65-F5344CB8AC3E}">
        <p14:creationId xmlns:p14="http://schemas.microsoft.com/office/powerpoint/2010/main" val="900306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96E358-BCF5-D949-AA87-30A4BDF204DC}" type="datetimeFigureOut">
              <a:rPr lang="en-US" smtClean="0"/>
              <a:t>2/27/20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4B34D0-EC53-DF4D-8026-10ECB887FCE7}" type="slidenum">
              <a:rPr lang="en-US" smtClean="0"/>
              <a:t>‹#›</a:t>
            </a:fld>
            <a:endParaRPr lang="en-US"/>
          </a:p>
        </p:txBody>
      </p:sp>
    </p:spTree>
    <p:extLst>
      <p:ext uri="{BB962C8B-B14F-4D97-AF65-F5344CB8AC3E}">
        <p14:creationId xmlns:p14="http://schemas.microsoft.com/office/powerpoint/2010/main" val="137429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96E358-BCF5-D949-AA87-30A4BDF204DC}" type="datetimeFigureOut">
              <a:rPr lang="en-US" smtClean="0"/>
              <a:t>2/27/20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4B34D0-EC53-DF4D-8026-10ECB887FCE7}" type="slidenum">
              <a:rPr lang="en-US" smtClean="0"/>
              <a:t>‹#›</a:t>
            </a:fld>
            <a:endParaRPr lang="en-US"/>
          </a:p>
        </p:txBody>
      </p:sp>
    </p:spTree>
    <p:extLst>
      <p:ext uri="{BB962C8B-B14F-4D97-AF65-F5344CB8AC3E}">
        <p14:creationId xmlns:p14="http://schemas.microsoft.com/office/powerpoint/2010/main" val="3302479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96E358-BCF5-D949-AA87-30A4BDF204DC}" type="datetimeFigureOut">
              <a:rPr lang="en-US" smtClean="0"/>
              <a:t>2/27/20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4B34D0-EC53-DF4D-8026-10ECB887FCE7}" type="slidenum">
              <a:rPr lang="en-US" smtClean="0"/>
              <a:t>‹#›</a:t>
            </a:fld>
            <a:endParaRPr lang="en-US"/>
          </a:p>
        </p:txBody>
      </p:sp>
    </p:spTree>
    <p:extLst>
      <p:ext uri="{BB962C8B-B14F-4D97-AF65-F5344CB8AC3E}">
        <p14:creationId xmlns:p14="http://schemas.microsoft.com/office/powerpoint/2010/main" val="522936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96E358-BCF5-D949-AA87-30A4BDF204DC}" type="datetimeFigureOut">
              <a:rPr lang="en-US" smtClean="0"/>
              <a:t>2/27/20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4B34D0-EC53-DF4D-8026-10ECB887FCE7}" type="slidenum">
              <a:rPr lang="en-US" smtClean="0"/>
              <a:t>‹#›</a:t>
            </a:fld>
            <a:endParaRPr lang="en-US"/>
          </a:p>
        </p:txBody>
      </p:sp>
    </p:spTree>
    <p:extLst>
      <p:ext uri="{BB962C8B-B14F-4D97-AF65-F5344CB8AC3E}">
        <p14:creationId xmlns:p14="http://schemas.microsoft.com/office/powerpoint/2010/main" val="3144914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96E358-BCF5-D949-AA87-30A4BDF204DC}" type="datetimeFigureOut">
              <a:rPr lang="en-US" smtClean="0"/>
              <a:t>2/27/20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4B34D0-EC53-DF4D-8026-10ECB887FCE7}" type="slidenum">
              <a:rPr lang="en-US" smtClean="0"/>
              <a:t>‹#›</a:t>
            </a:fld>
            <a:endParaRPr lang="en-US"/>
          </a:p>
        </p:txBody>
      </p:sp>
    </p:spTree>
    <p:extLst>
      <p:ext uri="{BB962C8B-B14F-4D97-AF65-F5344CB8AC3E}">
        <p14:creationId xmlns:p14="http://schemas.microsoft.com/office/powerpoint/2010/main" val="4018760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96E358-BCF5-D949-AA87-30A4BDF204DC}" type="datetimeFigureOut">
              <a:rPr lang="en-US" smtClean="0"/>
              <a:t>2/27/20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4B34D0-EC53-DF4D-8026-10ECB887FCE7}" type="slidenum">
              <a:rPr lang="en-US" smtClean="0"/>
              <a:t>‹#›</a:t>
            </a:fld>
            <a:endParaRPr lang="en-US"/>
          </a:p>
        </p:txBody>
      </p:sp>
    </p:spTree>
    <p:extLst>
      <p:ext uri="{BB962C8B-B14F-4D97-AF65-F5344CB8AC3E}">
        <p14:creationId xmlns:p14="http://schemas.microsoft.com/office/powerpoint/2010/main" val="4202940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96E358-BCF5-D949-AA87-30A4BDF204DC}" type="datetimeFigureOut">
              <a:rPr lang="en-US" smtClean="0"/>
              <a:t>2/27/20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4B34D0-EC53-DF4D-8026-10ECB887FCE7}" type="slidenum">
              <a:rPr lang="en-US" smtClean="0"/>
              <a:t>‹#›</a:t>
            </a:fld>
            <a:endParaRPr lang="en-US"/>
          </a:p>
        </p:txBody>
      </p:sp>
    </p:spTree>
    <p:extLst>
      <p:ext uri="{BB962C8B-B14F-4D97-AF65-F5344CB8AC3E}">
        <p14:creationId xmlns:p14="http://schemas.microsoft.com/office/powerpoint/2010/main" val="2399093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96E358-BCF5-D949-AA87-30A4BDF204DC}" type="datetimeFigureOut">
              <a:rPr lang="en-US" smtClean="0"/>
              <a:t>2/27/20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4B34D0-EC53-DF4D-8026-10ECB887FCE7}" type="slidenum">
              <a:rPr lang="en-US" smtClean="0"/>
              <a:t>‹#›</a:t>
            </a:fld>
            <a:endParaRPr lang="en-US"/>
          </a:p>
        </p:txBody>
      </p:sp>
    </p:spTree>
    <p:extLst>
      <p:ext uri="{BB962C8B-B14F-4D97-AF65-F5344CB8AC3E}">
        <p14:creationId xmlns:p14="http://schemas.microsoft.com/office/powerpoint/2010/main" val="2692653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96E358-BCF5-D949-AA87-30A4BDF204DC}" type="datetimeFigureOut">
              <a:rPr lang="en-US" smtClean="0"/>
              <a:t>2/27/20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4B34D0-EC53-DF4D-8026-10ECB887FCE7}" type="slidenum">
              <a:rPr lang="en-US" smtClean="0"/>
              <a:t>‹#›</a:t>
            </a:fld>
            <a:endParaRPr lang="en-US"/>
          </a:p>
        </p:txBody>
      </p:sp>
    </p:spTree>
    <p:extLst>
      <p:ext uri="{BB962C8B-B14F-4D97-AF65-F5344CB8AC3E}">
        <p14:creationId xmlns:p14="http://schemas.microsoft.com/office/powerpoint/2010/main" val="2494138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96E358-BCF5-D949-AA87-30A4BDF204DC}" type="datetimeFigureOut">
              <a:rPr lang="en-US" smtClean="0"/>
              <a:t>2/27/20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4B34D0-EC53-DF4D-8026-10ECB887FCE7}" type="slidenum">
              <a:rPr lang="en-US" smtClean="0"/>
              <a:t>‹#›</a:t>
            </a:fld>
            <a:endParaRPr lang="en-US"/>
          </a:p>
        </p:txBody>
      </p:sp>
    </p:spTree>
    <p:extLst>
      <p:ext uri="{BB962C8B-B14F-4D97-AF65-F5344CB8AC3E}">
        <p14:creationId xmlns:p14="http://schemas.microsoft.com/office/powerpoint/2010/main" val="1603915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96E358-BCF5-D949-AA87-30A4BDF204DC}" type="datetimeFigureOut">
              <a:rPr lang="en-US" smtClean="0"/>
              <a:t>2/27/20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4B34D0-EC53-DF4D-8026-10ECB887FCE7}" type="slidenum">
              <a:rPr lang="en-US" smtClean="0"/>
              <a:t>‹#›</a:t>
            </a:fld>
            <a:endParaRPr lang="en-US"/>
          </a:p>
        </p:txBody>
      </p:sp>
    </p:spTree>
    <p:extLst>
      <p:ext uri="{BB962C8B-B14F-4D97-AF65-F5344CB8AC3E}">
        <p14:creationId xmlns:p14="http://schemas.microsoft.com/office/powerpoint/2010/main" val="4244063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96E358-BCF5-D949-AA87-30A4BDF204DC}" type="datetimeFigureOut">
              <a:rPr lang="en-US" smtClean="0"/>
              <a:t>2/27/20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4B34D0-EC53-DF4D-8026-10ECB887FCE7}" type="slidenum">
              <a:rPr lang="en-US" smtClean="0"/>
              <a:t>‹#›</a:t>
            </a:fld>
            <a:endParaRPr lang="en-US"/>
          </a:p>
        </p:txBody>
      </p:sp>
    </p:spTree>
    <p:extLst>
      <p:ext uri="{BB962C8B-B14F-4D97-AF65-F5344CB8AC3E}">
        <p14:creationId xmlns:p14="http://schemas.microsoft.com/office/powerpoint/2010/main" val="302786029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vimeo.com/285801163" TargetMode="External"/><Relationship Id="rId2" Type="http://schemas.openxmlformats.org/officeDocument/2006/relationships/hyperlink" Target="https://github.com/pytorch/fairseq" TargetMode="External"/><Relationship Id="rId1" Type="http://schemas.openxmlformats.org/officeDocument/2006/relationships/slideLayout" Target="../slideLayouts/slideLayout2.xml"/><Relationship Id="rId4" Type="http://schemas.openxmlformats.org/officeDocument/2006/relationships/hyperlink" Target="https://towardsdatascience.com/exploring-wild-west-of-natural-language-generation-from-n-gram-and-rnns-to-seq2seq-2e816edd89c6"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4B23B-D1D7-B848-96DA-9EB473FB7A0D}"/>
              </a:ext>
            </a:extLst>
          </p:cNvPr>
          <p:cNvSpPr>
            <a:spLocks noGrp="1"/>
          </p:cNvSpPr>
          <p:nvPr>
            <p:ph type="ctrTitle"/>
          </p:nvPr>
        </p:nvSpPr>
        <p:spPr/>
        <p:txBody>
          <a:bodyPr/>
          <a:lstStyle/>
          <a:p>
            <a:r>
              <a:rPr lang="en-US" dirty="0"/>
              <a:t>Hierarchical Neural Story Generation</a:t>
            </a:r>
          </a:p>
        </p:txBody>
      </p:sp>
      <p:sp>
        <p:nvSpPr>
          <p:cNvPr id="3" name="Subtitle 2">
            <a:extLst>
              <a:ext uri="{FF2B5EF4-FFF2-40B4-BE49-F238E27FC236}">
                <a16:creationId xmlns:a16="http://schemas.microsoft.com/office/drawing/2014/main" id="{227FBF22-F2F3-EE46-A9EA-D2A9303F7F5E}"/>
              </a:ext>
            </a:extLst>
          </p:cNvPr>
          <p:cNvSpPr>
            <a:spLocks noGrp="1"/>
          </p:cNvSpPr>
          <p:nvPr>
            <p:ph type="subTitle" idx="1"/>
          </p:nvPr>
        </p:nvSpPr>
        <p:spPr/>
        <p:txBody>
          <a:bodyPr/>
          <a:lstStyle/>
          <a:p>
            <a:r>
              <a:rPr lang="en-US" dirty="0"/>
              <a:t>Angela Fan, Mike Lewis, Yann Dauphin</a:t>
            </a:r>
          </a:p>
        </p:txBody>
      </p:sp>
      <p:sp>
        <p:nvSpPr>
          <p:cNvPr id="4" name="Rectangle 3">
            <a:extLst>
              <a:ext uri="{FF2B5EF4-FFF2-40B4-BE49-F238E27FC236}">
                <a16:creationId xmlns:a16="http://schemas.microsoft.com/office/drawing/2014/main" id="{45C4160C-C63D-424E-BCDB-31E76CAA4F61}"/>
              </a:ext>
            </a:extLst>
          </p:cNvPr>
          <p:cNvSpPr/>
          <p:nvPr/>
        </p:nvSpPr>
        <p:spPr>
          <a:xfrm>
            <a:off x="5009103" y="6344722"/>
            <a:ext cx="2173801" cy="369332"/>
          </a:xfrm>
          <a:prstGeom prst="rect">
            <a:avLst/>
          </a:prstGeom>
        </p:spPr>
        <p:txBody>
          <a:bodyPr wrap="none">
            <a:spAutoFit/>
          </a:bodyPr>
          <a:lstStyle/>
          <a:p>
            <a:pPr algn="ctr"/>
            <a:r>
              <a:rPr lang="en-US" dirty="0">
                <a:latin typeface="Lato"/>
              </a:rPr>
              <a:t>Shubhankar Patankar</a:t>
            </a:r>
            <a:endParaRPr lang="en-US" b="0" i="0" dirty="0">
              <a:effectLst/>
              <a:latin typeface="Lato"/>
            </a:endParaRPr>
          </a:p>
        </p:txBody>
      </p:sp>
    </p:spTree>
    <p:extLst>
      <p:ext uri="{BB962C8B-B14F-4D97-AF65-F5344CB8AC3E}">
        <p14:creationId xmlns:p14="http://schemas.microsoft.com/office/powerpoint/2010/main" val="2425180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D4010-1243-9149-AA6A-58570ED3235F}"/>
              </a:ext>
            </a:extLst>
          </p:cNvPr>
          <p:cNvSpPr>
            <a:spLocks noGrp="1"/>
          </p:cNvSpPr>
          <p:nvPr>
            <p:ph type="title"/>
          </p:nvPr>
        </p:nvSpPr>
        <p:spPr/>
        <p:txBody>
          <a:bodyPr/>
          <a:lstStyle/>
          <a:p>
            <a:pPr algn="ctr"/>
            <a:r>
              <a:rPr lang="en-US" dirty="0"/>
              <a:t>Model Performance</a:t>
            </a:r>
          </a:p>
        </p:txBody>
      </p:sp>
      <p:pic>
        <p:nvPicPr>
          <p:cNvPr id="6" name="Content Placeholder 5" descr="A screenshot of a cell phone&#10;&#10;Description automatically generated">
            <a:extLst>
              <a:ext uri="{FF2B5EF4-FFF2-40B4-BE49-F238E27FC236}">
                <a16:creationId xmlns:a16="http://schemas.microsoft.com/office/drawing/2014/main" id="{F2FC70EE-4278-8642-B679-A2255D85D1D8}"/>
              </a:ext>
            </a:extLst>
          </p:cNvPr>
          <p:cNvPicPr>
            <a:picLocks noGrp="1" noChangeAspect="1"/>
          </p:cNvPicPr>
          <p:nvPr>
            <p:ph sz="half" idx="2"/>
          </p:nvPr>
        </p:nvPicPr>
        <p:blipFill>
          <a:blip r:embed="rId2"/>
          <a:stretch>
            <a:fillRect/>
          </a:stretch>
        </p:blipFill>
        <p:spPr>
          <a:xfrm>
            <a:off x="1582510" y="1910953"/>
            <a:ext cx="8760915" cy="2254647"/>
          </a:xfrm>
        </p:spPr>
      </p:pic>
      <p:pic>
        <p:nvPicPr>
          <p:cNvPr id="8" name="Picture 7" descr="A screenshot of a cell phone&#10;&#10;Description automatically generated">
            <a:extLst>
              <a:ext uri="{FF2B5EF4-FFF2-40B4-BE49-F238E27FC236}">
                <a16:creationId xmlns:a16="http://schemas.microsoft.com/office/drawing/2014/main" id="{9D8B6FA0-7697-8343-AAA5-14E34C85D1B0}"/>
              </a:ext>
            </a:extLst>
          </p:cNvPr>
          <p:cNvPicPr>
            <a:picLocks noChangeAspect="1"/>
          </p:cNvPicPr>
          <p:nvPr/>
        </p:nvPicPr>
        <p:blipFill>
          <a:blip r:embed="rId3"/>
          <a:stretch>
            <a:fillRect/>
          </a:stretch>
        </p:blipFill>
        <p:spPr>
          <a:xfrm>
            <a:off x="4384675" y="4689695"/>
            <a:ext cx="3168650" cy="1225506"/>
          </a:xfrm>
          <a:prstGeom prst="rect">
            <a:avLst/>
          </a:prstGeom>
        </p:spPr>
      </p:pic>
    </p:spTree>
    <p:extLst>
      <p:ext uri="{BB962C8B-B14F-4D97-AF65-F5344CB8AC3E}">
        <p14:creationId xmlns:p14="http://schemas.microsoft.com/office/powerpoint/2010/main" val="3363756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674BA-855B-C64B-9141-4FADF657B9C9}"/>
              </a:ext>
            </a:extLst>
          </p:cNvPr>
          <p:cNvSpPr>
            <a:spLocks noGrp="1"/>
          </p:cNvSpPr>
          <p:nvPr>
            <p:ph type="title"/>
          </p:nvPr>
        </p:nvSpPr>
        <p:spPr/>
        <p:txBody>
          <a:bodyPr/>
          <a:lstStyle/>
          <a:p>
            <a:pPr algn="ctr"/>
            <a:r>
              <a:rPr lang="en-US" dirty="0"/>
              <a:t>Innovations</a:t>
            </a:r>
          </a:p>
        </p:txBody>
      </p:sp>
      <p:sp>
        <p:nvSpPr>
          <p:cNvPr id="3" name="Content Placeholder 2">
            <a:extLst>
              <a:ext uri="{FF2B5EF4-FFF2-40B4-BE49-F238E27FC236}">
                <a16:creationId xmlns:a16="http://schemas.microsoft.com/office/drawing/2014/main" id="{27F42894-792B-A243-8E7F-427DC60A1089}"/>
              </a:ext>
            </a:extLst>
          </p:cNvPr>
          <p:cNvSpPr>
            <a:spLocks noGrp="1"/>
          </p:cNvSpPr>
          <p:nvPr>
            <p:ph idx="1"/>
          </p:nvPr>
        </p:nvSpPr>
        <p:spPr/>
        <p:txBody>
          <a:bodyPr>
            <a:normAutofit fontScale="77500" lnSpcReduction="20000"/>
          </a:bodyPr>
          <a:lstStyle/>
          <a:p>
            <a:r>
              <a:rPr lang="en-US" dirty="0"/>
              <a:t>Seq2seq is prone to degenerating into a model where the prompt begins to be ignored</a:t>
            </a:r>
          </a:p>
          <a:p>
            <a:r>
              <a:rPr lang="en-US" dirty="0"/>
              <a:t>Since the training model has access to the hidden states of the pre-trained model, it can focus on learning aspects of the story that are not captured by the pre-trained model</a:t>
            </a:r>
          </a:p>
          <a:p>
            <a:r>
              <a:rPr lang="en-US" dirty="0"/>
              <a:t>These aspects typically relate to the prompt</a:t>
            </a:r>
          </a:p>
          <a:p>
            <a:r>
              <a:rPr lang="en-US" dirty="0"/>
              <a:t>The fusion approach used here trains a model on top of a pre-trained seq2seq model, and the second model focusses on the link between the prompt and the story. </a:t>
            </a:r>
          </a:p>
          <a:p>
            <a:r>
              <a:rPr lang="en-US" dirty="0"/>
              <a:t>Standard recurrent architectures are inefficient in modeling long documents (recall that the average story in the data set contains 734 words); here, a convolutional architecture is employed, which encodes whole stories in parallel</a:t>
            </a:r>
          </a:p>
          <a:p>
            <a:r>
              <a:rPr lang="en-US" dirty="0"/>
              <a:t>Standard convolutional architectures encode bounded contexts; here a novel gated self-attention mechanism is used to avoid this problem</a:t>
            </a:r>
          </a:p>
          <a:p>
            <a:r>
              <a:rPr lang="en-US" dirty="0"/>
              <a:t>Novel evaluation metrics are introduced to isolate different aspects of story generation </a:t>
            </a:r>
          </a:p>
          <a:p>
            <a:endParaRPr lang="en-US" dirty="0"/>
          </a:p>
        </p:txBody>
      </p:sp>
    </p:spTree>
    <p:extLst>
      <p:ext uri="{BB962C8B-B14F-4D97-AF65-F5344CB8AC3E}">
        <p14:creationId xmlns:p14="http://schemas.microsoft.com/office/powerpoint/2010/main" val="3601819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1EB3D-4322-7943-836E-C55E11250560}"/>
              </a:ext>
            </a:extLst>
          </p:cNvPr>
          <p:cNvSpPr>
            <a:spLocks noGrp="1"/>
          </p:cNvSpPr>
          <p:nvPr>
            <p:ph type="title"/>
          </p:nvPr>
        </p:nvSpPr>
        <p:spPr/>
        <p:txBody>
          <a:bodyPr/>
          <a:lstStyle/>
          <a:p>
            <a:pPr algn="ctr"/>
            <a:r>
              <a:rPr lang="en-US" dirty="0"/>
              <a:t>Example Stories</a:t>
            </a:r>
          </a:p>
        </p:txBody>
      </p:sp>
      <p:sp>
        <p:nvSpPr>
          <p:cNvPr id="3" name="Content Placeholder 2">
            <a:extLst>
              <a:ext uri="{FF2B5EF4-FFF2-40B4-BE49-F238E27FC236}">
                <a16:creationId xmlns:a16="http://schemas.microsoft.com/office/drawing/2014/main" id="{88F59612-2D0C-8B47-9203-45A073F4B29F}"/>
              </a:ext>
            </a:extLst>
          </p:cNvPr>
          <p:cNvSpPr>
            <a:spLocks noGrp="1"/>
          </p:cNvSpPr>
          <p:nvPr>
            <p:ph sz="half" idx="1"/>
          </p:nvPr>
        </p:nvSpPr>
        <p:spPr/>
        <p:txBody>
          <a:bodyPr>
            <a:normAutofit fontScale="62500" lnSpcReduction="20000"/>
          </a:bodyPr>
          <a:lstStyle/>
          <a:p>
            <a:pPr marL="0" indent="0">
              <a:buNone/>
            </a:pPr>
            <a:r>
              <a:rPr lang="en-US" dirty="0"/>
              <a:t>Prompt: Aliens start abducting humans</a:t>
            </a:r>
          </a:p>
          <a:p>
            <a:pPr marL="0" indent="0">
              <a:buNone/>
            </a:pPr>
            <a:r>
              <a:rPr lang="en-US" dirty="0"/>
              <a:t>Story: It has been two weeks, and the last of my kind has gone. It is only a matter of time until there will be nothing left. I’m not sure what the hell is going on... I can’t think. I can hear a distant scream. I think of a strange, alien sound. I try to speak, but am interrupted by something, something that feels like a drum, I ca not tell. I mean I’m just a little bit older than an average human. But I can, and I can feel the vibrations . I hear the sound of a ship approaching. The ground quakes at the force of the impact, and a loud explosion shatters the silence. </a:t>
            </a:r>
          </a:p>
          <a:p>
            <a:endParaRPr lang="en-US" dirty="0"/>
          </a:p>
        </p:txBody>
      </p:sp>
      <p:sp>
        <p:nvSpPr>
          <p:cNvPr id="4" name="Content Placeholder 3">
            <a:extLst>
              <a:ext uri="{FF2B5EF4-FFF2-40B4-BE49-F238E27FC236}">
                <a16:creationId xmlns:a16="http://schemas.microsoft.com/office/drawing/2014/main" id="{A04F3D02-4C6B-5748-8BFB-9CC6E6850971}"/>
              </a:ext>
            </a:extLst>
          </p:cNvPr>
          <p:cNvSpPr>
            <a:spLocks noGrp="1"/>
          </p:cNvSpPr>
          <p:nvPr>
            <p:ph sz="half" idx="2"/>
          </p:nvPr>
        </p:nvSpPr>
        <p:spPr/>
        <p:txBody>
          <a:bodyPr>
            <a:normAutofit fontScale="62500" lnSpcReduction="20000"/>
          </a:bodyPr>
          <a:lstStyle/>
          <a:p>
            <a:pPr marL="0" indent="0">
              <a:buNone/>
            </a:pPr>
            <a:r>
              <a:rPr lang="en-US" dirty="0"/>
              <a:t>Prompt: The scientists have discovered something terrible</a:t>
            </a:r>
          </a:p>
          <a:p>
            <a:pPr marL="0" indent="0">
              <a:buNone/>
            </a:pPr>
            <a:r>
              <a:rPr lang="en-US" dirty="0"/>
              <a:t>Story: The scientist stood there, a little dazed as he stared.</a:t>
            </a:r>
            <a:br>
              <a:rPr lang="en-US" dirty="0"/>
            </a:br>
            <a:r>
              <a:rPr lang="en-US" dirty="0"/>
              <a:t>“What is it?” He asked.</a:t>
            </a:r>
            <a:br>
              <a:rPr lang="en-US" dirty="0"/>
            </a:br>
            <a:r>
              <a:rPr lang="en-US" dirty="0"/>
              <a:t>“This...this...Thing...This is a virus. A chemical that can destroy entire planet and it is a very small, complex, chemical that could destroy any planet.” The scientist replied. His lab assistant looked down at the tablet.</a:t>
            </a:r>
            <a:br>
              <a:rPr lang="en-US" dirty="0"/>
            </a:br>
            <a:r>
              <a:rPr lang="en-US" dirty="0"/>
              <a:t>“I’ve just discovered it. I can’t believe it. It looks like it’s made of some sort of chemical that’s very dangerous.”</a:t>
            </a:r>
            <a:br>
              <a:rPr lang="en-US" dirty="0"/>
            </a:br>
            <a:r>
              <a:rPr lang="en-US" dirty="0"/>
              <a:t>“ Well, there’s a virus on the ground. It’s very effective...” “ I can’t believe what it is.” he said, pointing to the scientist .</a:t>
            </a:r>
            <a:br>
              <a:rPr lang="en-US" dirty="0"/>
            </a:br>
            <a:r>
              <a:rPr lang="en-US" dirty="0"/>
              <a:t>“ We don’t know what this thing is. We haven’t seen anything like it . We can’t even see anything like this. ” Dr. Jones stared at the scientist for a moment.</a:t>
            </a:r>
            <a:br>
              <a:rPr lang="en-US" dirty="0"/>
            </a:br>
            <a:r>
              <a:rPr lang="en-US" dirty="0"/>
              <a:t>“What do you mean what does it do ?”</a:t>
            </a:r>
            <a:br>
              <a:rPr lang="en-US" dirty="0"/>
            </a:br>
            <a:r>
              <a:rPr lang="en-US" dirty="0"/>
              <a:t>“It...It ’s a monster.” </a:t>
            </a:r>
          </a:p>
        </p:txBody>
      </p:sp>
    </p:spTree>
    <p:extLst>
      <p:ext uri="{BB962C8B-B14F-4D97-AF65-F5344CB8AC3E}">
        <p14:creationId xmlns:p14="http://schemas.microsoft.com/office/powerpoint/2010/main" val="1783088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A7DE5-CCB3-7A4C-B4A0-E5D73E50CA17}"/>
              </a:ext>
            </a:extLst>
          </p:cNvPr>
          <p:cNvSpPr>
            <a:spLocks noGrp="1"/>
          </p:cNvSpPr>
          <p:nvPr>
            <p:ph type="title"/>
          </p:nvPr>
        </p:nvSpPr>
        <p:spPr/>
        <p:txBody>
          <a:bodyPr/>
          <a:lstStyle/>
          <a:p>
            <a:pPr algn="ctr"/>
            <a:r>
              <a:rPr lang="en-US" dirty="0"/>
              <a:t>Useful Resources</a:t>
            </a:r>
          </a:p>
        </p:txBody>
      </p:sp>
      <p:sp>
        <p:nvSpPr>
          <p:cNvPr id="3" name="Content Placeholder 2">
            <a:extLst>
              <a:ext uri="{FF2B5EF4-FFF2-40B4-BE49-F238E27FC236}">
                <a16:creationId xmlns:a16="http://schemas.microsoft.com/office/drawing/2014/main" id="{D8C6B095-6385-F94F-BA09-AE0265F285C6}"/>
              </a:ext>
            </a:extLst>
          </p:cNvPr>
          <p:cNvSpPr>
            <a:spLocks noGrp="1"/>
          </p:cNvSpPr>
          <p:nvPr>
            <p:ph idx="1"/>
          </p:nvPr>
        </p:nvSpPr>
        <p:spPr/>
        <p:txBody>
          <a:bodyPr/>
          <a:lstStyle/>
          <a:p>
            <a:r>
              <a:rPr lang="en-US" dirty="0"/>
              <a:t>Data set + Code + seq2seq Model: </a:t>
            </a:r>
            <a:r>
              <a:rPr lang="en-US" dirty="0">
                <a:hlinkClick r:id="rId2"/>
              </a:rPr>
              <a:t>https://github.com/pytorch/fairseq</a:t>
            </a:r>
            <a:endParaRPr lang="en-US" dirty="0"/>
          </a:p>
          <a:p>
            <a:r>
              <a:rPr lang="en-US" dirty="0"/>
              <a:t>Presentation at ACL 2018: </a:t>
            </a:r>
            <a:r>
              <a:rPr lang="en-US" dirty="0">
                <a:hlinkClick r:id="rId3"/>
              </a:rPr>
              <a:t>https://vimeo.com/285801163</a:t>
            </a:r>
            <a:endParaRPr lang="en-US" dirty="0"/>
          </a:p>
          <a:p>
            <a:r>
              <a:rPr lang="en-US" dirty="0"/>
              <a:t>Medium Article on LMs: </a:t>
            </a:r>
            <a:r>
              <a:rPr lang="en-US" dirty="0">
                <a:hlinkClick r:id="rId4"/>
              </a:rPr>
              <a:t>https://towardsdatascience.com/exploring-wild-west-of-natural-language-generation-from-n-gram-and-rnns-to-seq2seq-2e816edd89c6</a:t>
            </a:r>
            <a:endParaRPr lang="en-US" dirty="0"/>
          </a:p>
        </p:txBody>
      </p:sp>
    </p:spTree>
    <p:extLst>
      <p:ext uri="{BB962C8B-B14F-4D97-AF65-F5344CB8AC3E}">
        <p14:creationId xmlns:p14="http://schemas.microsoft.com/office/powerpoint/2010/main" val="867644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D415B-1676-3940-8CB4-D69E3371D888}"/>
              </a:ext>
            </a:extLst>
          </p:cNvPr>
          <p:cNvSpPr>
            <a:spLocks noGrp="1"/>
          </p:cNvSpPr>
          <p:nvPr>
            <p:ph type="title"/>
          </p:nvPr>
        </p:nvSpPr>
        <p:spPr>
          <a:xfrm>
            <a:off x="838200" y="0"/>
            <a:ext cx="10515600" cy="907477"/>
          </a:xfrm>
        </p:spPr>
        <p:txBody>
          <a:bodyPr/>
          <a:lstStyle/>
          <a:p>
            <a:pPr algn="ctr"/>
            <a:r>
              <a:rPr lang="en-US" dirty="0"/>
              <a:t>Multi-head Self-attention Mechanism</a:t>
            </a:r>
          </a:p>
        </p:txBody>
      </p:sp>
      <p:pic>
        <p:nvPicPr>
          <p:cNvPr id="6" name="Content Placeholder 5" descr="A screenshot of a cell phone&#10;&#10;Description automatically generated">
            <a:extLst>
              <a:ext uri="{FF2B5EF4-FFF2-40B4-BE49-F238E27FC236}">
                <a16:creationId xmlns:a16="http://schemas.microsoft.com/office/drawing/2014/main" id="{34F85264-FF08-E544-9EC7-1461AC2B7736}"/>
              </a:ext>
            </a:extLst>
          </p:cNvPr>
          <p:cNvPicPr>
            <a:picLocks noGrp="1" noChangeAspect="1"/>
          </p:cNvPicPr>
          <p:nvPr>
            <p:ph sz="half" idx="1"/>
          </p:nvPr>
        </p:nvPicPr>
        <p:blipFill>
          <a:blip r:embed="rId2"/>
          <a:stretch>
            <a:fillRect/>
          </a:stretch>
        </p:blipFill>
        <p:spPr>
          <a:xfrm>
            <a:off x="1566775" y="907477"/>
            <a:ext cx="3537886" cy="5686998"/>
          </a:xfrm>
        </p:spPr>
      </p:pic>
      <p:pic>
        <p:nvPicPr>
          <p:cNvPr id="8" name="Content Placeholder 7" descr="A screenshot of a cell phone&#10;&#10;Description automatically generated">
            <a:extLst>
              <a:ext uri="{FF2B5EF4-FFF2-40B4-BE49-F238E27FC236}">
                <a16:creationId xmlns:a16="http://schemas.microsoft.com/office/drawing/2014/main" id="{1A489353-71E8-BB4B-97E3-CD5F48ECAD2F}"/>
              </a:ext>
            </a:extLst>
          </p:cNvPr>
          <p:cNvPicPr>
            <a:picLocks noGrp="1" noChangeAspect="1"/>
          </p:cNvPicPr>
          <p:nvPr>
            <p:ph sz="half" idx="2"/>
          </p:nvPr>
        </p:nvPicPr>
        <p:blipFill>
          <a:blip r:embed="rId3"/>
          <a:stretch>
            <a:fillRect/>
          </a:stretch>
        </p:blipFill>
        <p:spPr>
          <a:xfrm>
            <a:off x="6337300" y="1181391"/>
            <a:ext cx="4529225" cy="5291570"/>
          </a:xfrm>
        </p:spPr>
      </p:pic>
    </p:spTree>
    <p:extLst>
      <p:ext uri="{BB962C8B-B14F-4D97-AF65-F5344CB8AC3E}">
        <p14:creationId xmlns:p14="http://schemas.microsoft.com/office/powerpoint/2010/main" val="2907495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03802-2E4E-0141-A6E4-59B7825074A7}"/>
              </a:ext>
            </a:extLst>
          </p:cNvPr>
          <p:cNvSpPr>
            <a:spLocks noGrp="1"/>
          </p:cNvSpPr>
          <p:nvPr>
            <p:ph type="title"/>
          </p:nvPr>
        </p:nvSpPr>
        <p:spPr/>
        <p:txBody>
          <a:bodyPr/>
          <a:lstStyle/>
          <a:p>
            <a:pPr algn="ctr"/>
            <a:r>
              <a:rPr lang="en-US" dirty="0"/>
              <a:t>Story-telling</a:t>
            </a:r>
          </a:p>
        </p:txBody>
      </p:sp>
      <p:sp>
        <p:nvSpPr>
          <p:cNvPr id="3" name="Content Placeholder 2">
            <a:extLst>
              <a:ext uri="{FF2B5EF4-FFF2-40B4-BE49-F238E27FC236}">
                <a16:creationId xmlns:a16="http://schemas.microsoft.com/office/drawing/2014/main" id="{10488135-21B4-B74D-BA10-EE4E5E7E7B23}"/>
              </a:ext>
            </a:extLst>
          </p:cNvPr>
          <p:cNvSpPr>
            <a:spLocks noGrp="1"/>
          </p:cNvSpPr>
          <p:nvPr>
            <p:ph sz="half" idx="1"/>
          </p:nvPr>
        </p:nvSpPr>
        <p:spPr/>
        <p:txBody>
          <a:bodyPr>
            <a:normAutofit/>
          </a:bodyPr>
          <a:lstStyle/>
          <a:p>
            <a:r>
              <a:rPr lang="en-US" dirty="0"/>
              <a:t>Stories must be thematically consistent across the entire exposition</a:t>
            </a:r>
          </a:p>
          <a:p>
            <a:r>
              <a:rPr lang="en-US" dirty="0"/>
              <a:t>They must be creative </a:t>
            </a:r>
          </a:p>
          <a:p>
            <a:r>
              <a:rPr lang="en-US" dirty="0"/>
              <a:t>Must have a high-level plot which requires planning ahead</a:t>
            </a:r>
          </a:p>
          <a:p>
            <a:r>
              <a:rPr lang="en-US" dirty="0"/>
              <a:t>Preferably must have elements such as rising action, climax, denouements</a:t>
            </a:r>
          </a:p>
        </p:txBody>
      </p:sp>
      <p:sp>
        <p:nvSpPr>
          <p:cNvPr id="4" name="Content Placeholder 3">
            <a:extLst>
              <a:ext uri="{FF2B5EF4-FFF2-40B4-BE49-F238E27FC236}">
                <a16:creationId xmlns:a16="http://schemas.microsoft.com/office/drawing/2014/main" id="{47B4BAD9-D4ED-2342-A1E2-7271C4ADBE4C}"/>
              </a:ext>
            </a:extLst>
          </p:cNvPr>
          <p:cNvSpPr>
            <a:spLocks noGrp="1"/>
          </p:cNvSpPr>
          <p:nvPr>
            <p:ph sz="half" idx="2"/>
          </p:nvPr>
        </p:nvSpPr>
        <p:spPr/>
        <p:txBody>
          <a:bodyPr>
            <a:normAutofit/>
          </a:bodyPr>
          <a:lstStyle/>
          <a:p>
            <a:pPr marL="0" indent="0">
              <a:buNone/>
            </a:pPr>
            <a:endParaRPr lang="en-US" sz="2000" dirty="0"/>
          </a:p>
          <a:p>
            <a:pPr marL="0" indent="0">
              <a:buNone/>
            </a:pPr>
            <a:r>
              <a:rPr lang="en-US" sz="2000" dirty="0"/>
              <a:t>Prompt: The Mage, the Warrior, and the Priest</a:t>
            </a:r>
          </a:p>
          <a:p>
            <a:pPr marL="0" indent="0">
              <a:buNone/>
            </a:pPr>
            <a:r>
              <a:rPr lang="en-US" sz="2000" dirty="0"/>
              <a:t>Story: A light breeze swept the ground, and carried with it still the distant scents of dust and time-worn stone. The Warrior led the way, heaving her mass of </a:t>
            </a:r>
            <a:r>
              <a:rPr lang="en-US" sz="2000" dirty="0" err="1"/>
              <a:t>armour</a:t>
            </a:r>
            <a:r>
              <a:rPr lang="en-US" sz="2000" dirty="0"/>
              <a:t> and muscle over the uneven terrain. She soon crested the last of the low embankments, which still bore the unmistakable fingerprints of haste and fear. She lifted herself up onto the top the rise, and looked out at the scene before her. [...]</a:t>
            </a:r>
          </a:p>
        </p:txBody>
      </p:sp>
    </p:spTree>
    <p:extLst>
      <p:ext uri="{BB962C8B-B14F-4D97-AF65-F5344CB8AC3E}">
        <p14:creationId xmlns:p14="http://schemas.microsoft.com/office/powerpoint/2010/main" val="2606936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5AD1E-C8D8-6E47-867A-6F79F1A9E8AD}"/>
              </a:ext>
            </a:extLst>
          </p:cNvPr>
          <p:cNvSpPr>
            <a:spLocks noGrp="1"/>
          </p:cNvSpPr>
          <p:nvPr>
            <p:ph type="title"/>
          </p:nvPr>
        </p:nvSpPr>
        <p:spPr>
          <a:xfrm>
            <a:off x="838200" y="47625"/>
            <a:ext cx="10515600" cy="1325563"/>
          </a:xfrm>
        </p:spPr>
        <p:txBody>
          <a:bodyPr/>
          <a:lstStyle/>
          <a:p>
            <a:pPr algn="ctr"/>
            <a:r>
              <a:rPr lang="en-US" dirty="0"/>
              <a:t>Language Modeling</a:t>
            </a:r>
          </a:p>
        </p:txBody>
      </p:sp>
      <p:sp>
        <p:nvSpPr>
          <p:cNvPr id="3" name="Content Placeholder 2">
            <a:extLst>
              <a:ext uri="{FF2B5EF4-FFF2-40B4-BE49-F238E27FC236}">
                <a16:creationId xmlns:a16="http://schemas.microsoft.com/office/drawing/2014/main" id="{DC0703E5-B99F-3F40-9BE8-3DE36A07AFE7}"/>
              </a:ext>
            </a:extLst>
          </p:cNvPr>
          <p:cNvSpPr>
            <a:spLocks noGrp="1"/>
          </p:cNvSpPr>
          <p:nvPr>
            <p:ph idx="1"/>
          </p:nvPr>
        </p:nvSpPr>
        <p:spPr>
          <a:xfrm>
            <a:off x="838200" y="1944689"/>
            <a:ext cx="10515600" cy="4443412"/>
          </a:xfrm>
        </p:spPr>
        <p:txBody>
          <a:bodyPr>
            <a:normAutofit/>
          </a:bodyPr>
          <a:lstStyle/>
          <a:p>
            <a:r>
              <a:rPr lang="en-US" dirty="0"/>
              <a:t>A language model (LM) outputs the probability distribution over the next word given the previous words in a string</a:t>
            </a:r>
          </a:p>
          <a:p>
            <a:r>
              <a:rPr lang="en-US" dirty="0"/>
              <a:t>P(“apple" | “I was about to eat the”) = ? </a:t>
            </a:r>
          </a:p>
          <a:p>
            <a:r>
              <a:rPr lang="en-US" dirty="0"/>
              <a:t>Types of LMs include n-gram models, feed-forward neural networks, recurrent neural networks, seq2seq </a:t>
            </a:r>
          </a:p>
          <a:p>
            <a:r>
              <a:rPr lang="en-US" dirty="0"/>
              <a:t>In unconditioned variants, LM predicts P(</a:t>
            </a:r>
            <a:r>
              <a:rPr lang="en-US" dirty="0" err="1"/>
              <a:t>y</a:t>
            </a:r>
            <a:r>
              <a:rPr lang="en-US" baseline="-25000" dirty="0" err="1"/>
              <a:t>t</a:t>
            </a:r>
            <a:r>
              <a:rPr lang="en-US" baseline="-25000" dirty="0"/>
              <a:t> </a:t>
            </a:r>
            <a:r>
              <a:rPr lang="en-US" dirty="0"/>
              <a:t>| y</a:t>
            </a:r>
            <a:r>
              <a:rPr lang="en-US" baseline="-25000" dirty="0"/>
              <a:t>1:t-1</a:t>
            </a:r>
            <a:r>
              <a:rPr lang="en-US" dirty="0"/>
              <a:t>)</a:t>
            </a:r>
          </a:p>
          <a:p>
            <a:r>
              <a:rPr lang="en-US" dirty="0"/>
              <a:t>In conditioned variants, LM predicts P(</a:t>
            </a:r>
            <a:r>
              <a:rPr lang="en-US" dirty="0" err="1"/>
              <a:t>y</a:t>
            </a:r>
            <a:r>
              <a:rPr lang="en-US" baseline="-25000" dirty="0" err="1"/>
              <a:t>t</a:t>
            </a:r>
            <a:r>
              <a:rPr lang="en-US" baseline="-25000" dirty="0"/>
              <a:t> </a:t>
            </a:r>
            <a:r>
              <a:rPr lang="en-US" dirty="0"/>
              <a:t>| y</a:t>
            </a:r>
            <a:r>
              <a:rPr lang="en-US" baseline="-25000" dirty="0"/>
              <a:t>1:t-1 </a:t>
            </a:r>
            <a:r>
              <a:rPr lang="en-US" dirty="0"/>
              <a:t>, x</a:t>
            </a:r>
            <a:r>
              <a:rPr lang="en-US" baseline="-25000" dirty="0"/>
              <a:t>1:t</a:t>
            </a:r>
            <a:r>
              <a:rPr lang="en-US" dirty="0"/>
              <a:t>). Applications include machine translation, text summarization, and simplification.</a:t>
            </a:r>
          </a:p>
          <a:p>
            <a:endParaRPr lang="en-US" dirty="0"/>
          </a:p>
          <a:p>
            <a:endParaRPr lang="en-US" dirty="0"/>
          </a:p>
        </p:txBody>
      </p:sp>
      <p:sp>
        <p:nvSpPr>
          <p:cNvPr id="4" name="Content Placeholder 2">
            <a:extLst>
              <a:ext uri="{FF2B5EF4-FFF2-40B4-BE49-F238E27FC236}">
                <a16:creationId xmlns:a16="http://schemas.microsoft.com/office/drawing/2014/main" id="{91EAD81F-3DC6-B443-8611-62EFCBD793A8}"/>
              </a:ext>
            </a:extLst>
          </p:cNvPr>
          <p:cNvSpPr txBox="1">
            <a:spLocks/>
          </p:cNvSpPr>
          <p:nvPr/>
        </p:nvSpPr>
        <p:spPr>
          <a:xfrm>
            <a:off x="768350" y="4635563"/>
            <a:ext cx="5257800" cy="25653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Tree>
    <p:extLst>
      <p:ext uri="{BB962C8B-B14F-4D97-AF65-F5344CB8AC3E}">
        <p14:creationId xmlns:p14="http://schemas.microsoft.com/office/powerpoint/2010/main" val="1636258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A9498-FF8D-1C42-87F9-0F5D30E1BE6F}"/>
              </a:ext>
            </a:extLst>
          </p:cNvPr>
          <p:cNvSpPr>
            <a:spLocks noGrp="1"/>
          </p:cNvSpPr>
          <p:nvPr>
            <p:ph type="title"/>
          </p:nvPr>
        </p:nvSpPr>
        <p:spPr/>
        <p:txBody>
          <a:bodyPr/>
          <a:lstStyle/>
          <a:p>
            <a:pPr algn="ctr"/>
            <a:r>
              <a:rPr lang="en-US" dirty="0"/>
              <a:t>Unconditioned vs. Conditioned LMs</a:t>
            </a:r>
          </a:p>
        </p:txBody>
      </p:sp>
      <p:sp>
        <p:nvSpPr>
          <p:cNvPr id="3" name="Content Placeholder 2">
            <a:extLst>
              <a:ext uri="{FF2B5EF4-FFF2-40B4-BE49-F238E27FC236}">
                <a16:creationId xmlns:a16="http://schemas.microsoft.com/office/drawing/2014/main" id="{3B653C1A-BD41-C044-9BB2-4E5E34799F6F}"/>
              </a:ext>
            </a:extLst>
          </p:cNvPr>
          <p:cNvSpPr>
            <a:spLocks noGrp="1"/>
          </p:cNvSpPr>
          <p:nvPr>
            <p:ph sz="half" idx="1"/>
          </p:nvPr>
        </p:nvSpPr>
        <p:spPr/>
        <p:txBody>
          <a:bodyPr>
            <a:normAutofit fontScale="92500" lnSpcReduction="10000"/>
          </a:bodyPr>
          <a:lstStyle/>
          <a:p>
            <a:r>
              <a:rPr lang="en-US" dirty="0"/>
              <a:t>Unconditioned language models have a decoder</a:t>
            </a:r>
          </a:p>
          <a:p>
            <a:r>
              <a:rPr lang="en-US" dirty="0"/>
              <a:t>Conditioned language models have an encoder in addition to the decoder</a:t>
            </a:r>
          </a:p>
          <a:p>
            <a:r>
              <a:rPr lang="en-US" dirty="0"/>
              <a:t>The encoder converts the source sequence to hidden states</a:t>
            </a:r>
          </a:p>
          <a:p>
            <a:r>
              <a:rPr lang="en-US" dirty="0"/>
              <a:t>The decoder takes the sequence of hidden states as well as the embeddings for the string so far and maps it to a probability distribution</a:t>
            </a:r>
          </a:p>
        </p:txBody>
      </p:sp>
      <p:pic>
        <p:nvPicPr>
          <p:cNvPr id="8" name="Content Placeholder 7" descr="A screenshot of a cell phone&#10;&#10;Description automatically generated">
            <a:extLst>
              <a:ext uri="{FF2B5EF4-FFF2-40B4-BE49-F238E27FC236}">
                <a16:creationId xmlns:a16="http://schemas.microsoft.com/office/drawing/2014/main" id="{F2D5D8ED-E3AE-634D-AFBB-612E7F196A32}"/>
              </a:ext>
            </a:extLst>
          </p:cNvPr>
          <p:cNvPicPr>
            <a:picLocks noGrp="1" noChangeAspect="1"/>
          </p:cNvPicPr>
          <p:nvPr>
            <p:ph sz="half" idx="2"/>
          </p:nvPr>
        </p:nvPicPr>
        <p:blipFill>
          <a:blip r:embed="rId2"/>
          <a:stretch>
            <a:fillRect/>
          </a:stretch>
        </p:blipFill>
        <p:spPr>
          <a:xfrm>
            <a:off x="6032500" y="2333466"/>
            <a:ext cx="5181600" cy="3335655"/>
          </a:xfrm>
        </p:spPr>
      </p:pic>
    </p:spTree>
    <p:extLst>
      <p:ext uri="{BB962C8B-B14F-4D97-AF65-F5344CB8AC3E}">
        <p14:creationId xmlns:p14="http://schemas.microsoft.com/office/powerpoint/2010/main" val="1231142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cell phone&#10;&#10;Description automatically generated">
            <a:extLst>
              <a:ext uri="{FF2B5EF4-FFF2-40B4-BE49-F238E27FC236}">
                <a16:creationId xmlns:a16="http://schemas.microsoft.com/office/drawing/2014/main" id="{E51CD656-8C60-0548-9CA3-AE22C3317438}"/>
              </a:ext>
            </a:extLst>
          </p:cNvPr>
          <p:cNvPicPr>
            <a:picLocks noGrp="1" noChangeAspect="1"/>
          </p:cNvPicPr>
          <p:nvPr>
            <p:ph sz="half" idx="1"/>
          </p:nvPr>
        </p:nvPicPr>
        <p:blipFill>
          <a:blip r:embed="rId2"/>
          <a:stretch>
            <a:fillRect/>
          </a:stretch>
        </p:blipFill>
        <p:spPr>
          <a:xfrm>
            <a:off x="4651782" y="88900"/>
            <a:ext cx="6165734" cy="4102100"/>
          </a:xfrm>
        </p:spPr>
      </p:pic>
      <p:pic>
        <p:nvPicPr>
          <p:cNvPr id="8" name="Content Placeholder 7" descr="A screenshot of a cell phone&#10;&#10;Description automatically generated">
            <a:extLst>
              <a:ext uri="{FF2B5EF4-FFF2-40B4-BE49-F238E27FC236}">
                <a16:creationId xmlns:a16="http://schemas.microsoft.com/office/drawing/2014/main" id="{721E78D4-CF74-5044-9424-52E45DC5EBAF}"/>
              </a:ext>
            </a:extLst>
          </p:cNvPr>
          <p:cNvPicPr>
            <a:picLocks noGrp="1" noChangeAspect="1"/>
          </p:cNvPicPr>
          <p:nvPr>
            <p:ph sz="half" idx="2"/>
          </p:nvPr>
        </p:nvPicPr>
        <p:blipFill>
          <a:blip r:embed="rId3"/>
          <a:stretch>
            <a:fillRect/>
          </a:stretch>
        </p:blipFill>
        <p:spPr>
          <a:xfrm>
            <a:off x="4391969" y="4267200"/>
            <a:ext cx="6833571" cy="2514600"/>
          </a:xfrm>
        </p:spPr>
      </p:pic>
      <p:sp>
        <p:nvSpPr>
          <p:cNvPr id="10" name="TextBox 9">
            <a:extLst>
              <a:ext uri="{FF2B5EF4-FFF2-40B4-BE49-F238E27FC236}">
                <a16:creationId xmlns:a16="http://schemas.microsoft.com/office/drawing/2014/main" id="{4B8CD56A-836C-BE44-93A4-D9AD13F59A63}"/>
              </a:ext>
            </a:extLst>
          </p:cNvPr>
          <p:cNvSpPr txBox="1"/>
          <p:nvPr/>
        </p:nvSpPr>
        <p:spPr>
          <a:xfrm>
            <a:off x="1540443" y="1859820"/>
            <a:ext cx="1812356" cy="461665"/>
          </a:xfrm>
          <a:prstGeom prst="rect">
            <a:avLst/>
          </a:prstGeom>
          <a:noFill/>
        </p:spPr>
        <p:txBody>
          <a:bodyPr wrap="none" rtlCol="0">
            <a:spAutoFit/>
          </a:bodyPr>
          <a:lstStyle/>
          <a:p>
            <a:r>
              <a:rPr lang="en-US" sz="2400" dirty="0"/>
              <a:t>Encoder only</a:t>
            </a:r>
          </a:p>
        </p:txBody>
      </p:sp>
      <p:sp>
        <p:nvSpPr>
          <p:cNvPr id="11" name="TextBox 10">
            <a:extLst>
              <a:ext uri="{FF2B5EF4-FFF2-40B4-BE49-F238E27FC236}">
                <a16:creationId xmlns:a16="http://schemas.microsoft.com/office/drawing/2014/main" id="{A768CF4F-53C1-3F4F-A2A0-81A2A67BACA5}"/>
              </a:ext>
            </a:extLst>
          </p:cNvPr>
          <p:cNvSpPr txBox="1"/>
          <p:nvPr/>
        </p:nvSpPr>
        <p:spPr>
          <a:xfrm>
            <a:off x="1090066" y="5115867"/>
            <a:ext cx="2846933" cy="461665"/>
          </a:xfrm>
          <a:prstGeom prst="rect">
            <a:avLst/>
          </a:prstGeom>
          <a:noFill/>
        </p:spPr>
        <p:txBody>
          <a:bodyPr wrap="none" rtlCol="0">
            <a:spAutoFit/>
          </a:bodyPr>
          <a:lstStyle/>
          <a:p>
            <a:r>
              <a:rPr lang="en-US" sz="2400" dirty="0"/>
              <a:t>Encoder and decoder</a:t>
            </a:r>
          </a:p>
        </p:txBody>
      </p:sp>
    </p:spTree>
    <p:extLst>
      <p:ext uri="{BB962C8B-B14F-4D97-AF65-F5344CB8AC3E}">
        <p14:creationId xmlns:p14="http://schemas.microsoft.com/office/powerpoint/2010/main" val="1324126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C10DE-2278-5943-8923-C578E4F75C98}"/>
              </a:ext>
            </a:extLst>
          </p:cNvPr>
          <p:cNvSpPr>
            <a:spLocks noGrp="1"/>
          </p:cNvSpPr>
          <p:nvPr>
            <p:ph type="title"/>
          </p:nvPr>
        </p:nvSpPr>
        <p:spPr>
          <a:xfrm>
            <a:off x="800100" y="88901"/>
            <a:ext cx="10515600" cy="952500"/>
          </a:xfrm>
        </p:spPr>
        <p:txBody>
          <a:bodyPr/>
          <a:lstStyle/>
          <a:p>
            <a:pPr algn="ctr"/>
            <a:r>
              <a:rPr lang="en-US" dirty="0"/>
              <a:t>Seq2seq with Attention</a:t>
            </a:r>
          </a:p>
        </p:txBody>
      </p:sp>
      <p:pic>
        <p:nvPicPr>
          <p:cNvPr id="5" name="Content Placeholder 4" descr="A close up of a map&#10;&#10;Description automatically generated">
            <a:extLst>
              <a:ext uri="{FF2B5EF4-FFF2-40B4-BE49-F238E27FC236}">
                <a16:creationId xmlns:a16="http://schemas.microsoft.com/office/drawing/2014/main" id="{707257DC-AF6A-9049-B112-01AED9574AEA}"/>
              </a:ext>
            </a:extLst>
          </p:cNvPr>
          <p:cNvPicPr>
            <a:picLocks noGrp="1" noChangeAspect="1"/>
          </p:cNvPicPr>
          <p:nvPr>
            <p:ph idx="1"/>
          </p:nvPr>
        </p:nvPicPr>
        <p:blipFill>
          <a:blip r:embed="rId2"/>
          <a:stretch>
            <a:fillRect/>
          </a:stretch>
        </p:blipFill>
        <p:spPr>
          <a:xfrm>
            <a:off x="1600200" y="1102096"/>
            <a:ext cx="8707223" cy="5654303"/>
          </a:xfrm>
        </p:spPr>
      </p:pic>
    </p:spTree>
    <p:extLst>
      <p:ext uri="{BB962C8B-B14F-4D97-AF65-F5344CB8AC3E}">
        <p14:creationId xmlns:p14="http://schemas.microsoft.com/office/powerpoint/2010/main" val="3175404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DAC10-0D78-6342-A868-3B444B742111}"/>
              </a:ext>
            </a:extLst>
          </p:cNvPr>
          <p:cNvSpPr>
            <a:spLocks noGrp="1"/>
          </p:cNvSpPr>
          <p:nvPr>
            <p:ph type="title"/>
          </p:nvPr>
        </p:nvSpPr>
        <p:spPr>
          <a:xfrm>
            <a:off x="838200" y="365125"/>
            <a:ext cx="5257800" cy="1325563"/>
          </a:xfrm>
        </p:spPr>
        <p:txBody>
          <a:bodyPr/>
          <a:lstStyle/>
          <a:p>
            <a:r>
              <a:rPr lang="en-US" dirty="0"/>
              <a:t>Convolution and Gating</a:t>
            </a:r>
          </a:p>
        </p:txBody>
      </p:sp>
      <p:sp>
        <p:nvSpPr>
          <p:cNvPr id="3" name="Content Placeholder 2">
            <a:extLst>
              <a:ext uri="{FF2B5EF4-FFF2-40B4-BE49-F238E27FC236}">
                <a16:creationId xmlns:a16="http://schemas.microsoft.com/office/drawing/2014/main" id="{E8F710F8-801E-D54C-A685-327E579E5061}"/>
              </a:ext>
            </a:extLst>
          </p:cNvPr>
          <p:cNvSpPr>
            <a:spLocks noGrp="1"/>
          </p:cNvSpPr>
          <p:nvPr>
            <p:ph sz="half" idx="1"/>
          </p:nvPr>
        </p:nvSpPr>
        <p:spPr/>
        <p:txBody>
          <a:bodyPr/>
          <a:lstStyle/>
          <a:p>
            <a:r>
              <a:rPr lang="en-US" dirty="0"/>
              <a:t>Convolutional language models convolve the embedding matrix with a weight matrix</a:t>
            </a:r>
          </a:p>
          <a:p>
            <a:r>
              <a:rPr lang="en-US" dirty="0"/>
              <a:t>Gating is a mechanism by which the model attempts to select features that are more relevant to predicting the next word</a:t>
            </a:r>
          </a:p>
          <a:p>
            <a:r>
              <a:rPr lang="en-US" dirty="0"/>
              <a:t>Final </a:t>
            </a:r>
            <a:r>
              <a:rPr lang="en-US" dirty="0" err="1"/>
              <a:t>softmax</a:t>
            </a:r>
            <a:r>
              <a:rPr lang="en-US" dirty="0"/>
              <a:t> converts probabilities to logits </a:t>
            </a:r>
          </a:p>
        </p:txBody>
      </p:sp>
      <p:pic>
        <p:nvPicPr>
          <p:cNvPr id="6" name="Content Placeholder 5" descr="A picture containing text&#10;&#10;Description automatically generated">
            <a:extLst>
              <a:ext uri="{FF2B5EF4-FFF2-40B4-BE49-F238E27FC236}">
                <a16:creationId xmlns:a16="http://schemas.microsoft.com/office/drawing/2014/main" id="{BEB84B64-DD37-EB4F-89BC-814483782070}"/>
              </a:ext>
            </a:extLst>
          </p:cNvPr>
          <p:cNvPicPr>
            <a:picLocks noGrp="1" noChangeAspect="1"/>
          </p:cNvPicPr>
          <p:nvPr>
            <p:ph sz="half" idx="2"/>
          </p:nvPr>
        </p:nvPicPr>
        <p:blipFill>
          <a:blip r:embed="rId2"/>
          <a:stretch>
            <a:fillRect/>
          </a:stretch>
        </p:blipFill>
        <p:spPr>
          <a:xfrm>
            <a:off x="7010400" y="83112"/>
            <a:ext cx="4013199" cy="6691776"/>
          </a:xfrm>
        </p:spPr>
      </p:pic>
    </p:spTree>
    <p:extLst>
      <p:ext uri="{BB962C8B-B14F-4D97-AF65-F5344CB8AC3E}">
        <p14:creationId xmlns:p14="http://schemas.microsoft.com/office/powerpoint/2010/main" val="2524542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B07A2-43FB-A04C-A16C-B65D9F6BFBF0}"/>
              </a:ext>
            </a:extLst>
          </p:cNvPr>
          <p:cNvSpPr>
            <a:spLocks noGrp="1"/>
          </p:cNvSpPr>
          <p:nvPr>
            <p:ph type="title"/>
          </p:nvPr>
        </p:nvSpPr>
        <p:spPr/>
        <p:txBody>
          <a:bodyPr/>
          <a:lstStyle/>
          <a:p>
            <a:pPr algn="ctr"/>
            <a:r>
              <a:rPr lang="en-US" dirty="0"/>
              <a:t>Hierarchical Story Generation Model</a:t>
            </a:r>
          </a:p>
        </p:txBody>
      </p:sp>
      <p:sp>
        <p:nvSpPr>
          <p:cNvPr id="3" name="Content Placeholder 2">
            <a:extLst>
              <a:ext uri="{FF2B5EF4-FFF2-40B4-BE49-F238E27FC236}">
                <a16:creationId xmlns:a16="http://schemas.microsoft.com/office/drawing/2014/main" id="{46F88D0C-F936-0A40-9AB5-486A3DF19E37}"/>
              </a:ext>
            </a:extLst>
          </p:cNvPr>
          <p:cNvSpPr>
            <a:spLocks noGrp="1"/>
          </p:cNvSpPr>
          <p:nvPr>
            <p:ph idx="1"/>
          </p:nvPr>
        </p:nvSpPr>
        <p:spPr/>
        <p:txBody>
          <a:bodyPr>
            <a:normAutofit/>
          </a:bodyPr>
          <a:lstStyle/>
          <a:p>
            <a:r>
              <a:rPr lang="en-US" dirty="0"/>
              <a:t>Data set: 300K human-written stories paired with writing prompts from from Reddit's WRITINGPROMPTS sub-reddit. Hierarchical model generates a premise, and then transforms it into a passage of text</a:t>
            </a:r>
          </a:p>
          <a:p>
            <a:r>
              <a:rPr lang="en-US" dirty="0"/>
              <a:t>Gated multi-scale self-attention mechanism to model long-range context</a:t>
            </a:r>
          </a:p>
          <a:p>
            <a:r>
              <a:rPr lang="en-US" dirty="0"/>
              <a:t>Two simultaneously trained models are fused to encourage conditioning on the premise</a:t>
            </a:r>
          </a:p>
        </p:txBody>
      </p:sp>
    </p:spTree>
    <p:extLst>
      <p:ext uri="{BB962C8B-B14F-4D97-AF65-F5344CB8AC3E}">
        <p14:creationId xmlns:p14="http://schemas.microsoft.com/office/powerpoint/2010/main" val="288393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8745E-8F48-9043-9696-EDBC564E6A5A}"/>
              </a:ext>
            </a:extLst>
          </p:cNvPr>
          <p:cNvSpPr>
            <a:spLocks noGrp="1"/>
          </p:cNvSpPr>
          <p:nvPr>
            <p:ph type="title"/>
          </p:nvPr>
        </p:nvSpPr>
        <p:spPr>
          <a:xfrm>
            <a:off x="838200" y="365125"/>
            <a:ext cx="3860800" cy="1325563"/>
          </a:xfrm>
        </p:spPr>
        <p:txBody>
          <a:bodyPr/>
          <a:lstStyle/>
          <a:p>
            <a:r>
              <a:rPr lang="en-US" dirty="0"/>
              <a:t>Model Fusion</a:t>
            </a:r>
          </a:p>
        </p:txBody>
      </p:sp>
      <p:sp>
        <p:nvSpPr>
          <p:cNvPr id="3" name="Content Placeholder 2">
            <a:extLst>
              <a:ext uri="{FF2B5EF4-FFF2-40B4-BE49-F238E27FC236}">
                <a16:creationId xmlns:a16="http://schemas.microsoft.com/office/drawing/2014/main" id="{4DED90D0-8F1B-B343-BB32-A99704784F36}"/>
              </a:ext>
            </a:extLst>
          </p:cNvPr>
          <p:cNvSpPr>
            <a:spLocks noGrp="1"/>
          </p:cNvSpPr>
          <p:nvPr>
            <p:ph sz="half" idx="1"/>
          </p:nvPr>
        </p:nvSpPr>
        <p:spPr/>
        <p:txBody>
          <a:bodyPr>
            <a:normAutofit fontScale="85000" lnSpcReduction="10000"/>
          </a:bodyPr>
          <a:lstStyle/>
          <a:p>
            <a:r>
              <a:rPr lang="en-US" dirty="0"/>
              <a:t>The pre-trained convolutional seq2seq model is a fixed language model trained on Reddit stories</a:t>
            </a:r>
          </a:p>
          <a:p>
            <a:r>
              <a:rPr lang="en-US" dirty="0"/>
              <a:t>The second model uses a gated multi-scale self-attention mechanism in a convolutional seq2seq model</a:t>
            </a:r>
          </a:p>
          <a:p>
            <a:r>
              <a:rPr lang="en-US" dirty="0"/>
              <a:t>The hidden states of the two models are independently gated to decide which information from the two models to retain</a:t>
            </a:r>
          </a:p>
          <a:p>
            <a:r>
              <a:rPr lang="en-US" dirty="0"/>
              <a:t>The combined hidden state is used to infer probabilities for the next word in the story  </a:t>
            </a:r>
          </a:p>
        </p:txBody>
      </p:sp>
      <p:pic>
        <p:nvPicPr>
          <p:cNvPr id="6" name="Content Placeholder 5" descr="A screenshot of a cell phone&#10;&#10;Description automatically generated">
            <a:extLst>
              <a:ext uri="{FF2B5EF4-FFF2-40B4-BE49-F238E27FC236}">
                <a16:creationId xmlns:a16="http://schemas.microsoft.com/office/drawing/2014/main" id="{3A45D72D-C343-0843-B9E1-48DBFCFF40F9}"/>
              </a:ext>
            </a:extLst>
          </p:cNvPr>
          <p:cNvPicPr>
            <a:picLocks noGrp="1" noChangeAspect="1"/>
          </p:cNvPicPr>
          <p:nvPr>
            <p:ph sz="half" idx="2"/>
          </p:nvPr>
        </p:nvPicPr>
        <p:blipFill>
          <a:blip r:embed="rId2"/>
          <a:stretch>
            <a:fillRect/>
          </a:stretch>
        </p:blipFill>
        <p:spPr>
          <a:xfrm>
            <a:off x="6286500" y="405123"/>
            <a:ext cx="5545748" cy="6063940"/>
          </a:xfrm>
        </p:spPr>
      </p:pic>
    </p:spTree>
    <p:extLst>
      <p:ext uri="{BB962C8B-B14F-4D97-AF65-F5344CB8AC3E}">
        <p14:creationId xmlns:p14="http://schemas.microsoft.com/office/powerpoint/2010/main" val="181913826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173</TotalTime>
  <Words>1048</Words>
  <Application>Microsoft Macintosh PowerPoint</Application>
  <PresentationFormat>Widescreen</PresentationFormat>
  <Paragraphs>59</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Lato</vt:lpstr>
      <vt:lpstr>Office Theme</vt:lpstr>
      <vt:lpstr>Hierarchical Neural Story Generation</vt:lpstr>
      <vt:lpstr>Story-telling</vt:lpstr>
      <vt:lpstr>Language Modeling</vt:lpstr>
      <vt:lpstr>Unconditioned vs. Conditioned LMs</vt:lpstr>
      <vt:lpstr>PowerPoint Presentation</vt:lpstr>
      <vt:lpstr>Seq2seq with Attention</vt:lpstr>
      <vt:lpstr>Convolution and Gating</vt:lpstr>
      <vt:lpstr>Hierarchical Story Generation Model</vt:lpstr>
      <vt:lpstr>Model Fusion</vt:lpstr>
      <vt:lpstr>Model Performance</vt:lpstr>
      <vt:lpstr>Innovations</vt:lpstr>
      <vt:lpstr>Example Stories</vt:lpstr>
      <vt:lpstr>Useful Resources</vt:lpstr>
      <vt:lpstr>Multi-head Self-attention Mechanism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Hierarchical Neural Story Generation</dc:title>
  <dc:creator>Patankar, Shubhankar Prashant</dc:creator>
  <cp:lastModifiedBy>Patankar, Shubhankar Prashant</cp:lastModifiedBy>
  <cp:revision>13</cp:revision>
  <dcterms:created xsi:type="dcterms:W3CDTF">2020-02-27T14:34:30Z</dcterms:created>
  <dcterms:modified xsi:type="dcterms:W3CDTF">2020-02-27T17:28:05Z</dcterms:modified>
</cp:coreProperties>
</file>