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66" r:id="rId3"/>
    <p:sldId id="257" r:id="rId4"/>
    <p:sldId id="258" r:id="rId5"/>
    <p:sldId id="259" r:id="rId6"/>
    <p:sldId id="270" r:id="rId7"/>
    <p:sldId id="289" r:id="rId8"/>
    <p:sldId id="261" r:id="rId9"/>
    <p:sldId id="260" r:id="rId10"/>
    <p:sldId id="271" r:id="rId11"/>
    <p:sldId id="272" r:id="rId12"/>
    <p:sldId id="267" r:id="rId13"/>
    <p:sldId id="273" r:id="rId14"/>
    <p:sldId id="274" r:id="rId15"/>
    <p:sldId id="275" r:id="rId16"/>
    <p:sldId id="278" r:id="rId17"/>
    <p:sldId id="277" r:id="rId18"/>
    <p:sldId id="280" r:id="rId19"/>
    <p:sldId id="287" r:id="rId20"/>
    <p:sldId id="263" r:id="rId21"/>
    <p:sldId id="290" r:id="rId22"/>
    <p:sldId id="269" r:id="rId23"/>
    <p:sldId id="288"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5C2B7-02D6-89EA-3953-FEF3D792B6D0}" v="274" dt="2023-11-30T04:29:38.843"/>
    <p1510:client id="{2AF7C88A-56AB-0628-3B78-24F6C638A60B}" v="1" dt="2023-11-30T15:18:13.230"/>
    <p1510:client id="{4789DA00-8A13-4314-B194-A63D5A634A9B}" v="253" dt="2023-11-29T20:36:51.873"/>
    <p1510:client id="{55DB42CB-ECA0-1FE9-11C0-B21ABCE37F3B}" v="45" dt="2023-11-30T15:09:36.626"/>
    <p1510:client id="{93519EF7-4945-2E35-CF9C-E006115AFB62}" v="60" dt="2023-11-30T04:53:30.229"/>
    <p1510:client id="{FC2E1093-6B18-8917-61D0-48586E300D2D}" v="592" dt="2023-11-30T04:23:34.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E9A04-8BD0-4DDE-BC94-E190CF9925D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BA6818-7728-41D2-BBEE-60E48E337FF0}">
      <dgm:prSet/>
      <dgm:spPr/>
      <dgm:t>
        <a:bodyPr/>
        <a:lstStyle/>
        <a:p>
          <a:pPr>
            <a:lnSpc>
              <a:spcPct val="100000"/>
            </a:lnSpc>
          </a:pPr>
          <a:r>
            <a:rPr lang="en-US"/>
            <a:t>Early stages of Alzheimer's have subtle symptoms leading to missed diagnosis</a:t>
          </a:r>
        </a:p>
      </dgm:t>
    </dgm:pt>
    <dgm:pt modelId="{3B5EBE17-DACB-429B-89A5-AF9D06132178}" type="parTrans" cxnId="{F18F3E7A-C0F4-4F4B-8883-A3DCD6F8A60F}">
      <dgm:prSet/>
      <dgm:spPr/>
      <dgm:t>
        <a:bodyPr/>
        <a:lstStyle/>
        <a:p>
          <a:endParaRPr lang="en-US"/>
        </a:p>
      </dgm:t>
    </dgm:pt>
    <dgm:pt modelId="{52FDB6F3-E069-4178-951B-50A7F695F1DA}" type="sibTrans" cxnId="{F18F3E7A-C0F4-4F4B-8883-A3DCD6F8A60F}">
      <dgm:prSet/>
      <dgm:spPr/>
      <dgm:t>
        <a:bodyPr/>
        <a:lstStyle/>
        <a:p>
          <a:endParaRPr lang="en-US"/>
        </a:p>
      </dgm:t>
    </dgm:pt>
    <dgm:pt modelId="{C242F6AD-8009-4488-8862-908E9FD1870F}">
      <dgm:prSet/>
      <dgm:spPr/>
      <dgm:t>
        <a:bodyPr/>
        <a:lstStyle/>
        <a:p>
          <a:pPr>
            <a:lnSpc>
              <a:spcPct val="100000"/>
            </a:lnSpc>
          </a:pPr>
          <a:r>
            <a:rPr lang="en-US"/>
            <a:t>Delayed intervention impacts quality of life and prognosis</a:t>
          </a:r>
        </a:p>
      </dgm:t>
    </dgm:pt>
    <dgm:pt modelId="{CD333A07-8470-4286-AAF8-E0FF4AB55B38}" type="parTrans" cxnId="{291B26F0-E461-4E45-8F58-DED09AD20F88}">
      <dgm:prSet/>
      <dgm:spPr/>
      <dgm:t>
        <a:bodyPr/>
        <a:lstStyle/>
        <a:p>
          <a:endParaRPr lang="en-US"/>
        </a:p>
      </dgm:t>
    </dgm:pt>
    <dgm:pt modelId="{252E8D50-2602-4359-99BF-C34DD26F8DD9}" type="sibTrans" cxnId="{291B26F0-E461-4E45-8F58-DED09AD20F88}">
      <dgm:prSet/>
      <dgm:spPr/>
      <dgm:t>
        <a:bodyPr/>
        <a:lstStyle/>
        <a:p>
          <a:endParaRPr lang="en-US"/>
        </a:p>
      </dgm:t>
    </dgm:pt>
    <dgm:pt modelId="{1CBFD96C-CE90-4492-A077-DC0088F5619E}">
      <dgm:prSet/>
      <dgm:spPr/>
      <dgm:t>
        <a:bodyPr/>
        <a:lstStyle/>
        <a:p>
          <a:pPr>
            <a:lnSpc>
              <a:spcPct val="100000"/>
            </a:lnSpc>
          </a:pPr>
          <a:r>
            <a:rPr lang="en-US"/>
            <a:t>Need accurate predictive method to identify high risk individuals</a:t>
          </a:r>
        </a:p>
      </dgm:t>
    </dgm:pt>
    <dgm:pt modelId="{107C3888-489C-42A0-ADE1-36B86F460EC7}" type="parTrans" cxnId="{259C34FC-EC79-4DB4-BACC-9114018338D4}">
      <dgm:prSet/>
      <dgm:spPr/>
      <dgm:t>
        <a:bodyPr/>
        <a:lstStyle/>
        <a:p>
          <a:endParaRPr lang="en-US"/>
        </a:p>
      </dgm:t>
    </dgm:pt>
    <dgm:pt modelId="{8B7328E9-6617-4E2B-891A-AC09147637C8}" type="sibTrans" cxnId="{259C34FC-EC79-4DB4-BACC-9114018338D4}">
      <dgm:prSet/>
      <dgm:spPr/>
      <dgm:t>
        <a:bodyPr/>
        <a:lstStyle/>
        <a:p>
          <a:endParaRPr lang="en-US"/>
        </a:p>
      </dgm:t>
    </dgm:pt>
    <dgm:pt modelId="{B32B3A7D-14CA-4173-8F0F-D1B907C79F0C}" type="pres">
      <dgm:prSet presAssocID="{B9EE9A04-8BD0-4DDE-BC94-E190CF9925D8}" presName="root" presStyleCnt="0">
        <dgm:presLayoutVars>
          <dgm:dir/>
          <dgm:resizeHandles val="exact"/>
        </dgm:presLayoutVars>
      </dgm:prSet>
      <dgm:spPr/>
    </dgm:pt>
    <dgm:pt modelId="{F9E5BAA7-1964-447C-A1EC-B73096490CE2}" type="pres">
      <dgm:prSet presAssocID="{91BA6818-7728-41D2-BBEE-60E48E337FF0}" presName="compNode" presStyleCnt="0"/>
      <dgm:spPr/>
    </dgm:pt>
    <dgm:pt modelId="{E83BE0E0-9F4B-4C95-A503-5A2851C0D129}" type="pres">
      <dgm:prSet presAssocID="{91BA6818-7728-41D2-BBEE-60E48E337FF0}" presName="bgRect" presStyleLbl="bgShp" presStyleIdx="0" presStyleCnt="3"/>
      <dgm:spPr/>
    </dgm:pt>
    <dgm:pt modelId="{4D2691AA-1679-4248-AF97-13916AB80F57}" type="pres">
      <dgm:prSet presAssocID="{91BA6818-7728-41D2-BBEE-60E48E337F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1FC6CB2D-2026-4736-9419-6644FA2B5974}" type="pres">
      <dgm:prSet presAssocID="{91BA6818-7728-41D2-BBEE-60E48E337FF0}" presName="spaceRect" presStyleCnt="0"/>
      <dgm:spPr/>
    </dgm:pt>
    <dgm:pt modelId="{53DA0629-AA23-4965-8A03-3B4A93A06D2A}" type="pres">
      <dgm:prSet presAssocID="{91BA6818-7728-41D2-BBEE-60E48E337FF0}" presName="parTx" presStyleLbl="revTx" presStyleIdx="0" presStyleCnt="3">
        <dgm:presLayoutVars>
          <dgm:chMax val="0"/>
          <dgm:chPref val="0"/>
        </dgm:presLayoutVars>
      </dgm:prSet>
      <dgm:spPr/>
    </dgm:pt>
    <dgm:pt modelId="{6F7780E5-A122-49F0-B319-04FD98F26B5A}" type="pres">
      <dgm:prSet presAssocID="{52FDB6F3-E069-4178-951B-50A7F695F1DA}" presName="sibTrans" presStyleCnt="0"/>
      <dgm:spPr/>
    </dgm:pt>
    <dgm:pt modelId="{78B10052-160E-42E8-811E-DF47B79DC546}" type="pres">
      <dgm:prSet presAssocID="{C242F6AD-8009-4488-8862-908E9FD1870F}" presName="compNode" presStyleCnt="0"/>
      <dgm:spPr/>
    </dgm:pt>
    <dgm:pt modelId="{2AE0FC45-61F8-42D5-94CF-C43102FBFA1D}" type="pres">
      <dgm:prSet presAssocID="{C242F6AD-8009-4488-8862-908E9FD1870F}" presName="bgRect" presStyleLbl="bgShp" presStyleIdx="1" presStyleCnt="3"/>
      <dgm:spPr/>
    </dgm:pt>
    <dgm:pt modelId="{634205A4-6F10-42D2-9D43-94356615DBB5}" type="pres">
      <dgm:prSet presAssocID="{C242F6AD-8009-4488-8862-908E9FD187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7FE4C762-DAE9-423B-AE3A-63E9A042B335}" type="pres">
      <dgm:prSet presAssocID="{C242F6AD-8009-4488-8862-908E9FD1870F}" presName="spaceRect" presStyleCnt="0"/>
      <dgm:spPr/>
    </dgm:pt>
    <dgm:pt modelId="{1DEB891E-533F-44BA-9B7D-64A53D1078DC}" type="pres">
      <dgm:prSet presAssocID="{C242F6AD-8009-4488-8862-908E9FD1870F}" presName="parTx" presStyleLbl="revTx" presStyleIdx="1" presStyleCnt="3">
        <dgm:presLayoutVars>
          <dgm:chMax val="0"/>
          <dgm:chPref val="0"/>
        </dgm:presLayoutVars>
      </dgm:prSet>
      <dgm:spPr/>
    </dgm:pt>
    <dgm:pt modelId="{6E1213B4-E81B-46FB-80F7-FB184AF65A5A}" type="pres">
      <dgm:prSet presAssocID="{252E8D50-2602-4359-99BF-C34DD26F8DD9}" presName="sibTrans" presStyleCnt="0"/>
      <dgm:spPr/>
    </dgm:pt>
    <dgm:pt modelId="{5DDBB1B6-0594-4E54-85B4-433406FB7C7E}" type="pres">
      <dgm:prSet presAssocID="{1CBFD96C-CE90-4492-A077-DC0088F5619E}" presName="compNode" presStyleCnt="0"/>
      <dgm:spPr/>
    </dgm:pt>
    <dgm:pt modelId="{A2D81455-B2B7-4271-896A-22BBDFB82C1D}" type="pres">
      <dgm:prSet presAssocID="{1CBFD96C-CE90-4492-A077-DC0088F5619E}" presName="bgRect" presStyleLbl="bgShp" presStyleIdx="2" presStyleCnt="3"/>
      <dgm:spPr/>
    </dgm:pt>
    <dgm:pt modelId="{746BC293-1574-406F-97EA-B59ABB7DA2B8}" type="pres">
      <dgm:prSet presAssocID="{1CBFD96C-CE90-4492-A077-DC0088F561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D00DF67-ECFB-49E4-B8DB-994A918E48A2}" type="pres">
      <dgm:prSet presAssocID="{1CBFD96C-CE90-4492-A077-DC0088F5619E}" presName="spaceRect" presStyleCnt="0"/>
      <dgm:spPr/>
    </dgm:pt>
    <dgm:pt modelId="{EAC2AD0C-A6D4-40B0-914B-AFD76887ED86}" type="pres">
      <dgm:prSet presAssocID="{1CBFD96C-CE90-4492-A077-DC0088F5619E}" presName="parTx" presStyleLbl="revTx" presStyleIdx="2" presStyleCnt="3">
        <dgm:presLayoutVars>
          <dgm:chMax val="0"/>
          <dgm:chPref val="0"/>
        </dgm:presLayoutVars>
      </dgm:prSet>
      <dgm:spPr/>
    </dgm:pt>
  </dgm:ptLst>
  <dgm:cxnLst>
    <dgm:cxn modelId="{F18F3E7A-C0F4-4F4B-8883-A3DCD6F8A60F}" srcId="{B9EE9A04-8BD0-4DDE-BC94-E190CF9925D8}" destId="{91BA6818-7728-41D2-BBEE-60E48E337FF0}" srcOrd="0" destOrd="0" parTransId="{3B5EBE17-DACB-429B-89A5-AF9D06132178}" sibTransId="{52FDB6F3-E069-4178-951B-50A7F695F1DA}"/>
    <dgm:cxn modelId="{09E19F99-8BEA-43B7-8F8C-6128D9DE36DB}" type="presOf" srcId="{1CBFD96C-CE90-4492-A077-DC0088F5619E}" destId="{EAC2AD0C-A6D4-40B0-914B-AFD76887ED86}" srcOrd="0" destOrd="0" presId="urn:microsoft.com/office/officeart/2018/2/layout/IconVerticalSolidList"/>
    <dgm:cxn modelId="{21B89DA4-9758-472B-B6F2-B6B493A6F107}" type="presOf" srcId="{B9EE9A04-8BD0-4DDE-BC94-E190CF9925D8}" destId="{B32B3A7D-14CA-4173-8F0F-D1B907C79F0C}" srcOrd="0" destOrd="0" presId="urn:microsoft.com/office/officeart/2018/2/layout/IconVerticalSolidList"/>
    <dgm:cxn modelId="{A837EFB7-838E-43C0-A54E-04F1DC015B8F}" type="presOf" srcId="{91BA6818-7728-41D2-BBEE-60E48E337FF0}" destId="{53DA0629-AA23-4965-8A03-3B4A93A06D2A}" srcOrd="0" destOrd="0" presId="urn:microsoft.com/office/officeart/2018/2/layout/IconVerticalSolidList"/>
    <dgm:cxn modelId="{F73800E7-647C-4A80-AE12-F2E766D3CA5C}" type="presOf" srcId="{C242F6AD-8009-4488-8862-908E9FD1870F}" destId="{1DEB891E-533F-44BA-9B7D-64A53D1078DC}" srcOrd="0" destOrd="0" presId="urn:microsoft.com/office/officeart/2018/2/layout/IconVerticalSolidList"/>
    <dgm:cxn modelId="{291B26F0-E461-4E45-8F58-DED09AD20F88}" srcId="{B9EE9A04-8BD0-4DDE-BC94-E190CF9925D8}" destId="{C242F6AD-8009-4488-8862-908E9FD1870F}" srcOrd="1" destOrd="0" parTransId="{CD333A07-8470-4286-AAF8-E0FF4AB55B38}" sibTransId="{252E8D50-2602-4359-99BF-C34DD26F8DD9}"/>
    <dgm:cxn modelId="{259C34FC-EC79-4DB4-BACC-9114018338D4}" srcId="{B9EE9A04-8BD0-4DDE-BC94-E190CF9925D8}" destId="{1CBFD96C-CE90-4492-A077-DC0088F5619E}" srcOrd="2" destOrd="0" parTransId="{107C3888-489C-42A0-ADE1-36B86F460EC7}" sibTransId="{8B7328E9-6617-4E2B-891A-AC09147637C8}"/>
    <dgm:cxn modelId="{B6F27BCF-D5F3-4D7F-9B94-CBCEEDAB3488}" type="presParOf" srcId="{B32B3A7D-14CA-4173-8F0F-D1B907C79F0C}" destId="{F9E5BAA7-1964-447C-A1EC-B73096490CE2}" srcOrd="0" destOrd="0" presId="urn:microsoft.com/office/officeart/2018/2/layout/IconVerticalSolidList"/>
    <dgm:cxn modelId="{4A96F047-C6DB-4FD8-818D-AE4A3075C652}" type="presParOf" srcId="{F9E5BAA7-1964-447C-A1EC-B73096490CE2}" destId="{E83BE0E0-9F4B-4C95-A503-5A2851C0D129}" srcOrd="0" destOrd="0" presId="urn:microsoft.com/office/officeart/2018/2/layout/IconVerticalSolidList"/>
    <dgm:cxn modelId="{156CD637-5DBE-4400-B06A-89F027402CD0}" type="presParOf" srcId="{F9E5BAA7-1964-447C-A1EC-B73096490CE2}" destId="{4D2691AA-1679-4248-AF97-13916AB80F57}" srcOrd="1" destOrd="0" presId="urn:microsoft.com/office/officeart/2018/2/layout/IconVerticalSolidList"/>
    <dgm:cxn modelId="{E2A713F7-BDBE-4EB3-902A-99C43BAA341C}" type="presParOf" srcId="{F9E5BAA7-1964-447C-A1EC-B73096490CE2}" destId="{1FC6CB2D-2026-4736-9419-6644FA2B5974}" srcOrd="2" destOrd="0" presId="urn:microsoft.com/office/officeart/2018/2/layout/IconVerticalSolidList"/>
    <dgm:cxn modelId="{E222CAE8-3121-4A29-9AF6-5B56C6C8392C}" type="presParOf" srcId="{F9E5BAA7-1964-447C-A1EC-B73096490CE2}" destId="{53DA0629-AA23-4965-8A03-3B4A93A06D2A}" srcOrd="3" destOrd="0" presId="urn:microsoft.com/office/officeart/2018/2/layout/IconVerticalSolidList"/>
    <dgm:cxn modelId="{084022F5-189F-4EC2-A4F8-2FA4C8DE5782}" type="presParOf" srcId="{B32B3A7D-14CA-4173-8F0F-D1B907C79F0C}" destId="{6F7780E5-A122-49F0-B319-04FD98F26B5A}" srcOrd="1" destOrd="0" presId="urn:microsoft.com/office/officeart/2018/2/layout/IconVerticalSolidList"/>
    <dgm:cxn modelId="{91618676-F061-43F4-8954-79266FD200A4}" type="presParOf" srcId="{B32B3A7D-14CA-4173-8F0F-D1B907C79F0C}" destId="{78B10052-160E-42E8-811E-DF47B79DC546}" srcOrd="2" destOrd="0" presId="urn:microsoft.com/office/officeart/2018/2/layout/IconVerticalSolidList"/>
    <dgm:cxn modelId="{2A6DEEA4-4FE2-47DD-B4CB-D8FFF27DDC67}" type="presParOf" srcId="{78B10052-160E-42E8-811E-DF47B79DC546}" destId="{2AE0FC45-61F8-42D5-94CF-C43102FBFA1D}" srcOrd="0" destOrd="0" presId="urn:microsoft.com/office/officeart/2018/2/layout/IconVerticalSolidList"/>
    <dgm:cxn modelId="{B5C71935-042B-463C-B47B-D79355A032A0}" type="presParOf" srcId="{78B10052-160E-42E8-811E-DF47B79DC546}" destId="{634205A4-6F10-42D2-9D43-94356615DBB5}" srcOrd="1" destOrd="0" presId="urn:microsoft.com/office/officeart/2018/2/layout/IconVerticalSolidList"/>
    <dgm:cxn modelId="{2C54C602-ECAC-4831-85F5-D9B8B24DCA2A}" type="presParOf" srcId="{78B10052-160E-42E8-811E-DF47B79DC546}" destId="{7FE4C762-DAE9-423B-AE3A-63E9A042B335}" srcOrd="2" destOrd="0" presId="urn:microsoft.com/office/officeart/2018/2/layout/IconVerticalSolidList"/>
    <dgm:cxn modelId="{6A61845A-2398-40B0-8BFA-6C6CBF5F9E5E}" type="presParOf" srcId="{78B10052-160E-42E8-811E-DF47B79DC546}" destId="{1DEB891E-533F-44BA-9B7D-64A53D1078DC}" srcOrd="3" destOrd="0" presId="urn:microsoft.com/office/officeart/2018/2/layout/IconVerticalSolidList"/>
    <dgm:cxn modelId="{C6929B2E-AA83-485B-A6CE-403C907AA6DB}" type="presParOf" srcId="{B32B3A7D-14CA-4173-8F0F-D1B907C79F0C}" destId="{6E1213B4-E81B-46FB-80F7-FB184AF65A5A}" srcOrd="3" destOrd="0" presId="urn:microsoft.com/office/officeart/2018/2/layout/IconVerticalSolidList"/>
    <dgm:cxn modelId="{D748FDC1-71D8-41F3-93F3-213FE0844FE2}" type="presParOf" srcId="{B32B3A7D-14CA-4173-8F0F-D1B907C79F0C}" destId="{5DDBB1B6-0594-4E54-85B4-433406FB7C7E}" srcOrd="4" destOrd="0" presId="urn:microsoft.com/office/officeart/2018/2/layout/IconVerticalSolidList"/>
    <dgm:cxn modelId="{7C9A453A-1B75-4D42-A702-3CA1F1730F93}" type="presParOf" srcId="{5DDBB1B6-0594-4E54-85B4-433406FB7C7E}" destId="{A2D81455-B2B7-4271-896A-22BBDFB82C1D}" srcOrd="0" destOrd="0" presId="urn:microsoft.com/office/officeart/2018/2/layout/IconVerticalSolidList"/>
    <dgm:cxn modelId="{5D5B3B7F-6FE4-4088-BB79-C23AEB139A6D}" type="presParOf" srcId="{5DDBB1B6-0594-4E54-85B4-433406FB7C7E}" destId="{746BC293-1574-406F-97EA-B59ABB7DA2B8}" srcOrd="1" destOrd="0" presId="urn:microsoft.com/office/officeart/2018/2/layout/IconVerticalSolidList"/>
    <dgm:cxn modelId="{6C77F70A-413A-4347-A121-EF09450E4212}" type="presParOf" srcId="{5DDBB1B6-0594-4E54-85B4-433406FB7C7E}" destId="{BD00DF67-ECFB-49E4-B8DB-994A918E48A2}" srcOrd="2" destOrd="0" presId="urn:microsoft.com/office/officeart/2018/2/layout/IconVerticalSolidList"/>
    <dgm:cxn modelId="{8D42697F-F4D5-42BA-BC1E-CC80CCC90249}" type="presParOf" srcId="{5DDBB1B6-0594-4E54-85B4-433406FB7C7E}" destId="{EAC2AD0C-A6D4-40B0-914B-AFD76887ED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BE0E0-9F4B-4C95-A503-5A2851C0D129}">
      <dsp:nvSpPr>
        <dsp:cNvPr id="0" name=""/>
        <dsp:cNvSpPr/>
      </dsp:nvSpPr>
      <dsp:spPr>
        <a:xfrm>
          <a:off x="0" y="473"/>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691AA-1679-4248-AF97-13916AB80F57}">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DA0629-AA23-4965-8A03-3B4A93A06D2A}">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1111250">
            <a:lnSpc>
              <a:spcPct val="100000"/>
            </a:lnSpc>
            <a:spcBef>
              <a:spcPct val="0"/>
            </a:spcBef>
            <a:spcAft>
              <a:spcPct val="35000"/>
            </a:spcAft>
            <a:buNone/>
          </a:pPr>
          <a:r>
            <a:rPr lang="en-US" sz="2500" kern="1200"/>
            <a:t>Early stages of Alzheimer's have subtle symptoms leading to missed diagnosis</a:t>
          </a:r>
        </a:p>
      </dsp:txBody>
      <dsp:txXfrm>
        <a:off x="1280342" y="473"/>
        <a:ext cx="7316325" cy="1108521"/>
      </dsp:txXfrm>
    </dsp:sp>
    <dsp:sp modelId="{2AE0FC45-61F8-42D5-94CF-C43102FBFA1D}">
      <dsp:nvSpPr>
        <dsp:cNvPr id="0" name=""/>
        <dsp:cNvSpPr/>
      </dsp:nvSpPr>
      <dsp:spPr>
        <a:xfrm>
          <a:off x="0" y="1386125"/>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205A4-6F10-42D2-9D43-94356615DBB5}">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B891E-533F-44BA-9B7D-64A53D1078DC}">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1111250">
            <a:lnSpc>
              <a:spcPct val="100000"/>
            </a:lnSpc>
            <a:spcBef>
              <a:spcPct val="0"/>
            </a:spcBef>
            <a:spcAft>
              <a:spcPct val="35000"/>
            </a:spcAft>
            <a:buNone/>
          </a:pPr>
          <a:r>
            <a:rPr lang="en-US" sz="2500" kern="1200"/>
            <a:t>Delayed intervention impacts quality of life and prognosis</a:t>
          </a:r>
        </a:p>
      </dsp:txBody>
      <dsp:txXfrm>
        <a:off x="1280342" y="1386125"/>
        <a:ext cx="7316325" cy="1108521"/>
      </dsp:txXfrm>
    </dsp:sp>
    <dsp:sp modelId="{A2D81455-B2B7-4271-896A-22BBDFB82C1D}">
      <dsp:nvSpPr>
        <dsp:cNvPr id="0" name=""/>
        <dsp:cNvSpPr/>
      </dsp:nvSpPr>
      <dsp:spPr>
        <a:xfrm>
          <a:off x="0" y="2771777"/>
          <a:ext cx="8596668" cy="1108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BC293-1574-406F-97EA-B59ABB7DA2B8}">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2AD0C-A6D4-40B0-914B-AFD76887ED86}">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1111250">
            <a:lnSpc>
              <a:spcPct val="100000"/>
            </a:lnSpc>
            <a:spcBef>
              <a:spcPct val="0"/>
            </a:spcBef>
            <a:spcAft>
              <a:spcPct val="35000"/>
            </a:spcAft>
            <a:buNone/>
          </a:pPr>
          <a:r>
            <a:rPr lang="en-US" sz="2500" kern="1200"/>
            <a:t>Need accurate predictive method to identify high risk individuals</a:t>
          </a:r>
        </a:p>
      </dsp:txBody>
      <dsp:txXfrm>
        <a:off x="1280342" y="2771777"/>
        <a:ext cx="7316325" cy="11085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0273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530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818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572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8849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3352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271278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7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08061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712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60260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3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454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239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93958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a:p>
        </p:txBody>
      </p:sp>
    </p:spTree>
    <p:extLst>
      <p:ext uri="{BB962C8B-B14F-4D97-AF65-F5344CB8AC3E}">
        <p14:creationId xmlns:p14="http://schemas.microsoft.com/office/powerpoint/2010/main" val="359935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7872143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descr="Computer Generated Lights">
            <a:extLst>
              <a:ext uri="{FF2B5EF4-FFF2-40B4-BE49-F238E27FC236}">
                <a16:creationId xmlns:a16="http://schemas.microsoft.com/office/drawing/2014/main" id="{18E7FC34-8758-F785-08FA-1765A1803C9E}"/>
              </a:ext>
            </a:extLst>
          </p:cNvPr>
          <p:cNvPicPr>
            <a:picLocks noChangeAspect="1"/>
          </p:cNvPicPr>
          <p:nvPr/>
        </p:nvPicPr>
        <p:blipFill rotWithShape="1">
          <a:blip r:embed="rId2"/>
          <a:srcRect l="11385" r="10878" b="9029"/>
          <a:stretch/>
        </p:blipFill>
        <p:spPr>
          <a:xfrm>
            <a:off x="4433140"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16467" y="1711323"/>
            <a:ext cx="5057018" cy="2336436"/>
          </a:xfrm>
        </p:spPr>
        <p:txBody>
          <a:bodyPr>
            <a:normAutofit/>
          </a:bodyPr>
          <a:lstStyle/>
          <a:p>
            <a:pPr>
              <a:lnSpc>
                <a:spcPct val="90000"/>
              </a:lnSpc>
            </a:pPr>
            <a:r>
              <a:rPr lang="en-US" sz="4100">
                <a:ea typeface="+mj-lt"/>
                <a:cs typeface="+mj-lt"/>
              </a:rPr>
              <a:t>Risk of Alzheimer’s</a:t>
            </a:r>
            <a:endParaRPr lang="en-US" sz="4100"/>
          </a:p>
          <a:p>
            <a:pPr>
              <a:lnSpc>
                <a:spcPct val="90000"/>
              </a:lnSpc>
            </a:pPr>
            <a:br>
              <a:rPr lang="en-US" sz="4100"/>
            </a:br>
            <a:endParaRPr lang="en-US" sz="4100"/>
          </a:p>
        </p:txBody>
      </p:sp>
      <p:sp>
        <p:nvSpPr>
          <p:cNvPr id="3" name="Subtitle 2"/>
          <p:cNvSpPr>
            <a:spLocks noGrp="1"/>
          </p:cNvSpPr>
          <p:nvPr>
            <p:ph type="subTitle" idx="1"/>
          </p:nvPr>
        </p:nvSpPr>
        <p:spPr>
          <a:xfrm>
            <a:off x="807964" y="3430346"/>
            <a:ext cx="4558691" cy="1096901"/>
          </a:xfrm>
        </p:spPr>
        <p:txBody>
          <a:bodyPr vert="horz" lIns="91440" tIns="45720" rIns="91440" bIns="45720" rtlCol="0">
            <a:normAutofit/>
          </a:bodyPr>
          <a:lstStyle/>
          <a:p>
            <a:r>
              <a:rPr lang="en-US" sz="1600">
                <a:cs typeface="Calibri"/>
              </a:rPr>
              <a:t>By: Shrey Patel, Anthony Shajan, Dulce Osorio</a:t>
            </a:r>
            <a:endParaRPr lang="en-US" sz="1600"/>
          </a:p>
        </p:txBody>
      </p:sp>
      <p:cxnSp>
        <p:nvCxnSpPr>
          <p:cNvPr id="46" name="Straight Connector 4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E62941F-C78F-1CEB-8C9A-A132627E46D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100"/>
              <a:t>Data Normalization</a:t>
            </a:r>
          </a:p>
        </p:txBody>
      </p:sp>
      <p:sp>
        <p:nvSpPr>
          <p:cNvPr id="21" name="Isosceles Triangle 20">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02A809C7-CB55-5D74-B7BF-6E0FBBE9CE0D}"/>
              </a:ext>
            </a:extLst>
          </p:cNvPr>
          <p:cNvPicPr>
            <a:picLocks noChangeAspect="1"/>
          </p:cNvPicPr>
          <p:nvPr/>
        </p:nvPicPr>
        <p:blipFill>
          <a:blip r:embed="rId2"/>
          <a:stretch>
            <a:fillRect/>
          </a:stretch>
        </p:blipFill>
        <p:spPr>
          <a:xfrm>
            <a:off x="888603" y="1370202"/>
            <a:ext cx="4887354" cy="4117595"/>
          </a:xfrm>
          <a:prstGeom prst="rect">
            <a:avLst/>
          </a:prstGeom>
        </p:spPr>
      </p:pic>
    </p:spTree>
    <p:extLst>
      <p:ext uri="{BB962C8B-B14F-4D97-AF65-F5344CB8AC3E}">
        <p14:creationId xmlns:p14="http://schemas.microsoft.com/office/powerpoint/2010/main" val="251706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DF8482D-F0DF-D2D3-5B18-4B692B185FE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Normalization</a:t>
            </a:r>
          </a:p>
        </p:txBody>
      </p:sp>
      <p:pic>
        <p:nvPicPr>
          <p:cNvPr id="3" name="Picture 2" descr="A table with numbers and letters&#10;&#10;Description automatically generated">
            <a:extLst>
              <a:ext uri="{FF2B5EF4-FFF2-40B4-BE49-F238E27FC236}">
                <a16:creationId xmlns:a16="http://schemas.microsoft.com/office/drawing/2014/main" id="{3714AA07-7A69-B717-D467-A276C2F64A01}"/>
              </a:ext>
            </a:extLst>
          </p:cNvPr>
          <p:cNvPicPr>
            <a:picLocks noChangeAspect="1"/>
          </p:cNvPicPr>
          <p:nvPr/>
        </p:nvPicPr>
        <p:blipFill>
          <a:blip r:embed="rId2"/>
          <a:stretch>
            <a:fillRect/>
          </a:stretch>
        </p:blipFill>
        <p:spPr>
          <a:xfrm>
            <a:off x="985968" y="1229260"/>
            <a:ext cx="8288033" cy="3004412"/>
          </a:xfrm>
          <a:prstGeom prst="rect">
            <a:avLst/>
          </a:prstGeom>
        </p:spPr>
      </p:pic>
    </p:spTree>
    <p:extLst>
      <p:ext uri="{BB962C8B-B14F-4D97-AF65-F5344CB8AC3E}">
        <p14:creationId xmlns:p14="http://schemas.microsoft.com/office/powerpoint/2010/main" val="8063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2E82EAB-0219-77CB-0AF9-36B8AAF4DBD2}"/>
              </a:ext>
            </a:extLst>
          </p:cNvPr>
          <p:cNvSpPr>
            <a:spLocks noGrp="1"/>
          </p:cNvSpPr>
          <p:nvPr>
            <p:ph type="title"/>
          </p:nvPr>
        </p:nvSpPr>
        <p:spPr>
          <a:xfrm>
            <a:off x="643467" y="816638"/>
            <a:ext cx="3367359" cy="5224724"/>
          </a:xfrm>
        </p:spPr>
        <p:txBody>
          <a:bodyPr anchor="ctr">
            <a:normAutofit/>
          </a:bodyPr>
          <a:lstStyle/>
          <a:p>
            <a:r>
              <a:rPr lang="en-US" sz="4800">
                <a:solidFill>
                  <a:schemeClr val="accent2">
                    <a:lumMod val="75000"/>
                  </a:schemeClr>
                </a:solidFill>
                <a:cs typeface="Calibri Light"/>
              </a:rPr>
              <a:t>Data Exploration</a:t>
            </a:r>
            <a:endParaRPr lang="en-US" sz="4800">
              <a:solidFill>
                <a:schemeClr val="accent2">
                  <a:lumMod val="75000"/>
                </a:schemeClr>
              </a:solidFill>
            </a:endParaRPr>
          </a:p>
        </p:txBody>
      </p:sp>
      <p:sp>
        <p:nvSpPr>
          <p:cNvPr id="3" name="Content Placeholder 2">
            <a:extLst>
              <a:ext uri="{FF2B5EF4-FFF2-40B4-BE49-F238E27FC236}">
                <a16:creationId xmlns:a16="http://schemas.microsoft.com/office/drawing/2014/main" id="{125F0CCF-5FC2-CEF7-1EEC-40B06292C0E3}"/>
              </a:ext>
            </a:extLst>
          </p:cNvPr>
          <p:cNvSpPr>
            <a:spLocks noGrp="1"/>
          </p:cNvSpPr>
          <p:nvPr>
            <p:ph idx="1"/>
          </p:nvPr>
        </p:nvSpPr>
        <p:spPr>
          <a:xfrm>
            <a:off x="4654295" y="816638"/>
            <a:ext cx="4619706" cy="5224724"/>
          </a:xfrm>
        </p:spPr>
        <p:txBody>
          <a:bodyPr vert="horz" lIns="91440" tIns="45720" rIns="91440" bIns="45720" rtlCol="0" anchor="ctr">
            <a:normAutofit/>
          </a:bodyPr>
          <a:lstStyle/>
          <a:p>
            <a:r>
              <a:rPr lang="en-US">
                <a:ea typeface="+mn-lt"/>
                <a:cs typeface="+mn-lt"/>
              </a:rPr>
              <a:t>Handled missing values with median imputation</a:t>
            </a:r>
            <a:endParaRPr lang="en-US">
              <a:cs typeface="Calibri" panose="020F0502020204030204"/>
            </a:endParaRPr>
          </a:p>
          <a:p>
            <a:r>
              <a:rPr lang="en-US">
                <a:ea typeface="+mn-lt"/>
                <a:cs typeface="+mn-lt"/>
              </a:rPr>
              <a:t>Identified and removed outliers based on z-scores</a:t>
            </a:r>
            <a:endParaRPr lang="en-US"/>
          </a:p>
          <a:p>
            <a:r>
              <a:rPr lang="en-US">
                <a:ea typeface="+mn-lt"/>
                <a:cs typeface="+mn-lt"/>
              </a:rPr>
              <a:t>Assessed distributions and patterns in features</a:t>
            </a:r>
            <a:endParaRPr lang="en-US"/>
          </a:p>
          <a:p>
            <a:r>
              <a:rPr lang="en-US">
                <a:ea typeface="+mn-lt"/>
                <a:cs typeface="+mn-lt"/>
              </a:rPr>
              <a:t>Normalized continuous features for consistency</a:t>
            </a:r>
            <a:endParaRPr lang="en-US"/>
          </a:p>
          <a:p>
            <a:endParaRPr lang="en-US">
              <a:cs typeface="Calibri"/>
            </a:endParaRPr>
          </a:p>
        </p:txBody>
      </p:sp>
    </p:spTree>
    <p:extLst>
      <p:ext uri="{BB962C8B-B14F-4D97-AF65-F5344CB8AC3E}">
        <p14:creationId xmlns:p14="http://schemas.microsoft.com/office/powerpoint/2010/main" val="29301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D3B-2AC7-9D79-994C-2B95407E5761}"/>
              </a:ext>
            </a:extLst>
          </p:cNvPr>
          <p:cNvSpPr>
            <a:spLocks noGrp="1"/>
          </p:cNvSpPr>
          <p:nvPr>
            <p:ph type="title"/>
          </p:nvPr>
        </p:nvSpPr>
        <p:spPr>
          <a:xfrm>
            <a:off x="677334" y="609600"/>
            <a:ext cx="8596668" cy="1010834"/>
          </a:xfrm>
        </p:spPr>
        <p:txBody>
          <a:bodyPr>
            <a:normAutofit fontScale="90000"/>
          </a:bodyPr>
          <a:lstStyle/>
          <a:p>
            <a:r>
              <a:rPr lang="en-US" sz="5200">
                <a:solidFill>
                  <a:srgbClr val="373545"/>
                </a:solidFill>
                <a:ea typeface="+mj-lt"/>
                <a:cs typeface="+mj-lt"/>
              </a:rPr>
              <a:t>Imputation and Outliers</a:t>
            </a:r>
            <a:endParaRPr lang="en-US"/>
          </a:p>
          <a:p>
            <a:br>
              <a:rPr lang="en-US"/>
            </a:br>
            <a:endParaRPr lang="en-US"/>
          </a:p>
        </p:txBody>
      </p:sp>
      <p:sp>
        <p:nvSpPr>
          <p:cNvPr id="3" name="Content Placeholder 2">
            <a:extLst>
              <a:ext uri="{FF2B5EF4-FFF2-40B4-BE49-F238E27FC236}">
                <a16:creationId xmlns:a16="http://schemas.microsoft.com/office/drawing/2014/main" id="{F8CFD986-9BF6-977C-382B-98D523B0AEE0}"/>
              </a:ext>
            </a:extLst>
          </p:cNvPr>
          <p:cNvSpPr>
            <a:spLocks noGrp="1"/>
          </p:cNvSpPr>
          <p:nvPr>
            <p:ph idx="1"/>
          </p:nvPr>
        </p:nvSpPr>
        <p:spPr>
          <a:xfrm>
            <a:off x="677334" y="1618149"/>
            <a:ext cx="8596668" cy="4423213"/>
          </a:xfrm>
        </p:spPr>
        <p:txBody>
          <a:bodyPr vert="horz" lIns="91440" tIns="45720" rIns="91440" bIns="45720" rtlCol="0" anchor="t">
            <a:normAutofit/>
          </a:bodyPr>
          <a:lstStyle/>
          <a:p>
            <a:r>
              <a:rPr lang="en-US">
                <a:solidFill>
                  <a:srgbClr val="373545"/>
                </a:solidFill>
                <a:ea typeface="+mn-lt"/>
                <a:cs typeface="+mn-lt"/>
              </a:rPr>
              <a:t>Due to some rows having missing values, our random forest classifier couldn’t handle predicting as we kept encountering value errors.</a:t>
            </a:r>
            <a:endParaRPr lang="en-US"/>
          </a:p>
          <a:p>
            <a:r>
              <a:rPr lang="en-US">
                <a:solidFill>
                  <a:srgbClr val="373545"/>
                </a:solidFill>
                <a:ea typeface="+mn-lt"/>
                <a:cs typeface="+mn-lt"/>
              </a:rPr>
              <a:t>Thus, we used median for imputation and Z-score for outliers. It first handles missing values by converting non-numeric values in continuous features to numeric and imputing missing values with the median. </a:t>
            </a:r>
            <a:endParaRPr lang="en-US"/>
          </a:p>
          <a:p>
            <a:r>
              <a:rPr lang="en-US">
                <a:solidFill>
                  <a:srgbClr val="373545"/>
                </a:solidFill>
                <a:ea typeface="+mn-lt"/>
                <a:cs typeface="+mn-lt"/>
              </a:rPr>
              <a:t>Then, it removes outliers from the continuous features using a Z-score threshold of 3. The preprocessing steps include using scikit-</a:t>
            </a:r>
            <a:r>
              <a:rPr lang="en-US" err="1">
                <a:solidFill>
                  <a:srgbClr val="373545"/>
                </a:solidFill>
                <a:ea typeface="+mn-lt"/>
                <a:cs typeface="+mn-lt"/>
              </a:rPr>
              <a:t>learn's</a:t>
            </a:r>
            <a:r>
              <a:rPr lang="en-US">
                <a:solidFill>
                  <a:srgbClr val="373545"/>
                </a:solidFill>
                <a:ea typeface="+mn-lt"/>
                <a:cs typeface="+mn-lt"/>
              </a:rPr>
              <a:t> Simple Imputer for imputation and determining outliers based on the Z-score. After removing outliers, DF now has 358 rows instead of 373. In addition, we made a separate DF just for outliers.</a:t>
            </a:r>
            <a:endParaRPr lang="en-US"/>
          </a:p>
          <a:p>
            <a:endParaRPr lang="en-US"/>
          </a:p>
        </p:txBody>
      </p:sp>
    </p:spTree>
    <p:extLst>
      <p:ext uri="{BB962C8B-B14F-4D97-AF65-F5344CB8AC3E}">
        <p14:creationId xmlns:p14="http://schemas.microsoft.com/office/powerpoint/2010/main" val="334825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55C9-14A1-6793-3B02-D011E95E49E3}"/>
              </a:ext>
            </a:extLst>
          </p:cNvPr>
          <p:cNvSpPr>
            <a:spLocks noGrp="1"/>
          </p:cNvSpPr>
          <p:nvPr>
            <p:ph type="title"/>
          </p:nvPr>
        </p:nvSpPr>
        <p:spPr>
          <a:xfrm>
            <a:off x="677334" y="609600"/>
            <a:ext cx="8596668" cy="752529"/>
          </a:xfrm>
        </p:spPr>
        <p:txBody>
          <a:bodyPr>
            <a:normAutofit fontScale="90000"/>
          </a:bodyPr>
          <a:lstStyle/>
          <a:p>
            <a:r>
              <a:rPr lang="en-US" sz="4100" err="1">
                <a:solidFill>
                  <a:srgbClr val="373545"/>
                </a:solidFill>
                <a:ea typeface="+mj-lt"/>
                <a:cs typeface="+mj-lt"/>
              </a:rPr>
              <a:t>DataFrame</a:t>
            </a:r>
            <a:r>
              <a:rPr lang="en-US" sz="4100">
                <a:solidFill>
                  <a:srgbClr val="373545"/>
                </a:solidFill>
                <a:ea typeface="+mj-lt"/>
                <a:cs typeface="+mj-lt"/>
              </a:rPr>
              <a:t> without Outliers</a:t>
            </a:r>
            <a:endParaRPr lang="en-US"/>
          </a:p>
          <a:p>
            <a:br>
              <a:rPr lang="en-US"/>
            </a:br>
            <a:endParaRPr lang="en-US"/>
          </a:p>
        </p:txBody>
      </p:sp>
      <p:pic>
        <p:nvPicPr>
          <p:cNvPr id="4" name="Content Placeholder 3" descr="A table with numbers and letters&#10;&#10;Description automatically generated">
            <a:extLst>
              <a:ext uri="{FF2B5EF4-FFF2-40B4-BE49-F238E27FC236}">
                <a16:creationId xmlns:a16="http://schemas.microsoft.com/office/drawing/2014/main" id="{46C600F3-39C3-6C7E-35DA-9FD2EC2A0441}"/>
              </a:ext>
            </a:extLst>
          </p:cNvPr>
          <p:cNvPicPr>
            <a:picLocks noGrp="1" noChangeAspect="1"/>
          </p:cNvPicPr>
          <p:nvPr>
            <p:ph idx="1"/>
          </p:nvPr>
        </p:nvPicPr>
        <p:blipFill>
          <a:blip r:embed="rId2"/>
          <a:stretch>
            <a:fillRect/>
          </a:stretch>
        </p:blipFill>
        <p:spPr>
          <a:xfrm>
            <a:off x="529736" y="1712883"/>
            <a:ext cx="8883102" cy="3182116"/>
          </a:xfrm>
        </p:spPr>
      </p:pic>
    </p:spTree>
    <p:extLst>
      <p:ext uri="{BB962C8B-B14F-4D97-AF65-F5344CB8AC3E}">
        <p14:creationId xmlns:p14="http://schemas.microsoft.com/office/powerpoint/2010/main" val="51069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8A22-F66B-0484-704C-007A4ECC5552}"/>
              </a:ext>
            </a:extLst>
          </p:cNvPr>
          <p:cNvSpPr>
            <a:spLocks noGrp="1"/>
          </p:cNvSpPr>
          <p:nvPr>
            <p:ph type="title"/>
          </p:nvPr>
        </p:nvSpPr>
        <p:spPr>
          <a:xfrm>
            <a:off x="677334" y="609600"/>
            <a:ext cx="8596668" cy="907512"/>
          </a:xfrm>
        </p:spPr>
        <p:txBody>
          <a:bodyPr>
            <a:normAutofit fontScale="90000"/>
          </a:bodyPr>
          <a:lstStyle/>
          <a:p>
            <a:r>
              <a:rPr lang="en-US" sz="5200">
                <a:solidFill>
                  <a:srgbClr val="373545"/>
                </a:solidFill>
                <a:ea typeface="+mj-lt"/>
                <a:cs typeface="+mj-lt"/>
              </a:rPr>
              <a:t>DataFrame of Outliers</a:t>
            </a:r>
            <a:endParaRPr lang="en-US"/>
          </a:p>
          <a:p>
            <a:br>
              <a:rPr lang="en-US"/>
            </a:br>
            <a:endParaRPr lang="en-US"/>
          </a:p>
        </p:txBody>
      </p:sp>
      <p:pic>
        <p:nvPicPr>
          <p:cNvPr id="4" name="Content Placeholder 3" descr="A table with numbers and letters&#10;&#10;Description automatically generated">
            <a:extLst>
              <a:ext uri="{FF2B5EF4-FFF2-40B4-BE49-F238E27FC236}">
                <a16:creationId xmlns:a16="http://schemas.microsoft.com/office/drawing/2014/main" id="{F2858282-7437-BECE-2C0F-9FF6CF9E9763}"/>
              </a:ext>
            </a:extLst>
          </p:cNvPr>
          <p:cNvPicPr>
            <a:picLocks noGrp="1" noChangeAspect="1"/>
          </p:cNvPicPr>
          <p:nvPr>
            <p:ph idx="1"/>
          </p:nvPr>
        </p:nvPicPr>
        <p:blipFill>
          <a:blip r:embed="rId2"/>
          <a:stretch>
            <a:fillRect/>
          </a:stretch>
        </p:blipFill>
        <p:spPr>
          <a:xfrm>
            <a:off x="677335" y="1511359"/>
            <a:ext cx="8990805" cy="4040612"/>
          </a:xfrm>
        </p:spPr>
      </p:pic>
    </p:spTree>
    <p:extLst>
      <p:ext uri="{BB962C8B-B14F-4D97-AF65-F5344CB8AC3E}">
        <p14:creationId xmlns:p14="http://schemas.microsoft.com/office/powerpoint/2010/main" val="189201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247C-A1DD-7593-060E-9FDF5A9A6856}"/>
              </a:ext>
            </a:extLst>
          </p:cNvPr>
          <p:cNvSpPr>
            <a:spLocks noGrp="1"/>
          </p:cNvSpPr>
          <p:nvPr>
            <p:ph type="title"/>
          </p:nvPr>
        </p:nvSpPr>
        <p:spPr>
          <a:xfrm>
            <a:off x="677334" y="609600"/>
            <a:ext cx="8596668" cy="894597"/>
          </a:xfrm>
        </p:spPr>
        <p:txBody>
          <a:bodyPr>
            <a:normAutofit fontScale="90000"/>
          </a:bodyPr>
          <a:lstStyle/>
          <a:p>
            <a:r>
              <a:rPr lang="en-US" sz="5200">
                <a:solidFill>
                  <a:srgbClr val="373545"/>
                </a:solidFill>
                <a:ea typeface="+mj-lt"/>
                <a:cs typeface="+mj-lt"/>
              </a:rPr>
              <a:t>Classifier</a:t>
            </a:r>
            <a:endParaRPr lang="en-US"/>
          </a:p>
          <a:p>
            <a:br>
              <a:rPr lang="en-US"/>
            </a:br>
            <a:endParaRPr lang="en-US"/>
          </a:p>
        </p:txBody>
      </p:sp>
      <p:pic>
        <p:nvPicPr>
          <p:cNvPr id="16" name="Content Placeholder 15" descr="A screenshot of a computer&#10;&#10;Description automatically generated">
            <a:extLst>
              <a:ext uri="{FF2B5EF4-FFF2-40B4-BE49-F238E27FC236}">
                <a16:creationId xmlns:a16="http://schemas.microsoft.com/office/drawing/2014/main" id="{3764F18D-A33E-194C-8F86-576457869A55}"/>
              </a:ext>
            </a:extLst>
          </p:cNvPr>
          <p:cNvPicPr>
            <a:picLocks noGrp="1" noChangeAspect="1"/>
          </p:cNvPicPr>
          <p:nvPr>
            <p:ph idx="1"/>
          </p:nvPr>
        </p:nvPicPr>
        <p:blipFill>
          <a:blip r:embed="rId2"/>
          <a:stretch>
            <a:fillRect/>
          </a:stretch>
        </p:blipFill>
        <p:spPr>
          <a:xfrm>
            <a:off x="972376" y="1713430"/>
            <a:ext cx="7955810" cy="4207011"/>
          </a:xfrm>
        </p:spPr>
      </p:pic>
    </p:spTree>
    <p:extLst>
      <p:ext uri="{BB962C8B-B14F-4D97-AF65-F5344CB8AC3E}">
        <p14:creationId xmlns:p14="http://schemas.microsoft.com/office/powerpoint/2010/main" val="425475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F88-B32C-3AB1-A5FE-7F8BF3A48660}"/>
              </a:ext>
            </a:extLst>
          </p:cNvPr>
          <p:cNvSpPr>
            <a:spLocks noGrp="1"/>
          </p:cNvSpPr>
          <p:nvPr>
            <p:ph type="title"/>
          </p:nvPr>
        </p:nvSpPr>
        <p:spPr>
          <a:xfrm>
            <a:off x="677334" y="609600"/>
            <a:ext cx="8596668" cy="868767"/>
          </a:xfrm>
        </p:spPr>
        <p:txBody>
          <a:bodyPr>
            <a:normAutofit fontScale="90000"/>
          </a:bodyPr>
          <a:lstStyle/>
          <a:p>
            <a:r>
              <a:rPr lang="en-US" sz="5200">
                <a:solidFill>
                  <a:srgbClr val="373545"/>
                </a:solidFill>
                <a:ea typeface="+mj-lt"/>
                <a:cs typeface="+mj-lt"/>
              </a:rPr>
              <a:t>Classifier</a:t>
            </a:r>
            <a:endParaRPr lang="en-US"/>
          </a:p>
          <a:p>
            <a:br>
              <a:rPr lang="en-US"/>
            </a:br>
            <a:endParaRPr lang="en-US"/>
          </a:p>
        </p:txBody>
      </p:sp>
      <p:sp>
        <p:nvSpPr>
          <p:cNvPr id="3" name="Content Placeholder 2">
            <a:extLst>
              <a:ext uri="{FF2B5EF4-FFF2-40B4-BE49-F238E27FC236}">
                <a16:creationId xmlns:a16="http://schemas.microsoft.com/office/drawing/2014/main" id="{78764F2E-5B36-CDE3-588C-F94DF2CDFF7E}"/>
              </a:ext>
            </a:extLst>
          </p:cNvPr>
          <p:cNvSpPr>
            <a:spLocks noGrp="1"/>
          </p:cNvSpPr>
          <p:nvPr>
            <p:ph idx="1"/>
          </p:nvPr>
        </p:nvSpPr>
        <p:spPr>
          <a:xfrm>
            <a:off x="677334" y="1708556"/>
            <a:ext cx="8596668" cy="4332806"/>
          </a:xfrm>
        </p:spPr>
        <p:txBody>
          <a:bodyPr vert="horz" lIns="91440" tIns="45720" rIns="91440" bIns="45720" rtlCol="0" anchor="t">
            <a:normAutofit fontScale="92500"/>
          </a:bodyPr>
          <a:lstStyle/>
          <a:p>
            <a:r>
              <a:rPr lang="en-US" sz="2400">
                <a:solidFill>
                  <a:srgbClr val="374151"/>
                </a:solidFill>
                <a:latin typeface="Arial"/>
                <a:cs typeface="Arial"/>
              </a:rPr>
              <a:t>The code first collects user input for both continuous and categorical features, converts it into a DataFrame.</a:t>
            </a:r>
          </a:p>
          <a:p>
            <a:r>
              <a:rPr lang="en-US" sz="2400">
                <a:solidFill>
                  <a:srgbClr val="374151"/>
                </a:solidFill>
                <a:latin typeface="Arial"/>
                <a:cs typeface="Arial"/>
              </a:rPr>
              <a:t>It then identifies outliers in the continuous features, one-hot encodes categorical features, and combines all features into a format suitable for the pre-trained random forest classifier. </a:t>
            </a:r>
            <a:endParaRPr lang="en-US"/>
          </a:p>
          <a:p>
            <a:r>
              <a:rPr lang="en-US" sz="2400">
                <a:solidFill>
                  <a:srgbClr val="374151"/>
                </a:solidFill>
                <a:latin typeface="Arial"/>
                <a:cs typeface="Arial"/>
              </a:rPr>
              <a:t>The classifier predicts the probability of Alzheimer's disease for the user input, utilizing the model previously trained on a dataset, and the result is printed for user interpretation.</a:t>
            </a:r>
            <a:endParaRPr lang="en-US"/>
          </a:p>
          <a:p>
            <a:r>
              <a:rPr lang="en-US" sz="2400">
                <a:solidFill>
                  <a:srgbClr val="374151"/>
                </a:solidFill>
                <a:latin typeface="Arial"/>
                <a:cs typeface="Arial"/>
              </a:rPr>
              <a:t>Now that we have a classifier, we used this to add a column to the data frames that calculates the risk of Alzheimer's, then returning a high or low value.</a:t>
            </a:r>
            <a:endParaRPr lang="en-US"/>
          </a:p>
          <a:p>
            <a:endParaRPr lang="en-US"/>
          </a:p>
        </p:txBody>
      </p:sp>
    </p:spTree>
    <p:extLst>
      <p:ext uri="{BB962C8B-B14F-4D97-AF65-F5344CB8AC3E}">
        <p14:creationId xmlns:p14="http://schemas.microsoft.com/office/powerpoint/2010/main" val="192404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8353-754A-E7CC-1201-1D73BA3FA202}"/>
              </a:ext>
            </a:extLst>
          </p:cNvPr>
          <p:cNvSpPr>
            <a:spLocks noGrp="1"/>
          </p:cNvSpPr>
          <p:nvPr>
            <p:ph type="title"/>
          </p:nvPr>
        </p:nvSpPr>
        <p:spPr>
          <a:xfrm>
            <a:off x="677334" y="609600"/>
            <a:ext cx="8596668" cy="791275"/>
          </a:xfrm>
        </p:spPr>
        <p:txBody>
          <a:bodyPr>
            <a:normAutofit fontScale="90000"/>
          </a:bodyPr>
          <a:lstStyle/>
          <a:p>
            <a:r>
              <a:rPr lang="en-US" sz="4800">
                <a:solidFill>
                  <a:srgbClr val="373545"/>
                </a:solidFill>
                <a:ea typeface="+mj-lt"/>
                <a:cs typeface="+mj-lt"/>
              </a:rPr>
              <a:t>Scatterplots</a:t>
            </a:r>
            <a:endParaRPr lang="en-US"/>
          </a:p>
          <a:p>
            <a:br>
              <a:rPr lang="en-US"/>
            </a:br>
            <a:endParaRPr lang="en-US"/>
          </a:p>
        </p:txBody>
      </p:sp>
      <p:sp>
        <p:nvSpPr>
          <p:cNvPr id="3" name="Content Placeholder 2">
            <a:extLst>
              <a:ext uri="{FF2B5EF4-FFF2-40B4-BE49-F238E27FC236}">
                <a16:creationId xmlns:a16="http://schemas.microsoft.com/office/drawing/2014/main" id="{8EE8C327-B110-16C8-4590-5AA8081E04CA}"/>
              </a:ext>
            </a:extLst>
          </p:cNvPr>
          <p:cNvSpPr>
            <a:spLocks noGrp="1"/>
          </p:cNvSpPr>
          <p:nvPr>
            <p:ph idx="1"/>
          </p:nvPr>
        </p:nvSpPr>
        <p:spPr>
          <a:xfrm>
            <a:off x="677334" y="1463166"/>
            <a:ext cx="2668567" cy="4578196"/>
          </a:xfrm>
        </p:spPr>
        <p:txBody>
          <a:bodyPr vert="horz" lIns="91440" tIns="45720" rIns="91440" bIns="45720" rtlCol="0" anchor="t">
            <a:normAutofit/>
          </a:bodyPr>
          <a:lstStyle/>
          <a:p>
            <a:r>
              <a:rPr lang="en-US">
                <a:solidFill>
                  <a:srgbClr val="000000"/>
                </a:solidFill>
                <a:ea typeface="+mn-lt"/>
                <a:cs typeface="+mn-lt"/>
              </a:rPr>
              <a:t>Older individuals had more of a risk based off the scatter plots</a:t>
            </a:r>
            <a:endParaRPr lang="en-US"/>
          </a:p>
          <a:p>
            <a:r>
              <a:rPr lang="en-US">
                <a:solidFill>
                  <a:srgbClr val="000000"/>
                </a:solidFill>
                <a:ea typeface="+mn-lt"/>
                <a:cs typeface="+mn-lt"/>
              </a:rPr>
              <a:t>Lower MMSE had higher risks</a:t>
            </a:r>
            <a:endParaRPr lang="en-US"/>
          </a:p>
          <a:p>
            <a:r>
              <a:rPr lang="en-US">
                <a:solidFill>
                  <a:srgbClr val="000000"/>
                </a:solidFill>
                <a:ea typeface="+mn-lt"/>
                <a:cs typeface="+mn-lt"/>
              </a:rPr>
              <a:t>Higher CDR had higher risks</a:t>
            </a:r>
            <a:endParaRPr lang="en-US"/>
          </a:p>
          <a:p>
            <a:r>
              <a:rPr lang="en-US">
                <a:solidFill>
                  <a:srgbClr val="000000"/>
                </a:solidFill>
                <a:ea typeface="+mn-lt"/>
                <a:cs typeface="+mn-lt"/>
              </a:rPr>
              <a:t>Lower </a:t>
            </a:r>
            <a:r>
              <a:rPr lang="en-US" err="1">
                <a:solidFill>
                  <a:srgbClr val="000000"/>
                </a:solidFill>
                <a:ea typeface="+mn-lt"/>
                <a:cs typeface="+mn-lt"/>
              </a:rPr>
              <a:t>eTIV</a:t>
            </a:r>
            <a:r>
              <a:rPr lang="en-US">
                <a:solidFill>
                  <a:srgbClr val="000000"/>
                </a:solidFill>
                <a:ea typeface="+mn-lt"/>
                <a:cs typeface="+mn-lt"/>
              </a:rPr>
              <a:t> and </a:t>
            </a:r>
            <a:r>
              <a:rPr lang="en-US" err="1">
                <a:solidFill>
                  <a:srgbClr val="000000"/>
                </a:solidFill>
                <a:ea typeface="+mn-lt"/>
                <a:cs typeface="+mn-lt"/>
              </a:rPr>
              <a:t>nWBV</a:t>
            </a:r>
            <a:r>
              <a:rPr lang="en-US">
                <a:solidFill>
                  <a:srgbClr val="000000"/>
                </a:solidFill>
                <a:ea typeface="+mn-lt"/>
                <a:cs typeface="+mn-lt"/>
              </a:rPr>
              <a:t> resulted in higher risks</a:t>
            </a:r>
            <a:br>
              <a:rPr lang="en-US"/>
            </a:br>
            <a:endParaRPr lang="en-US"/>
          </a:p>
        </p:txBody>
      </p:sp>
      <p:pic>
        <p:nvPicPr>
          <p:cNvPr id="4" name="Picture 3">
            <a:extLst>
              <a:ext uri="{FF2B5EF4-FFF2-40B4-BE49-F238E27FC236}">
                <a16:creationId xmlns:a16="http://schemas.microsoft.com/office/drawing/2014/main" id="{D18BD141-C0B1-E1CC-0CFF-0EE26644107B}"/>
              </a:ext>
            </a:extLst>
          </p:cNvPr>
          <p:cNvPicPr>
            <a:picLocks noChangeAspect="1"/>
          </p:cNvPicPr>
          <p:nvPr/>
        </p:nvPicPr>
        <p:blipFill>
          <a:blip r:embed="rId2"/>
          <a:stretch>
            <a:fillRect/>
          </a:stretch>
        </p:blipFill>
        <p:spPr>
          <a:xfrm>
            <a:off x="3717158" y="1001511"/>
            <a:ext cx="6132785" cy="4084219"/>
          </a:xfrm>
          <a:prstGeom prst="rect">
            <a:avLst/>
          </a:prstGeom>
        </p:spPr>
      </p:pic>
    </p:spTree>
    <p:extLst>
      <p:ext uri="{BB962C8B-B14F-4D97-AF65-F5344CB8AC3E}">
        <p14:creationId xmlns:p14="http://schemas.microsoft.com/office/powerpoint/2010/main" val="105188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3F4-92AF-C496-148E-7405A9BCD908}"/>
              </a:ext>
            </a:extLst>
          </p:cNvPr>
          <p:cNvSpPr>
            <a:spLocks noGrp="1"/>
          </p:cNvSpPr>
          <p:nvPr>
            <p:ph type="title"/>
          </p:nvPr>
        </p:nvSpPr>
        <p:spPr/>
        <p:txBody>
          <a:bodyPr/>
          <a:lstStyle/>
          <a:p>
            <a:r>
              <a:rPr lang="en-US"/>
              <a:t>Alzheimer's Risk with Age</a:t>
            </a:r>
          </a:p>
        </p:txBody>
      </p:sp>
      <p:sp>
        <p:nvSpPr>
          <p:cNvPr id="4" name="Date Placeholder 3">
            <a:extLst>
              <a:ext uri="{FF2B5EF4-FFF2-40B4-BE49-F238E27FC236}">
                <a16:creationId xmlns:a16="http://schemas.microsoft.com/office/drawing/2014/main" id="{1F13F3AC-18B7-AD27-AB44-275545171483}"/>
              </a:ext>
            </a:extLst>
          </p:cNvPr>
          <p:cNvSpPr>
            <a:spLocks noGrp="1"/>
          </p:cNvSpPr>
          <p:nvPr>
            <p:ph type="dt" sz="half" idx="10"/>
          </p:nvPr>
        </p:nvSpPr>
        <p:spPr/>
        <p:txBody>
          <a:bodyPr/>
          <a:lstStyle/>
          <a:p>
            <a:fld id="{57997BA6-BEF8-495F-ACCD-8D19769E4FC6}" type="datetime2">
              <a:rPr lang="en-US" smtClean="0"/>
              <a:t>Wednesday, December 6, 2023</a:t>
            </a:fld>
            <a:endParaRPr lang="en-US"/>
          </a:p>
        </p:txBody>
      </p:sp>
      <p:sp>
        <p:nvSpPr>
          <p:cNvPr id="5" name="Footer Placeholder 4">
            <a:extLst>
              <a:ext uri="{FF2B5EF4-FFF2-40B4-BE49-F238E27FC236}">
                <a16:creationId xmlns:a16="http://schemas.microsoft.com/office/drawing/2014/main" id="{A6B8C71B-0D99-3C40-2DF3-F7F948F167F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096FD36-1640-BEA9-5708-3B63F560E054}"/>
              </a:ext>
            </a:extLst>
          </p:cNvPr>
          <p:cNvSpPr>
            <a:spLocks noGrp="1"/>
          </p:cNvSpPr>
          <p:nvPr>
            <p:ph type="sldNum" sz="quarter" idx="12"/>
          </p:nvPr>
        </p:nvSpPr>
        <p:spPr/>
        <p:txBody>
          <a:bodyPr/>
          <a:lstStyle/>
          <a:p>
            <a:fld id="{7BE69E03-4804-4553-A1EC-F089884EF50F}" type="slidenum">
              <a:rPr lang="en-US" smtClean="0"/>
              <a:t>19</a:t>
            </a:fld>
            <a:endParaRPr lang="en-US"/>
          </a:p>
        </p:txBody>
      </p:sp>
      <p:sp>
        <p:nvSpPr>
          <p:cNvPr id="10" name="TextBox 9">
            <a:extLst>
              <a:ext uri="{FF2B5EF4-FFF2-40B4-BE49-F238E27FC236}">
                <a16:creationId xmlns:a16="http://schemas.microsoft.com/office/drawing/2014/main" id="{A2B949D7-A627-BF28-C85D-DEB95C1472DB}"/>
              </a:ext>
            </a:extLst>
          </p:cNvPr>
          <p:cNvSpPr txBox="1"/>
          <p:nvPr/>
        </p:nvSpPr>
        <p:spPr>
          <a:xfrm>
            <a:off x="7733770" y="1923563"/>
            <a:ext cx="2543175" cy="2031325"/>
          </a:xfrm>
          <a:prstGeom prst="rect">
            <a:avLst/>
          </a:prstGeom>
          <a:noFill/>
        </p:spPr>
        <p:txBody>
          <a:bodyPr wrap="square" rtlCol="0">
            <a:spAutoFit/>
          </a:bodyPr>
          <a:lstStyle/>
          <a:p>
            <a:r>
              <a:rPr lang="en-US"/>
              <a:t>Once again, we can see here that lower </a:t>
            </a:r>
            <a:r>
              <a:rPr lang="en-US" err="1"/>
              <a:t>eTIV</a:t>
            </a:r>
            <a:r>
              <a:rPr lang="en-US"/>
              <a:t> and </a:t>
            </a:r>
            <a:r>
              <a:rPr lang="en-US" err="1"/>
              <a:t>nWBV</a:t>
            </a:r>
            <a:r>
              <a:rPr lang="en-US"/>
              <a:t> resulted in higher risks. Lower levels of education showed more risk.</a:t>
            </a:r>
          </a:p>
        </p:txBody>
      </p:sp>
      <p:pic>
        <p:nvPicPr>
          <p:cNvPr id="9" name="Content Placeholder 8" descr="A collage of a graph&#10;&#10;Description automatically generated">
            <a:extLst>
              <a:ext uri="{FF2B5EF4-FFF2-40B4-BE49-F238E27FC236}">
                <a16:creationId xmlns:a16="http://schemas.microsoft.com/office/drawing/2014/main" id="{DC9FED0B-1496-2E27-D049-5390A6858DC2}"/>
              </a:ext>
            </a:extLst>
          </p:cNvPr>
          <p:cNvPicPr>
            <a:picLocks noGrp="1" noChangeAspect="1"/>
          </p:cNvPicPr>
          <p:nvPr>
            <p:ph idx="1"/>
          </p:nvPr>
        </p:nvPicPr>
        <p:blipFill>
          <a:blip r:embed="rId2"/>
          <a:stretch>
            <a:fillRect/>
          </a:stretch>
        </p:blipFill>
        <p:spPr>
          <a:xfrm>
            <a:off x="678002" y="1468658"/>
            <a:ext cx="6650917" cy="4397531"/>
          </a:xfrm>
        </p:spPr>
      </p:pic>
    </p:spTree>
    <p:extLst>
      <p:ext uri="{BB962C8B-B14F-4D97-AF65-F5344CB8AC3E}">
        <p14:creationId xmlns:p14="http://schemas.microsoft.com/office/powerpoint/2010/main" val="46507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5FC0-1C1E-FCDB-94D3-B492269254FF}"/>
              </a:ext>
            </a:extLst>
          </p:cNvPr>
          <p:cNvSpPr>
            <a:spLocks noGrp="1"/>
          </p:cNvSpPr>
          <p:nvPr>
            <p:ph type="title"/>
          </p:nvPr>
        </p:nvSpPr>
        <p:spPr/>
        <p:txBody>
          <a:bodyPr>
            <a:normAutofit/>
          </a:bodyPr>
          <a:lstStyle/>
          <a:p>
            <a:r>
              <a:rPr lang="en-US" sz="4800">
                <a:cs typeface="Calibri Light"/>
              </a:rPr>
              <a:t>Business Problem</a:t>
            </a:r>
            <a:endParaRPr lang="en-US" sz="4800"/>
          </a:p>
        </p:txBody>
      </p:sp>
      <p:graphicFrame>
        <p:nvGraphicFramePr>
          <p:cNvPr id="5" name="Content Placeholder 2">
            <a:extLst>
              <a:ext uri="{FF2B5EF4-FFF2-40B4-BE49-F238E27FC236}">
                <a16:creationId xmlns:a16="http://schemas.microsoft.com/office/drawing/2014/main" id="{D26529F0-67E2-EAA3-0DC0-1CD7FF2A940E}"/>
              </a:ext>
            </a:extLst>
          </p:cNvPr>
          <p:cNvGraphicFramePr>
            <a:graphicFrameLocks noGrp="1"/>
          </p:cNvGraphicFramePr>
          <p:nvPr>
            <p:ph idx="1"/>
            <p:extLst>
              <p:ext uri="{D42A27DB-BD31-4B8C-83A1-F6EECF244321}">
                <p14:modId xmlns:p14="http://schemas.microsoft.com/office/powerpoint/2010/main" val="3669036043"/>
              </p:ext>
            </p:extLst>
          </p:nvPr>
        </p:nvGraphicFramePr>
        <p:xfrm>
          <a:off x="677334" y="1714275"/>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13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2EC8-5984-C15E-1A27-B85B21397C00}"/>
              </a:ext>
            </a:extLst>
          </p:cNvPr>
          <p:cNvSpPr>
            <a:spLocks noGrp="1"/>
          </p:cNvSpPr>
          <p:nvPr>
            <p:ph type="title"/>
          </p:nvPr>
        </p:nvSpPr>
        <p:spPr>
          <a:xfrm>
            <a:off x="291930" y="1600200"/>
            <a:ext cx="3775497" cy="2967606"/>
          </a:xfrm>
        </p:spPr>
        <p:txBody>
          <a:bodyPr vert="horz" lIns="91440" tIns="45720" rIns="91440" bIns="45720" rtlCol="0" anchor="b">
            <a:normAutofit/>
          </a:bodyPr>
          <a:lstStyle/>
          <a:p>
            <a:r>
              <a:rPr lang="en-US" sz="4000"/>
              <a:t>Comparison of Histograms of Categorical Features </a:t>
            </a:r>
          </a:p>
        </p:txBody>
      </p:sp>
      <p:pic>
        <p:nvPicPr>
          <p:cNvPr id="10" name="Content Placeholder 9" descr="A graph of a bar chart&#10;&#10;Description automatically generated with medium confidence">
            <a:extLst>
              <a:ext uri="{FF2B5EF4-FFF2-40B4-BE49-F238E27FC236}">
                <a16:creationId xmlns:a16="http://schemas.microsoft.com/office/drawing/2014/main" id="{E658E118-1418-EBC4-9A0A-6821049C30A3}"/>
              </a:ext>
            </a:extLst>
          </p:cNvPr>
          <p:cNvPicPr>
            <a:picLocks noChangeAspect="1"/>
          </p:cNvPicPr>
          <p:nvPr/>
        </p:nvPicPr>
        <p:blipFill rotWithShape="1">
          <a:blip r:embed="rId2">
            <a:extLst>
              <a:ext uri="{28A0092B-C50C-407E-A947-70E740481C1C}">
                <a14:useLocalDpi xmlns:a14="http://schemas.microsoft.com/office/drawing/2010/main" val="0"/>
              </a:ext>
            </a:extLst>
          </a:blip>
          <a:srcRect t="9721" r="-1" b="3483"/>
          <a:stretch/>
        </p:blipFill>
        <p:spPr>
          <a:xfrm>
            <a:off x="3759314" y="277002"/>
            <a:ext cx="7068249" cy="1783682"/>
          </a:xfrm>
          <a:prstGeom prst="rect">
            <a:avLst/>
          </a:prstGeom>
        </p:spPr>
      </p:pic>
      <p:sp>
        <p:nvSpPr>
          <p:cNvPr id="6" name="Slide Number Placeholder 5">
            <a:extLst>
              <a:ext uri="{FF2B5EF4-FFF2-40B4-BE49-F238E27FC236}">
                <a16:creationId xmlns:a16="http://schemas.microsoft.com/office/drawing/2014/main" id="{CE97D633-2AA3-B045-A195-8F5811BC0BA8}"/>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20</a:t>
            </a:fld>
            <a:endParaRPr lang="en-US" sz="1200"/>
          </a:p>
        </p:txBody>
      </p:sp>
      <p:pic>
        <p:nvPicPr>
          <p:cNvPr id="12" name="Content Placeholder 11" descr="A graph with blue and orange squares&#10;&#10;Description automatically generated">
            <a:extLst>
              <a:ext uri="{FF2B5EF4-FFF2-40B4-BE49-F238E27FC236}">
                <a16:creationId xmlns:a16="http://schemas.microsoft.com/office/drawing/2014/main" id="{B9FD0A15-BDEA-5428-1238-7AE257EC3F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1092" y="2286464"/>
            <a:ext cx="7056342" cy="1962657"/>
          </a:xfrm>
          <a:prstGeom prst="rect">
            <a:avLst/>
          </a:prstGeom>
        </p:spPr>
      </p:pic>
      <p:sp>
        <p:nvSpPr>
          <p:cNvPr id="4" name="Date Placeholder 3">
            <a:extLst>
              <a:ext uri="{FF2B5EF4-FFF2-40B4-BE49-F238E27FC236}">
                <a16:creationId xmlns:a16="http://schemas.microsoft.com/office/drawing/2014/main" id="{6486CF3A-094C-20BA-8F76-47C51FB04C57}"/>
              </a:ext>
            </a:extLst>
          </p:cNvPr>
          <p:cNvSpPr>
            <a:spLocks noGrp="1"/>
          </p:cNvSpPr>
          <p:nvPr>
            <p:ph type="dt" sz="half" idx="10"/>
          </p:nvPr>
        </p:nvSpPr>
        <p:spPr>
          <a:xfrm>
            <a:off x="422899" y="6217920"/>
            <a:ext cx="2743200" cy="640080"/>
          </a:xfrm>
        </p:spPr>
        <p:txBody>
          <a:bodyPr vert="horz" lIns="91440" tIns="45720" rIns="91440" bIns="45720" rtlCol="0" anchor="ctr" anchorCtr="0">
            <a:normAutofit/>
          </a:bodyPr>
          <a:lstStyle/>
          <a:p>
            <a:pPr>
              <a:spcAft>
                <a:spcPts val="600"/>
              </a:spcAft>
            </a:pPr>
            <a:fld id="{57997BA6-BEF8-495F-ACCD-8D19769E4FC6}" type="datetime2">
              <a:rPr lang="en-US" sz="1200" smtClean="0"/>
              <a:pPr>
                <a:spcAft>
                  <a:spcPts val="600"/>
                </a:spcAft>
              </a:pPr>
              <a:t>Wednesday, December 6, 2023</a:t>
            </a:fld>
            <a:endParaRPr lang="en-US" sz="1200"/>
          </a:p>
        </p:txBody>
      </p:sp>
      <p:pic>
        <p:nvPicPr>
          <p:cNvPr id="16" name="Picture 15" descr="A blue and orange bar graph&#10;&#10;Description automatically generated">
            <a:extLst>
              <a:ext uri="{FF2B5EF4-FFF2-40B4-BE49-F238E27FC236}">
                <a16:creationId xmlns:a16="http://schemas.microsoft.com/office/drawing/2014/main" id="{0AF26EA9-4B7E-9263-EBCC-30E858584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9783" y="4471865"/>
            <a:ext cx="7127780" cy="1887551"/>
          </a:xfrm>
          <a:prstGeom prst="rect">
            <a:avLst/>
          </a:prstGeom>
        </p:spPr>
      </p:pic>
      <p:sp>
        <p:nvSpPr>
          <p:cNvPr id="5" name="Footer Placeholder 4">
            <a:extLst>
              <a:ext uri="{FF2B5EF4-FFF2-40B4-BE49-F238E27FC236}">
                <a16:creationId xmlns:a16="http://schemas.microsoft.com/office/drawing/2014/main" id="{1F3457C3-6BED-6E64-9584-D3C29C0F47A3}"/>
              </a:ext>
            </a:extLst>
          </p:cNvPr>
          <p:cNvSpPr>
            <a:spLocks noGrp="1"/>
          </p:cNvSpPr>
          <p:nvPr>
            <p:ph type="ftr" sz="quarter" idx="11"/>
          </p:nvPr>
        </p:nvSpPr>
        <p:spPr>
          <a:xfrm>
            <a:off x="3762376" y="6217920"/>
            <a:ext cx="7195367" cy="640080"/>
          </a:xfrm>
        </p:spPr>
        <p:txBody>
          <a:bodyPr vert="horz" lIns="91440" tIns="45720" rIns="91440" bIns="45720" rtlCol="0" anchor="ctr" anchorCtr="0">
            <a:normAutofit/>
          </a:bodyPr>
          <a:lstStyle/>
          <a:p>
            <a:pPr>
              <a:spcAft>
                <a:spcPts val="600"/>
              </a:spcAft>
            </a:pPr>
            <a:r>
              <a:rPr lang="en-US" sz="1200" kern="1200">
                <a:solidFill>
                  <a:schemeClr val="tx2"/>
                </a:solidFill>
                <a:latin typeface="+mn-lt"/>
                <a:ea typeface="+mn-ea"/>
                <a:cs typeface="+mn-cs"/>
              </a:rPr>
              <a:t>Sample Footer Text</a:t>
            </a:r>
          </a:p>
        </p:txBody>
      </p:sp>
    </p:spTree>
    <p:extLst>
      <p:ext uri="{BB962C8B-B14F-4D97-AF65-F5344CB8AC3E}">
        <p14:creationId xmlns:p14="http://schemas.microsoft.com/office/powerpoint/2010/main" val="56570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45D3AC9-9419-38CA-A28D-39BF03D7547C}"/>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endParaRPr lang="en-US" sz="4800"/>
          </a:p>
        </p:txBody>
      </p:sp>
      <p:pic>
        <p:nvPicPr>
          <p:cNvPr id="4" name="Content Placeholder 3">
            <a:extLst>
              <a:ext uri="{FF2B5EF4-FFF2-40B4-BE49-F238E27FC236}">
                <a16:creationId xmlns:a16="http://schemas.microsoft.com/office/drawing/2014/main" id="{94C0659C-6D84-00FD-1828-CBE98343664C}"/>
              </a:ext>
            </a:extLst>
          </p:cNvPr>
          <p:cNvPicPr>
            <a:picLocks noGrp="1" noChangeAspect="1"/>
          </p:cNvPicPr>
          <p:nvPr>
            <p:ph idx="1"/>
          </p:nvPr>
        </p:nvPicPr>
        <p:blipFill>
          <a:blip r:embed="rId2"/>
          <a:stretch>
            <a:fillRect/>
          </a:stretch>
        </p:blipFill>
        <p:spPr>
          <a:xfrm>
            <a:off x="344917" y="86694"/>
            <a:ext cx="10016859" cy="3379933"/>
          </a:xfrm>
          <a:prstGeom prst="rect">
            <a:avLst/>
          </a:prstGeom>
        </p:spPr>
      </p:pic>
      <p:pic>
        <p:nvPicPr>
          <p:cNvPr id="5" name="Picture 4" descr="A screenshot of a graph&#10;&#10;Description automatically generated">
            <a:extLst>
              <a:ext uri="{FF2B5EF4-FFF2-40B4-BE49-F238E27FC236}">
                <a16:creationId xmlns:a16="http://schemas.microsoft.com/office/drawing/2014/main" id="{32BDCAFE-28AF-2760-6A6B-71D4ABAE7C92}"/>
              </a:ext>
            </a:extLst>
          </p:cNvPr>
          <p:cNvPicPr>
            <a:picLocks noChangeAspect="1"/>
          </p:cNvPicPr>
          <p:nvPr/>
        </p:nvPicPr>
        <p:blipFill>
          <a:blip r:embed="rId3"/>
          <a:stretch>
            <a:fillRect/>
          </a:stretch>
        </p:blipFill>
        <p:spPr>
          <a:xfrm>
            <a:off x="309426" y="3469319"/>
            <a:ext cx="10077334" cy="3303350"/>
          </a:xfrm>
          <a:prstGeom prst="rect">
            <a:avLst/>
          </a:prstGeom>
        </p:spPr>
      </p:pic>
    </p:spTree>
    <p:extLst>
      <p:ext uri="{BB962C8B-B14F-4D97-AF65-F5344CB8AC3E}">
        <p14:creationId xmlns:p14="http://schemas.microsoft.com/office/powerpoint/2010/main" val="3641093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5558-E0BD-FF96-D8A5-6E808E5EB167}"/>
              </a:ext>
            </a:extLst>
          </p:cNvPr>
          <p:cNvSpPr>
            <a:spLocks noGrp="1"/>
          </p:cNvSpPr>
          <p:nvPr>
            <p:ph type="title"/>
          </p:nvPr>
        </p:nvSpPr>
        <p:spPr/>
        <p:txBody>
          <a:bodyPr/>
          <a:lstStyle/>
          <a:p>
            <a:r>
              <a:rPr lang="en-US">
                <a:cs typeface="Calibri Light"/>
              </a:rPr>
              <a:t>Confusion Matrix Results</a:t>
            </a:r>
            <a:endParaRPr lang="en-US"/>
          </a:p>
        </p:txBody>
      </p:sp>
      <p:sp>
        <p:nvSpPr>
          <p:cNvPr id="3" name="Content Placeholder 2">
            <a:extLst>
              <a:ext uri="{FF2B5EF4-FFF2-40B4-BE49-F238E27FC236}">
                <a16:creationId xmlns:a16="http://schemas.microsoft.com/office/drawing/2014/main" id="{981559B6-67B9-FA99-3B4C-54D138DEFD6E}"/>
              </a:ext>
            </a:extLst>
          </p:cNvPr>
          <p:cNvSpPr>
            <a:spLocks noGrp="1"/>
          </p:cNvSpPr>
          <p:nvPr>
            <p:ph idx="1"/>
          </p:nvPr>
        </p:nvSpPr>
        <p:spPr>
          <a:xfrm>
            <a:off x="677334" y="1556244"/>
            <a:ext cx="8596668" cy="3880773"/>
          </a:xfrm>
        </p:spPr>
        <p:txBody>
          <a:bodyPr vert="horz" lIns="91440" tIns="45720" rIns="91440" bIns="45720" rtlCol="0" anchor="t">
            <a:normAutofit/>
          </a:bodyPr>
          <a:lstStyle/>
          <a:p>
            <a:r>
              <a:rPr lang="en-US">
                <a:solidFill>
                  <a:srgbClr val="1C1917"/>
                </a:solidFill>
                <a:ea typeface="+mn-lt"/>
                <a:cs typeface="+mn-lt"/>
              </a:rPr>
              <a:t>87% accuracy on held-out test set</a:t>
            </a:r>
            <a:endParaRPr lang="en-US">
              <a:cs typeface="Calibri" panose="020F0502020204030204"/>
            </a:endParaRPr>
          </a:p>
          <a:p>
            <a:r>
              <a:rPr lang="en-US">
                <a:solidFill>
                  <a:srgbClr val="1C1917"/>
                </a:solidFill>
                <a:ea typeface="+mn-lt"/>
                <a:cs typeface="+mn-lt"/>
              </a:rPr>
              <a:t>High precision - 95% of positive predictions correct</a:t>
            </a:r>
            <a:endParaRPr lang="en-US"/>
          </a:p>
          <a:p>
            <a:r>
              <a:rPr lang="en-US">
                <a:solidFill>
                  <a:srgbClr val="1C1917"/>
                </a:solidFill>
                <a:ea typeface="+mn-lt"/>
                <a:cs typeface="+mn-lt"/>
              </a:rPr>
              <a:t>Confusion matrix shows strong true positive rate</a:t>
            </a:r>
            <a:endParaRPr lang="en-US"/>
          </a:p>
          <a:p>
            <a:r>
              <a:rPr lang="en-US">
                <a:solidFill>
                  <a:srgbClr val="1C1917"/>
                </a:solidFill>
                <a:ea typeface="+mn-lt"/>
                <a:cs typeface="+mn-lt"/>
              </a:rPr>
              <a:t>Few false negatives missed relative to size</a:t>
            </a:r>
            <a:endParaRPr lang="en-US">
              <a:solidFill>
                <a:srgbClr val="1C1917"/>
              </a:solidFill>
            </a:endParaRPr>
          </a:p>
          <a:p>
            <a:r>
              <a:rPr lang="en-US">
                <a:solidFill>
                  <a:srgbClr val="1C1917"/>
                </a:solidFill>
                <a:cs typeface="Calibri"/>
              </a:rPr>
              <a:t>(Age, Gender, &amp; Education were the top 3 main factors) </a:t>
            </a:r>
          </a:p>
          <a:p>
            <a:endParaRPr lang="en-US">
              <a:cs typeface="Calibri"/>
            </a:endParaRPr>
          </a:p>
        </p:txBody>
      </p:sp>
    </p:spTree>
    <p:extLst>
      <p:ext uri="{BB962C8B-B14F-4D97-AF65-F5344CB8AC3E}">
        <p14:creationId xmlns:p14="http://schemas.microsoft.com/office/powerpoint/2010/main" val="238156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Scan of a human brain in a neurology clinic">
            <a:extLst>
              <a:ext uri="{FF2B5EF4-FFF2-40B4-BE49-F238E27FC236}">
                <a16:creationId xmlns:a16="http://schemas.microsoft.com/office/drawing/2014/main" id="{357E9496-A35C-003E-ECA0-45A140DC416F}"/>
              </a:ext>
            </a:extLst>
          </p:cNvPr>
          <p:cNvPicPr>
            <a:picLocks noChangeAspect="1"/>
          </p:cNvPicPr>
          <p:nvPr/>
        </p:nvPicPr>
        <p:blipFill rotWithShape="1">
          <a:blip r:embed="rId2"/>
          <a:srcRect l="13362" r="3" b="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FB5D97E-8F35-E360-5612-6CD6A8317F4E}"/>
              </a:ext>
            </a:extLst>
          </p:cNvPr>
          <p:cNvSpPr>
            <a:spLocks noGrp="1"/>
          </p:cNvSpPr>
          <p:nvPr>
            <p:ph type="title"/>
          </p:nvPr>
        </p:nvSpPr>
        <p:spPr>
          <a:xfrm>
            <a:off x="677333" y="92842"/>
            <a:ext cx="3851123" cy="1320800"/>
          </a:xfrm>
        </p:spPr>
        <p:txBody>
          <a:bodyPr>
            <a:normAutofit/>
          </a:bodyPr>
          <a:lstStyle/>
          <a:p>
            <a:r>
              <a:rPr lang="en-US"/>
              <a:t>Steps for Prevention</a:t>
            </a:r>
          </a:p>
        </p:txBody>
      </p:sp>
      <p:sp>
        <p:nvSpPr>
          <p:cNvPr id="3" name="Content Placeholder 2">
            <a:extLst>
              <a:ext uri="{FF2B5EF4-FFF2-40B4-BE49-F238E27FC236}">
                <a16:creationId xmlns:a16="http://schemas.microsoft.com/office/drawing/2014/main" id="{CD4F86F1-8EF6-375B-53FF-2898405A8FD3}"/>
              </a:ext>
            </a:extLst>
          </p:cNvPr>
          <p:cNvSpPr>
            <a:spLocks noGrp="1"/>
          </p:cNvSpPr>
          <p:nvPr>
            <p:ph idx="1"/>
          </p:nvPr>
        </p:nvSpPr>
        <p:spPr>
          <a:xfrm>
            <a:off x="677334" y="1311002"/>
            <a:ext cx="3851122" cy="5054427"/>
          </a:xfrm>
        </p:spPr>
        <p:txBody>
          <a:bodyPr vert="horz" lIns="91440" tIns="45720" rIns="91440" bIns="45720" rtlCol="0" anchor="t">
            <a:noAutofit/>
          </a:bodyPr>
          <a:lstStyle/>
          <a:p>
            <a:pPr marL="0" indent="0">
              <a:lnSpc>
                <a:spcPct val="90000"/>
              </a:lnSpc>
              <a:buNone/>
            </a:pPr>
            <a:r>
              <a:rPr lang="en-US" sz="1100"/>
              <a:t>There are steps we can take early on to prevent all of us from potentially obtaining this disease. </a:t>
            </a:r>
          </a:p>
          <a:p>
            <a:pPr marL="0" indent="0">
              <a:lnSpc>
                <a:spcPct val="90000"/>
              </a:lnSpc>
              <a:buNone/>
            </a:pPr>
            <a:endParaRPr lang="en-US" sz="1100">
              <a:ea typeface="+mn-lt"/>
              <a:cs typeface="+mn-lt"/>
            </a:endParaRPr>
          </a:p>
          <a:p>
            <a:pPr>
              <a:lnSpc>
                <a:spcPct val="90000"/>
              </a:lnSpc>
            </a:pPr>
            <a:r>
              <a:rPr lang="en-US" sz="1100">
                <a:ea typeface="+mn-lt"/>
                <a:cs typeface="+mn-lt"/>
              </a:rPr>
              <a:t>Move Your Body:</a:t>
            </a:r>
            <a:endParaRPr lang="en-US" sz="1100"/>
          </a:p>
          <a:p>
            <a:pPr>
              <a:lnSpc>
                <a:spcPct val="90000"/>
              </a:lnSpc>
            </a:pPr>
            <a:r>
              <a:rPr lang="en-US" sz="1100">
                <a:ea typeface="+mn-lt"/>
                <a:cs typeface="+mn-lt"/>
              </a:rPr>
              <a:t>Regular exercise significantly lowers the chances of Alzheimer's. Stay active, and studies show you'll be less likely to get the disease.</a:t>
            </a:r>
            <a:endParaRPr lang="en-US" sz="1100"/>
          </a:p>
          <a:p>
            <a:pPr>
              <a:lnSpc>
                <a:spcPct val="90000"/>
              </a:lnSpc>
            </a:pPr>
            <a:r>
              <a:rPr lang="en-US" sz="1100">
                <a:ea typeface="+mn-lt"/>
                <a:cs typeface="+mn-lt"/>
              </a:rPr>
              <a:t>Eat Well:</a:t>
            </a:r>
            <a:endParaRPr lang="en-US" sz="1100"/>
          </a:p>
          <a:p>
            <a:pPr>
              <a:lnSpc>
                <a:spcPct val="90000"/>
              </a:lnSpc>
            </a:pPr>
            <a:r>
              <a:rPr lang="en-US" sz="1100">
                <a:ea typeface="+mn-lt"/>
                <a:cs typeface="+mn-lt"/>
              </a:rPr>
              <a:t>A healthy diet is crucial. Focus on fruits, veggies, whole grains, and omega-3 fatty acids to cut your risk of Alzheimer's.</a:t>
            </a:r>
            <a:endParaRPr lang="en-US" sz="1100"/>
          </a:p>
          <a:p>
            <a:pPr>
              <a:lnSpc>
                <a:spcPct val="90000"/>
              </a:lnSpc>
            </a:pPr>
            <a:r>
              <a:rPr lang="en-US" sz="1100">
                <a:ea typeface="+mn-lt"/>
                <a:cs typeface="+mn-lt"/>
              </a:rPr>
              <a:t>Keep Your Mind Busy:</a:t>
            </a:r>
            <a:endParaRPr lang="en-US" sz="1100"/>
          </a:p>
          <a:p>
            <a:pPr>
              <a:lnSpc>
                <a:spcPct val="90000"/>
              </a:lnSpc>
            </a:pPr>
            <a:r>
              <a:rPr lang="en-US" sz="1100">
                <a:ea typeface="+mn-lt"/>
                <a:cs typeface="+mn-lt"/>
              </a:rPr>
              <a:t>Do mental exercises and keep learning. This helps build a strong brain and might delay Alzheimer's symptoms.</a:t>
            </a:r>
            <a:endParaRPr lang="en-US" sz="1100"/>
          </a:p>
          <a:p>
            <a:pPr>
              <a:lnSpc>
                <a:spcPct val="90000"/>
              </a:lnSpc>
            </a:pPr>
            <a:r>
              <a:rPr lang="en-US" sz="1100">
                <a:ea typeface="+mn-lt"/>
                <a:cs typeface="+mn-lt"/>
              </a:rPr>
              <a:t>Stay Social:</a:t>
            </a:r>
            <a:endParaRPr lang="en-US" sz="1100"/>
          </a:p>
          <a:p>
            <a:pPr>
              <a:lnSpc>
                <a:spcPct val="90000"/>
              </a:lnSpc>
            </a:pPr>
            <a:r>
              <a:rPr lang="en-US" sz="1100">
                <a:ea typeface="+mn-lt"/>
                <a:cs typeface="+mn-lt"/>
              </a:rPr>
              <a:t>Being socially active lowers the risk of cognitive decline and Alzheimer's. Keep up with friends and stay engaged.</a:t>
            </a:r>
            <a:endParaRPr lang="en-US" sz="1100"/>
          </a:p>
          <a:p>
            <a:pPr>
              <a:lnSpc>
                <a:spcPct val="90000"/>
              </a:lnSpc>
            </a:pPr>
            <a:r>
              <a:rPr lang="en-US" sz="1100">
                <a:ea typeface="+mn-lt"/>
                <a:cs typeface="+mn-lt"/>
              </a:rPr>
              <a:t>Manage Health Issues:</a:t>
            </a:r>
            <a:endParaRPr lang="en-US" sz="1100"/>
          </a:p>
          <a:p>
            <a:pPr>
              <a:lnSpc>
                <a:spcPct val="90000"/>
              </a:lnSpc>
            </a:pPr>
            <a:r>
              <a:rPr lang="en-US" sz="1100">
                <a:ea typeface="+mn-lt"/>
                <a:cs typeface="+mn-lt"/>
              </a:rPr>
              <a:t>Take care of conditions like diabetes and high blood pressure. Regular check-ups and a healthy lifestyle help protect your brain from Alzheimer's risk.</a:t>
            </a:r>
            <a:endParaRPr lang="en-US" sz="1100"/>
          </a:p>
          <a:p>
            <a:pPr>
              <a:lnSpc>
                <a:spcPct val="90000"/>
              </a:lnSpc>
            </a:pPr>
            <a:endParaRPr lang="en-US" sz="600"/>
          </a:p>
          <a:p>
            <a:pPr>
              <a:lnSpc>
                <a:spcPct val="90000"/>
              </a:lnSpc>
            </a:pPr>
            <a:endParaRPr lang="en-US" sz="600"/>
          </a:p>
        </p:txBody>
      </p:sp>
      <p:cxnSp>
        <p:nvCxnSpPr>
          <p:cNvPr id="29" name="Straight Connector 2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1066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8635-7280-083E-A459-7F89933B429E}"/>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5CDA2E84-A33B-6CA0-5F14-5F2CB3BB93BE}"/>
              </a:ext>
            </a:extLst>
          </p:cNvPr>
          <p:cNvSpPr>
            <a:spLocks noGrp="1"/>
          </p:cNvSpPr>
          <p:nvPr>
            <p:ph idx="1"/>
          </p:nvPr>
        </p:nvSpPr>
        <p:spPr>
          <a:xfrm>
            <a:off x="677334" y="1608796"/>
            <a:ext cx="8596668" cy="3880773"/>
          </a:xfrm>
        </p:spPr>
        <p:txBody>
          <a:bodyPr vert="horz" lIns="91440" tIns="45720" rIns="91440" bIns="45720" rtlCol="0" anchor="t">
            <a:normAutofit/>
          </a:bodyPr>
          <a:lstStyle/>
          <a:p>
            <a:r>
              <a:rPr lang="en-US">
                <a:solidFill>
                  <a:srgbClr val="1C1917"/>
                </a:solidFill>
                <a:ea typeface="+mn-lt"/>
                <a:cs typeface="+mn-lt"/>
              </a:rPr>
              <a:t>Demonstrated feasibility of ML for early detection</a:t>
            </a:r>
            <a:endParaRPr lang="en-US">
              <a:cs typeface="Calibri" panose="020F0502020204030204"/>
            </a:endParaRPr>
          </a:p>
          <a:p>
            <a:r>
              <a:rPr lang="en-US">
                <a:solidFill>
                  <a:srgbClr val="1C1917"/>
                </a:solidFill>
                <a:ea typeface="+mn-lt"/>
                <a:cs typeface="+mn-lt"/>
              </a:rPr>
              <a:t>Provides interpretable risk assessment tool</a:t>
            </a:r>
            <a:endParaRPr lang="en-US"/>
          </a:p>
          <a:p>
            <a:r>
              <a:rPr lang="en-US">
                <a:solidFill>
                  <a:srgbClr val="1C1917"/>
                </a:solidFill>
                <a:ea typeface="+mn-lt"/>
                <a:cs typeface="+mn-lt"/>
              </a:rPr>
              <a:t>Enables timely interventions to slow progression</a:t>
            </a:r>
            <a:endParaRPr lang="en-US"/>
          </a:p>
          <a:p>
            <a:r>
              <a:rPr lang="en-US">
                <a:solidFill>
                  <a:srgbClr val="1C1917"/>
                </a:solidFill>
                <a:ea typeface="+mn-lt"/>
                <a:cs typeface="+mn-lt"/>
              </a:rPr>
              <a:t>Future work to expand features and data samples</a:t>
            </a:r>
            <a:endParaRPr lang="en-US"/>
          </a:p>
          <a:p>
            <a:endParaRPr lang="en-US">
              <a:cs typeface="Calibri"/>
            </a:endParaRPr>
          </a:p>
        </p:txBody>
      </p:sp>
    </p:spTree>
    <p:extLst>
      <p:ext uri="{BB962C8B-B14F-4D97-AF65-F5344CB8AC3E}">
        <p14:creationId xmlns:p14="http://schemas.microsoft.com/office/powerpoint/2010/main" val="169773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242B-75EB-F570-E944-4EBF17869202}"/>
              </a:ext>
            </a:extLst>
          </p:cNvPr>
          <p:cNvSpPr>
            <a:spLocks noGrp="1"/>
          </p:cNvSpPr>
          <p:nvPr>
            <p:ph type="title"/>
          </p:nvPr>
        </p:nvSpPr>
        <p:spPr>
          <a:xfrm>
            <a:off x="677334" y="609600"/>
            <a:ext cx="8596668" cy="927894"/>
          </a:xfrm>
        </p:spPr>
        <p:txBody>
          <a:bodyPr anchor="t">
            <a:normAutofit fontScale="90000"/>
          </a:bodyPr>
          <a:lstStyle/>
          <a:p>
            <a:pPr>
              <a:lnSpc>
                <a:spcPct val="90000"/>
              </a:lnSpc>
            </a:pPr>
            <a:r>
              <a:rPr lang="en-US" sz="4400">
                <a:ea typeface="+mj-lt"/>
                <a:cs typeface="+mj-lt"/>
              </a:rPr>
              <a:t>Dataset</a:t>
            </a:r>
            <a:endParaRPr lang="en-US" sz="4400"/>
          </a:p>
          <a:p>
            <a:pPr>
              <a:lnSpc>
                <a:spcPct val="90000"/>
              </a:lnSpc>
            </a:pPr>
            <a:br>
              <a:rPr lang="en-US" sz="2800"/>
            </a:br>
            <a:endParaRPr lang="en-US" sz="4400"/>
          </a:p>
        </p:txBody>
      </p:sp>
      <p:sp>
        <p:nvSpPr>
          <p:cNvPr id="3" name="Content Placeholder 2">
            <a:extLst>
              <a:ext uri="{FF2B5EF4-FFF2-40B4-BE49-F238E27FC236}">
                <a16:creationId xmlns:a16="http://schemas.microsoft.com/office/drawing/2014/main" id="{7FEF1152-C586-0D97-821A-A079DDFFF97E}"/>
              </a:ext>
            </a:extLst>
          </p:cNvPr>
          <p:cNvSpPr>
            <a:spLocks noGrp="1"/>
          </p:cNvSpPr>
          <p:nvPr>
            <p:ph idx="1"/>
          </p:nvPr>
        </p:nvSpPr>
        <p:spPr>
          <a:xfrm>
            <a:off x="677334" y="1505747"/>
            <a:ext cx="5220430" cy="4903800"/>
          </a:xfrm>
        </p:spPr>
        <p:txBody>
          <a:bodyPr vert="horz" lIns="91440" tIns="45720" rIns="91440" bIns="45720" rtlCol="0" anchor="t">
            <a:normAutofit/>
          </a:bodyPr>
          <a:lstStyle/>
          <a:p>
            <a:pPr>
              <a:lnSpc>
                <a:spcPct val="90000"/>
              </a:lnSpc>
            </a:pPr>
            <a:r>
              <a:rPr lang="en-US" sz="1600">
                <a:latin typeface="Arial"/>
                <a:cs typeface="Arial"/>
              </a:rPr>
              <a:t>This is a longitudinal dataset tracking brain volumes, demographic information, and cognitive assessments for older adults categorized as nondemented, demented, or converted to dementia over multiple visits spanning several years. It enables analysis of how brain volumes and cognition change over time across the different groups. </a:t>
            </a:r>
            <a:endParaRPr lang="en-US" sz="1600">
              <a:cs typeface="Calibri" panose="020F0502020204030204"/>
            </a:endParaRPr>
          </a:p>
          <a:p>
            <a:pPr>
              <a:lnSpc>
                <a:spcPct val="90000"/>
              </a:lnSpc>
            </a:pPr>
            <a:r>
              <a:rPr lang="en-US" sz="1600">
                <a:latin typeface="Arial"/>
                <a:cs typeface="Arial"/>
              </a:rPr>
              <a:t>the OASIS longitudinal dataset enables crucial aging and Alzheimer's disease research by providing rare openly available serial MRI scans with matched clinical data tracked over time for analysis. The sample provided here is drawn from this valuable longitudinal data resource.</a:t>
            </a:r>
            <a:endParaRPr lang="en-US" sz="1600"/>
          </a:p>
          <a:p>
            <a:pPr>
              <a:lnSpc>
                <a:spcPct val="90000"/>
              </a:lnSpc>
            </a:pPr>
            <a:r>
              <a:rPr lang="en-US" sz="1600">
                <a:latin typeface="Arial"/>
                <a:cs typeface="Arial"/>
              </a:rPr>
              <a:t>This dataset was collected from Kaggle</a:t>
            </a:r>
            <a:endParaRPr lang="en-US" sz="1600"/>
          </a:p>
          <a:p>
            <a:pPr>
              <a:lnSpc>
                <a:spcPct val="90000"/>
              </a:lnSpc>
            </a:pPr>
            <a:endParaRPr lang="en-US" sz="1600">
              <a:cs typeface="Calibri"/>
            </a:endParaRPr>
          </a:p>
        </p:txBody>
      </p:sp>
      <p:pic>
        <p:nvPicPr>
          <p:cNvPr id="4" name="Picture 3" descr="Alzheimer's Disease Fact Sheet | National Institute on Aging">
            <a:extLst>
              <a:ext uri="{FF2B5EF4-FFF2-40B4-BE49-F238E27FC236}">
                <a16:creationId xmlns:a16="http://schemas.microsoft.com/office/drawing/2014/main" id="{68358E87-4A48-47CD-46DA-CC74A105E806}"/>
              </a:ext>
            </a:extLst>
          </p:cNvPr>
          <p:cNvPicPr>
            <a:picLocks noChangeAspect="1"/>
          </p:cNvPicPr>
          <p:nvPr/>
        </p:nvPicPr>
        <p:blipFill>
          <a:blip r:embed="rId2"/>
          <a:stretch>
            <a:fillRect/>
          </a:stretch>
        </p:blipFill>
        <p:spPr>
          <a:xfrm>
            <a:off x="6087417" y="2159000"/>
            <a:ext cx="3145536" cy="3103595"/>
          </a:xfrm>
          <a:prstGeom prst="rect">
            <a:avLst/>
          </a:prstGeom>
        </p:spPr>
      </p:pic>
    </p:spTree>
    <p:extLst>
      <p:ext uri="{BB962C8B-B14F-4D97-AF65-F5344CB8AC3E}">
        <p14:creationId xmlns:p14="http://schemas.microsoft.com/office/powerpoint/2010/main" val="418736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FB34-A223-5528-7952-C6665C5BF809}"/>
              </a:ext>
            </a:extLst>
          </p:cNvPr>
          <p:cNvSpPr>
            <a:spLocks noGrp="1"/>
          </p:cNvSpPr>
          <p:nvPr>
            <p:ph type="title"/>
          </p:nvPr>
        </p:nvSpPr>
        <p:spPr>
          <a:xfrm>
            <a:off x="556532" y="643467"/>
            <a:ext cx="11210925" cy="744836"/>
          </a:xfrm>
        </p:spPr>
        <p:txBody>
          <a:bodyPr vert="horz" lIns="91440" tIns="45720" rIns="91440" bIns="45720" rtlCol="0" anchor="ctr">
            <a:noAutofit/>
          </a:bodyPr>
          <a:lstStyle/>
          <a:p>
            <a:r>
              <a:rPr lang="en-US" sz="4800" kern="1200">
                <a:solidFill>
                  <a:schemeClr val="accent2">
                    <a:lumMod val="75000"/>
                  </a:schemeClr>
                </a:solidFill>
                <a:latin typeface="+mj-lt"/>
                <a:ea typeface="+mj-ea"/>
                <a:cs typeface="+mj-cs"/>
              </a:rPr>
              <a:t>Dataset</a:t>
            </a:r>
            <a:endParaRPr lang="en-US"/>
          </a:p>
        </p:txBody>
      </p:sp>
      <p:pic>
        <p:nvPicPr>
          <p:cNvPr id="6" name="Picture 5" descr="A table with numbers and letters&#10;&#10;Description automatically generated">
            <a:extLst>
              <a:ext uri="{FF2B5EF4-FFF2-40B4-BE49-F238E27FC236}">
                <a16:creationId xmlns:a16="http://schemas.microsoft.com/office/drawing/2014/main" id="{C99343D3-2085-FE55-5CBE-D5B16286EEB8}"/>
              </a:ext>
            </a:extLst>
          </p:cNvPr>
          <p:cNvPicPr>
            <a:picLocks noChangeAspect="1"/>
          </p:cNvPicPr>
          <p:nvPr/>
        </p:nvPicPr>
        <p:blipFill>
          <a:blip r:embed="rId2"/>
          <a:stretch>
            <a:fillRect/>
          </a:stretch>
        </p:blipFill>
        <p:spPr>
          <a:xfrm>
            <a:off x="753298" y="1895357"/>
            <a:ext cx="9302150" cy="3674920"/>
          </a:xfrm>
          <a:prstGeom prst="rect">
            <a:avLst/>
          </a:prstGeom>
        </p:spPr>
      </p:pic>
    </p:spTree>
    <p:extLst>
      <p:ext uri="{BB962C8B-B14F-4D97-AF65-F5344CB8AC3E}">
        <p14:creationId xmlns:p14="http://schemas.microsoft.com/office/powerpoint/2010/main" val="21460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9095-D34B-9F84-F242-0B1D70F384A9}"/>
              </a:ext>
            </a:extLst>
          </p:cNvPr>
          <p:cNvSpPr>
            <a:spLocks noGrp="1"/>
          </p:cNvSpPr>
          <p:nvPr>
            <p:ph type="title"/>
          </p:nvPr>
        </p:nvSpPr>
        <p:spPr>
          <a:xfrm>
            <a:off x="677334" y="609600"/>
            <a:ext cx="9071120" cy="918234"/>
          </a:xfrm>
        </p:spPr>
        <p:txBody>
          <a:bodyPr vert="horz" lIns="91440" tIns="45720" rIns="91440" bIns="45720" rtlCol="0" anchor="t">
            <a:noAutofit/>
          </a:bodyPr>
          <a:lstStyle/>
          <a:p>
            <a:r>
              <a:rPr lang="en-US" sz="4800">
                <a:solidFill>
                  <a:srgbClr val="373545"/>
                </a:solidFill>
                <a:ea typeface="+mj-lt"/>
                <a:cs typeface="+mj-lt"/>
              </a:rPr>
              <a:t>The key features of the dataset</a:t>
            </a:r>
            <a:endParaRPr lang="en-US" sz="4800"/>
          </a:p>
          <a:p>
            <a:endParaRPr lang="en-US" sz="4800"/>
          </a:p>
        </p:txBody>
      </p:sp>
      <p:sp>
        <p:nvSpPr>
          <p:cNvPr id="3" name="Content Placeholder 2">
            <a:extLst>
              <a:ext uri="{FF2B5EF4-FFF2-40B4-BE49-F238E27FC236}">
                <a16:creationId xmlns:a16="http://schemas.microsoft.com/office/drawing/2014/main" id="{CC9A7656-3AFC-C581-7DBC-A450010BAAE2}"/>
              </a:ext>
            </a:extLst>
          </p:cNvPr>
          <p:cNvSpPr>
            <a:spLocks noGrp="1"/>
          </p:cNvSpPr>
          <p:nvPr>
            <p:ph idx="1"/>
          </p:nvPr>
        </p:nvSpPr>
        <p:spPr>
          <a:xfrm>
            <a:off x="562315" y="1527985"/>
            <a:ext cx="9301157" cy="5376017"/>
          </a:xfrm>
        </p:spPr>
        <p:txBody>
          <a:bodyPr vert="horz" lIns="91440" tIns="45720" rIns="91440" bIns="45720" rtlCol="0" anchor="t">
            <a:normAutofit/>
          </a:bodyPr>
          <a:lstStyle/>
          <a:p>
            <a:r>
              <a:rPr lang="en-US" sz="1200" b="1">
                <a:solidFill>
                  <a:srgbClr val="374151"/>
                </a:solidFill>
                <a:latin typeface="Arial"/>
                <a:cs typeface="Arial"/>
              </a:rPr>
              <a:t>Subject ID:</a:t>
            </a:r>
            <a:r>
              <a:rPr lang="en-US" sz="1200">
                <a:solidFill>
                  <a:srgbClr val="374151"/>
                </a:solidFill>
                <a:latin typeface="Arial"/>
                <a:cs typeface="Arial"/>
              </a:rPr>
              <a:t> Unique identifier for each subject in the study.</a:t>
            </a:r>
            <a:endParaRPr lang="en-US" sz="1200">
              <a:cs typeface="Calibri" panose="020F0502020204030204"/>
            </a:endParaRPr>
          </a:p>
          <a:p>
            <a:r>
              <a:rPr lang="en-US" sz="1200" b="1">
                <a:solidFill>
                  <a:srgbClr val="374151"/>
                </a:solidFill>
                <a:latin typeface="Arial"/>
                <a:cs typeface="Arial"/>
              </a:rPr>
              <a:t>MRI ID:</a:t>
            </a:r>
            <a:r>
              <a:rPr lang="en-US" sz="1200">
                <a:solidFill>
                  <a:srgbClr val="374151"/>
                </a:solidFill>
                <a:latin typeface="Arial"/>
                <a:cs typeface="Arial"/>
              </a:rPr>
              <a:t> Unique identifier for each MRI scan performed on a subject.</a:t>
            </a:r>
            <a:endParaRPr lang="en-US" sz="1200"/>
          </a:p>
          <a:p>
            <a:r>
              <a:rPr lang="en-US" sz="1200" b="1">
                <a:solidFill>
                  <a:srgbClr val="374151"/>
                </a:solidFill>
                <a:latin typeface="Arial"/>
                <a:cs typeface="Arial"/>
              </a:rPr>
              <a:t>Group:</a:t>
            </a:r>
            <a:r>
              <a:rPr lang="en-US" sz="1200">
                <a:solidFill>
                  <a:srgbClr val="374151"/>
                </a:solidFill>
                <a:latin typeface="Arial"/>
                <a:cs typeface="Arial"/>
              </a:rPr>
              <a:t> Categorization of the subject into a specific group. In this dataset, the groups are "Nondemented" and "Demented," indicating the cognitive status of the individuals.</a:t>
            </a:r>
            <a:endParaRPr lang="en-US" sz="1200"/>
          </a:p>
          <a:p>
            <a:r>
              <a:rPr lang="en-US" sz="1200" b="1">
                <a:solidFill>
                  <a:srgbClr val="374151"/>
                </a:solidFill>
                <a:latin typeface="Arial"/>
                <a:cs typeface="Arial"/>
              </a:rPr>
              <a:t>Visit:</a:t>
            </a:r>
            <a:r>
              <a:rPr lang="en-US" sz="1200">
                <a:solidFill>
                  <a:srgbClr val="374151"/>
                </a:solidFill>
                <a:latin typeface="Arial"/>
                <a:cs typeface="Arial"/>
              </a:rPr>
              <a:t> Visit number, indicating the order of the MRI scan for a particular subject.</a:t>
            </a:r>
            <a:endParaRPr lang="en-US" sz="1200"/>
          </a:p>
          <a:p>
            <a:r>
              <a:rPr lang="en-US" sz="1200" b="1">
                <a:solidFill>
                  <a:srgbClr val="374151"/>
                </a:solidFill>
                <a:latin typeface="Arial"/>
                <a:cs typeface="Arial"/>
              </a:rPr>
              <a:t>MR Delay:</a:t>
            </a:r>
            <a:r>
              <a:rPr lang="en-US" sz="1200">
                <a:solidFill>
                  <a:srgbClr val="374151"/>
                </a:solidFill>
                <a:latin typeface="Arial"/>
                <a:cs typeface="Arial"/>
              </a:rPr>
              <a:t> Time delay (in days) between the baseline visit (Visit 1) and the current MRI scan.</a:t>
            </a:r>
            <a:endParaRPr lang="en-US" sz="1200"/>
          </a:p>
          <a:p>
            <a:r>
              <a:rPr lang="en-US" sz="1200" b="1">
                <a:solidFill>
                  <a:srgbClr val="374151"/>
                </a:solidFill>
                <a:latin typeface="Arial"/>
                <a:cs typeface="Arial"/>
              </a:rPr>
              <a:t>M/F:</a:t>
            </a:r>
            <a:r>
              <a:rPr lang="en-US" sz="1200">
                <a:solidFill>
                  <a:srgbClr val="374151"/>
                </a:solidFill>
                <a:latin typeface="Arial"/>
                <a:cs typeface="Arial"/>
              </a:rPr>
              <a:t> Gender of the subject (M for Male, F for Female).</a:t>
            </a:r>
            <a:endParaRPr lang="en-US" sz="1200"/>
          </a:p>
          <a:p>
            <a:r>
              <a:rPr lang="en-US" sz="1200" b="1">
                <a:solidFill>
                  <a:srgbClr val="374151"/>
                </a:solidFill>
                <a:latin typeface="Arial"/>
                <a:cs typeface="Arial"/>
              </a:rPr>
              <a:t>Hand:</a:t>
            </a:r>
            <a:r>
              <a:rPr lang="en-US" sz="1200">
                <a:solidFill>
                  <a:srgbClr val="374151"/>
                </a:solidFill>
                <a:latin typeface="Arial"/>
                <a:cs typeface="Arial"/>
              </a:rPr>
              <a:t> Handedness of the subject (e.g., R for Right).</a:t>
            </a:r>
            <a:endParaRPr lang="en-US" sz="1200"/>
          </a:p>
          <a:p>
            <a:r>
              <a:rPr lang="en-US" sz="1200" b="1">
                <a:solidFill>
                  <a:srgbClr val="374151"/>
                </a:solidFill>
                <a:latin typeface="Arial"/>
                <a:cs typeface="Arial"/>
              </a:rPr>
              <a:t>Age:</a:t>
            </a:r>
            <a:r>
              <a:rPr lang="en-US" sz="1200">
                <a:solidFill>
                  <a:srgbClr val="374151"/>
                </a:solidFill>
                <a:latin typeface="Arial"/>
                <a:cs typeface="Arial"/>
              </a:rPr>
              <a:t> Age of the subject.</a:t>
            </a:r>
            <a:endParaRPr lang="en-US" sz="1200"/>
          </a:p>
          <a:p>
            <a:r>
              <a:rPr lang="en-US" sz="1200" b="1">
                <a:solidFill>
                  <a:srgbClr val="374151"/>
                </a:solidFill>
                <a:latin typeface="Arial"/>
                <a:cs typeface="Arial"/>
              </a:rPr>
              <a:t>EDUC:</a:t>
            </a:r>
            <a:r>
              <a:rPr lang="en-US" sz="1200">
                <a:solidFill>
                  <a:srgbClr val="374151"/>
                </a:solidFill>
                <a:latin typeface="Arial"/>
                <a:cs typeface="Arial"/>
              </a:rPr>
              <a:t> Years of education completed by the subject.</a:t>
            </a:r>
            <a:endParaRPr lang="en-US" sz="1200"/>
          </a:p>
          <a:p>
            <a:r>
              <a:rPr lang="en-US" sz="1200" b="1">
                <a:solidFill>
                  <a:srgbClr val="374151"/>
                </a:solidFill>
                <a:latin typeface="Arial"/>
                <a:cs typeface="Arial"/>
              </a:rPr>
              <a:t>SES:</a:t>
            </a:r>
            <a:r>
              <a:rPr lang="en-US" sz="1200">
                <a:solidFill>
                  <a:srgbClr val="374151"/>
                </a:solidFill>
                <a:latin typeface="Arial"/>
                <a:cs typeface="Arial"/>
              </a:rPr>
              <a:t> Socioeconomic status of the subject.</a:t>
            </a:r>
            <a:endParaRPr lang="en-US" sz="1200"/>
          </a:p>
          <a:p>
            <a:r>
              <a:rPr lang="en-US" sz="1200" b="1">
                <a:solidFill>
                  <a:srgbClr val="374151"/>
                </a:solidFill>
                <a:latin typeface="Arial"/>
                <a:cs typeface="Arial"/>
              </a:rPr>
              <a:t>MMSE:</a:t>
            </a:r>
            <a:r>
              <a:rPr lang="en-US" sz="1200">
                <a:solidFill>
                  <a:srgbClr val="374151"/>
                </a:solidFill>
                <a:latin typeface="Arial"/>
                <a:cs typeface="Arial"/>
              </a:rPr>
              <a:t> Mini-Mental State Examination score, a measure of cognitive function.</a:t>
            </a:r>
            <a:endParaRPr lang="en-US" sz="1200"/>
          </a:p>
          <a:p>
            <a:r>
              <a:rPr lang="en-US" sz="1200" b="1">
                <a:solidFill>
                  <a:srgbClr val="374151"/>
                </a:solidFill>
                <a:latin typeface="Arial"/>
                <a:cs typeface="Arial"/>
              </a:rPr>
              <a:t>CDR:</a:t>
            </a:r>
            <a:r>
              <a:rPr lang="en-US" sz="1200">
                <a:solidFill>
                  <a:srgbClr val="374151"/>
                </a:solidFill>
                <a:latin typeface="Arial"/>
                <a:cs typeface="Arial"/>
              </a:rPr>
              <a:t> Clinical Dementia Rating, a numeric scale used to assess the severity of dementia.</a:t>
            </a:r>
            <a:endParaRPr lang="en-US" sz="1200"/>
          </a:p>
          <a:p>
            <a:r>
              <a:rPr lang="en-US" sz="1200" b="1" err="1">
                <a:solidFill>
                  <a:srgbClr val="374151"/>
                </a:solidFill>
                <a:latin typeface="Arial"/>
                <a:cs typeface="Arial"/>
              </a:rPr>
              <a:t>eTIV</a:t>
            </a:r>
            <a:r>
              <a:rPr lang="en-US" sz="1200" b="1">
                <a:solidFill>
                  <a:srgbClr val="374151"/>
                </a:solidFill>
                <a:latin typeface="Arial"/>
                <a:cs typeface="Arial"/>
              </a:rPr>
              <a:t>:</a:t>
            </a:r>
            <a:r>
              <a:rPr lang="en-US" sz="1200">
                <a:solidFill>
                  <a:srgbClr val="374151"/>
                </a:solidFill>
                <a:latin typeface="Arial"/>
                <a:cs typeface="Arial"/>
              </a:rPr>
              <a:t> Estimated Total Intracranial Volume, a measure of the brain's total volume.</a:t>
            </a:r>
            <a:endParaRPr lang="en-US" sz="1200"/>
          </a:p>
          <a:p>
            <a:r>
              <a:rPr lang="en-US" sz="1200" b="1" err="1">
                <a:solidFill>
                  <a:srgbClr val="374151"/>
                </a:solidFill>
                <a:latin typeface="Arial"/>
                <a:cs typeface="Arial"/>
              </a:rPr>
              <a:t>nWBV</a:t>
            </a:r>
            <a:r>
              <a:rPr lang="en-US" sz="1200" b="1">
                <a:solidFill>
                  <a:srgbClr val="374151"/>
                </a:solidFill>
                <a:latin typeface="Arial"/>
                <a:cs typeface="Arial"/>
              </a:rPr>
              <a:t>:</a:t>
            </a:r>
            <a:r>
              <a:rPr lang="en-US" sz="1200">
                <a:solidFill>
                  <a:srgbClr val="374151"/>
                </a:solidFill>
                <a:latin typeface="Arial"/>
                <a:cs typeface="Arial"/>
              </a:rPr>
              <a:t> Normalized Whole Brain Volume, a measure of the brain volume normalized by the estimated total intracranial volume.</a:t>
            </a:r>
            <a:endParaRPr lang="en-US" sz="1200"/>
          </a:p>
          <a:p>
            <a:r>
              <a:rPr lang="en-US" sz="1200" b="1">
                <a:solidFill>
                  <a:srgbClr val="374151"/>
                </a:solidFill>
                <a:latin typeface="Arial"/>
                <a:cs typeface="Arial"/>
              </a:rPr>
              <a:t>ASF:</a:t>
            </a:r>
            <a:r>
              <a:rPr lang="en-US" sz="1200">
                <a:solidFill>
                  <a:srgbClr val="374151"/>
                </a:solidFill>
                <a:latin typeface="Arial"/>
                <a:cs typeface="Arial"/>
              </a:rPr>
              <a:t> Atlas Scaling Factor, a scaling factor applied to transform the spatial information of the brain.</a:t>
            </a:r>
            <a:br>
              <a:rPr lang="en-US"/>
            </a:br>
            <a:endParaRPr lang="en-US" sz="1200"/>
          </a:p>
        </p:txBody>
      </p:sp>
    </p:spTree>
    <p:extLst>
      <p:ext uri="{BB962C8B-B14F-4D97-AF65-F5344CB8AC3E}">
        <p14:creationId xmlns:p14="http://schemas.microsoft.com/office/powerpoint/2010/main" val="384555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0DA-4ED8-B378-27C7-DDA18C528226}"/>
              </a:ext>
            </a:extLst>
          </p:cNvPr>
          <p:cNvSpPr>
            <a:spLocks noGrp="1"/>
          </p:cNvSpPr>
          <p:nvPr>
            <p:ph type="title"/>
          </p:nvPr>
        </p:nvSpPr>
        <p:spPr>
          <a:xfrm>
            <a:off x="2849562" y="609600"/>
            <a:ext cx="6424440" cy="1320800"/>
          </a:xfrm>
        </p:spPr>
        <p:txBody>
          <a:bodyPr>
            <a:normAutofit/>
          </a:bodyPr>
          <a:lstStyle/>
          <a:p>
            <a:r>
              <a:rPr lang="en-US">
                <a:ea typeface="+mj-lt"/>
                <a:cs typeface="+mj-lt"/>
              </a:rPr>
              <a:t>Features impact</a:t>
            </a:r>
            <a:endParaRPr lang="en-US"/>
          </a:p>
        </p:txBody>
      </p:sp>
      <p:pic>
        <p:nvPicPr>
          <p:cNvPr id="5" name="Picture 4">
            <a:extLst>
              <a:ext uri="{FF2B5EF4-FFF2-40B4-BE49-F238E27FC236}">
                <a16:creationId xmlns:a16="http://schemas.microsoft.com/office/drawing/2014/main" id="{887BBD52-9D0E-1CD8-BD0F-13673E054BE8}"/>
              </a:ext>
            </a:extLst>
          </p:cNvPr>
          <p:cNvPicPr>
            <a:picLocks noChangeAspect="1"/>
          </p:cNvPicPr>
          <p:nvPr/>
        </p:nvPicPr>
        <p:blipFill rotWithShape="1">
          <a:blip r:embed="rId2"/>
          <a:srcRect l="39158" t="1454" r="40174" b="6248"/>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34386BE-8D23-81F9-9A8D-E1ABF5EC820C}"/>
              </a:ext>
            </a:extLst>
          </p:cNvPr>
          <p:cNvSpPr>
            <a:spLocks noGrp="1"/>
          </p:cNvSpPr>
          <p:nvPr>
            <p:ph idx="1"/>
          </p:nvPr>
        </p:nvSpPr>
        <p:spPr>
          <a:xfrm>
            <a:off x="2849562" y="2160589"/>
            <a:ext cx="6424440" cy="3880773"/>
          </a:xfrm>
        </p:spPr>
        <p:txBody>
          <a:bodyPr vert="horz" lIns="91440" tIns="45720" rIns="91440" bIns="45720" rtlCol="0" anchor="t">
            <a:normAutofit fontScale="77500" lnSpcReduction="20000"/>
          </a:bodyPr>
          <a:lstStyle/>
          <a:p>
            <a:pPr>
              <a:lnSpc>
                <a:spcPct val="90000"/>
              </a:lnSpc>
            </a:pPr>
            <a:r>
              <a:rPr lang="en-US" sz="1400">
                <a:latin typeface="Arial"/>
                <a:cs typeface="Arial"/>
              </a:rPr>
              <a:t>Age:</a:t>
            </a:r>
          </a:p>
          <a:p>
            <a:pPr>
              <a:lnSpc>
                <a:spcPct val="90000"/>
              </a:lnSpc>
            </a:pPr>
            <a:r>
              <a:rPr lang="en-US" sz="1400">
                <a:latin typeface="Arial"/>
                <a:cs typeface="Arial"/>
              </a:rPr>
              <a:t>Alzheimer's risk doubles about every 5 years after age 65. In late-onset AD, the strongest risk factor is increasing age.</a:t>
            </a:r>
            <a:endParaRPr lang="en-US" sz="1400"/>
          </a:p>
          <a:p>
            <a:pPr>
              <a:lnSpc>
                <a:spcPct val="90000"/>
              </a:lnSpc>
            </a:pPr>
            <a:r>
              <a:rPr lang="en-US" sz="1400">
                <a:latin typeface="Arial"/>
                <a:cs typeface="Arial"/>
              </a:rPr>
              <a:t>Autopsy studies show plaques and tangles in the brain increase with older age, even in cognitively normal individuals. Age-related changes may reduce the brain's ability to compensate for developing AD pathology.</a:t>
            </a:r>
            <a:endParaRPr lang="en-US" sz="1400"/>
          </a:p>
          <a:p>
            <a:pPr>
              <a:lnSpc>
                <a:spcPct val="90000"/>
              </a:lnSpc>
            </a:pPr>
            <a:r>
              <a:rPr lang="en-US" sz="1400">
                <a:latin typeface="Arial"/>
                <a:cs typeface="Arial"/>
              </a:rPr>
              <a:t>Older age of symptom onset is linked to faster progression of cognitive decline in Alzheimer's patients. An older brain may be less resilient to </a:t>
            </a:r>
            <a:r>
              <a:rPr lang="en-US" sz="1400" err="1">
                <a:latin typeface="Arial"/>
                <a:cs typeface="Arial"/>
              </a:rPr>
              <a:t>accumlating</a:t>
            </a:r>
            <a:r>
              <a:rPr lang="en-US" sz="1400">
                <a:latin typeface="Arial"/>
                <a:cs typeface="Arial"/>
              </a:rPr>
              <a:t> damage.</a:t>
            </a:r>
            <a:endParaRPr lang="en-US" sz="1400"/>
          </a:p>
          <a:p>
            <a:pPr>
              <a:lnSpc>
                <a:spcPct val="90000"/>
              </a:lnSpc>
            </a:pPr>
            <a:endParaRPr lang="en-US" sz="1400">
              <a:latin typeface="Arial"/>
              <a:cs typeface="Arial"/>
            </a:endParaRPr>
          </a:p>
          <a:p>
            <a:pPr>
              <a:lnSpc>
                <a:spcPct val="90000"/>
              </a:lnSpc>
            </a:pPr>
            <a:r>
              <a:rPr lang="en-US" sz="1400">
                <a:latin typeface="Arial"/>
                <a:cs typeface="Arial"/>
              </a:rPr>
              <a:t>Education:</a:t>
            </a:r>
            <a:endParaRPr lang="en-US" sz="1400"/>
          </a:p>
          <a:p>
            <a:pPr>
              <a:lnSpc>
                <a:spcPct val="90000"/>
              </a:lnSpc>
            </a:pPr>
            <a:r>
              <a:rPr lang="en-US" sz="1400">
                <a:latin typeface="Arial"/>
                <a:cs typeface="Arial"/>
              </a:rPr>
              <a:t>More education contributes to greater cognitive reserve -</a:t>
            </a:r>
            <a:r>
              <a:rPr lang="en-US" sz="1400" err="1">
                <a:latin typeface="Arial"/>
                <a:cs typeface="Arial"/>
              </a:rPr>
              <a:t>i.e</a:t>
            </a:r>
            <a:r>
              <a:rPr lang="en-US" sz="1400">
                <a:latin typeface="Arial"/>
                <a:cs typeface="Arial"/>
              </a:rPr>
              <a:t> having a buffer to endure age-related and AD-related changes before clinical symptoms emerge.</a:t>
            </a:r>
            <a:endParaRPr lang="en-US" sz="1400"/>
          </a:p>
          <a:p>
            <a:pPr>
              <a:lnSpc>
                <a:spcPct val="90000"/>
              </a:lnSpc>
            </a:pPr>
            <a:r>
              <a:rPr lang="en-US" sz="1400">
                <a:latin typeface="Arial"/>
                <a:cs typeface="Arial"/>
              </a:rPr>
              <a:t>Higher education is associated with reduced rate of hippocampal atrophy and memory decline in AD. It enables better neural efficiency and compensation to delay onset of impairment.</a:t>
            </a:r>
            <a:endParaRPr lang="en-US" sz="1400"/>
          </a:p>
          <a:p>
            <a:pPr>
              <a:lnSpc>
                <a:spcPct val="90000"/>
              </a:lnSpc>
            </a:pPr>
            <a:r>
              <a:rPr lang="en-US" sz="1400">
                <a:latin typeface="Arial"/>
                <a:cs typeface="Arial"/>
              </a:rPr>
              <a:t>Education may also protect through mentally stimulating activities that activate compensatory processes and increase synaptic density. Enriched environments can reduce amyloid load in animal models.</a:t>
            </a:r>
            <a:endParaRPr lang="en-US" sz="1400"/>
          </a:p>
          <a:p>
            <a:pPr>
              <a:lnSpc>
                <a:spcPct val="90000"/>
              </a:lnSpc>
            </a:pPr>
            <a:endParaRPr lang="en-US" sz="1000">
              <a:latin typeface="Arial"/>
              <a:cs typeface="Arial"/>
            </a:endParaRPr>
          </a:p>
          <a:p>
            <a:pPr marL="0" indent="0">
              <a:lnSpc>
                <a:spcPct val="90000"/>
              </a:lnSpc>
              <a:buNone/>
            </a:pPr>
            <a:br>
              <a:rPr lang="en-US" sz="1000"/>
            </a:br>
            <a:endParaRPr lang="en-US" sz="1000">
              <a:latin typeface="Arial"/>
              <a:cs typeface="Arial"/>
            </a:endParaRPr>
          </a:p>
        </p:txBody>
      </p:sp>
    </p:spTree>
    <p:extLst>
      <p:ext uri="{BB962C8B-B14F-4D97-AF65-F5344CB8AC3E}">
        <p14:creationId xmlns:p14="http://schemas.microsoft.com/office/powerpoint/2010/main" val="55950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E2F6-BEBD-2F64-F2A0-66D0DADD2FE4}"/>
              </a:ext>
            </a:extLst>
          </p:cNvPr>
          <p:cNvSpPr>
            <a:spLocks noGrp="1"/>
          </p:cNvSpPr>
          <p:nvPr>
            <p:ph type="title"/>
          </p:nvPr>
        </p:nvSpPr>
        <p:spPr>
          <a:xfrm>
            <a:off x="5536734" y="609600"/>
            <a:ext cx="3737268" cy="1320800"/>
          </a:xfrm>
        </p:spPr>
        <p:txBody>
          <a:bodyPr>
            <a:normAutofit/>
          </a:bodyPr>
          <a:lstStyle/>
          <a:p>
            <a:r>
              <a:rPr lang="en-US"/>
              <a:t>Features Impact</a:t>
            </a:r>
          </a:p>
        </p:txBody>
      </p:sp>
      <p:sp>
        <p:nvSpPr>
          <p:cNvPr id="3" name="Content Placeholder 2">
            <a:extLst>
              <a:ext uri="{FF2B5EF4-FFF2-40B4-BE49-F238E27FC236}">
                <a16:creationId xmlns:a16="http://schemas.microsoft.com/office/drawing/2014/main" id="{E46089CC-4EBE-35C4-B132-96CBB653884C}"/>
              </a:ext>
            </a:extLst>
          </p:cNvPr>
          <p:cNvSpPr>
            <a:spLocks noGrp="1"/>
          </p:cNvSpPr>
          <p:nvPr>
            <p:ph idx="1"/>
          </p:nvPr>
        </p:nvSpPr>
        <p:spPr>
          <a:xfrm>
            <a:off x="5209563" y="1670732"/>
            <a:ext cx="4064439" cy="4838715"/>
          </a:xfrm>
        </p:spPr>
        <p:txBody>
          <a:bodyPr vert="horz" lIns="91440" tIns="45720" rIns="91440" bIns="45720" rtlCol="0" anchor="t">
            <a:normAutofit lnSpcReduction="10000"/>
          </a:bodyPr>
          <a:lstStyle/>
          <a:p>
            <a:pPr>
              <a:lnSpc>
                <a:spcPct val="90000"/>
              </a:lnSpc>
            </a:pPr>
            <a:r>
              <a:rPr lang="en-US" sz="1200">
                <a:latin typeface="Arial"/>
                <a:cs typeface="Arial"/>
              </a:rPr>
              <a:t>CDR Score:</a:t>
            </a:r>
          </a:p>
          <a:p>
            <a:pPr>
              <a:lnSpc>
                <a:spcPct val="90000"/>
              </a:lnSpc>
            </a:pPr>
            <a:r>
              <a:rPr lang="en-US" sz="1200">
                <a:latin typeface="Arial"/>
                <a:cs typeface="Arial"/>
              </a:rPr>
              <a:t>The clinical dementia rating scale quantifies cognitive and functional impairment in six areas - memory, orientation, judgement, community affairs, home activities, and personal care.</a:t>
            </a:r>
          </a:p>
          <a:p>
            <a:pPr>
              <a:lnSpc>
                <a:spcPct val="90000"/>
              </a:lnSpc>
            </a:pPr>
            <a:r>
              <a:rPr lang="en-US" sz="1200">
                <a:latin typeface="Arial"/>
                <a:cs typeface="Arial"/>
              </a:rPr>
              <a:t>CDR staging matches progression of pathological brain changes in AD - early amyloid pathology prior to symptoms, mild cognitive impairment, then neocortical damage and impaired daily functioning indicating dementia.</a:t>
            </a:r>
          </a:p>
          <a:p>
            <a:pPr>
              <a:lnSpc>
                <a:spcPct val="90000"/>
              </a:lnSpc>
            </a:pPr>
            <a:r>
              <a:rPr lang="en-US" sz="1200">
                <a:latin typeface="Arial"/>
                <a:cs typeface="Arial"/>
              </a:rPr>
              <a:t>A higher CDR score denotes greater severity of clinical dementia on a scale of 0 to 3. A score of 0.5 progressing to 3 shows advancing disease.</a:t>
            </a:r>
          </a:p>
          <a:p>
            <a:pPr>
              <a:lnSpc>
                <a:spcPct val="90000"/>
              </a:lnSpc>
            </a:pPr>
            <a:endParaRPr lang="en-US" sz="1200">
              <a:latin typeface="Arial"/>
              <a:cs typeface="Arial"/>
            </a:endParaRPr>
          </a:p>
          <a:p>
            <a:pPr>
              <a:lnSpc>
                <a:spcPct val="90000"/>
              </a:lnSpc>
            </a:pPr>
            <a:r>
              <a:rPr lang="en-US" sz="1200">
                <a:latin typeface="Arial"/>
                <a:cs typeface="Arial"/>
              </a:rPr>
              <a:t>MMSE Score:</a:t>
            </a:r>
          </a:p>
          <a:p>
            <a:pPr>
              <a:lnSpc>
                <a:spcPct val="90000"/>
              </a:lnSpc>
            </a:pPr>
            <a:r>
              <a:rPr lang="en-US" sz="1200">
                <a:latin typeface="Arial"/>
                <a:cs typeface="Arial"/>
              </a:rPr>
              <a:t>The mini-mental state exam tests various cognitive domains including memory, attention, language, praxis and visuospatial abilities.</a:t>
            </a:r>
          </a:p>
          <a:p>
            <a:pPr>
              <a:lnSpc>
                <a:spcPct val="90000"/>
              </a:lnSpc>
            </a:pPr>
            <a:r>
              <a:rPr lang="en-US" sz="1200">
                <a:latin typeface="Arial"/>
                <a:cs typeface="Arial"/>
              </a:rPr>
              <a:t>Declining MMSE scores indicate worsening cognition over time in AD patients, correlating with advancing neurodegeneration on brain imaging.</a:t>
            </a:r>
          </a:p>
          <a:p>
            <a:pPr>
              <a:lnSpc>
                <a:spcPct val="90000"/>
              </a:lnSpc>
            </a:pPr>
            <a:r>
              <a:rPr lang="en-US" sz="1200">
                <a:latin typeface="Arial"/>
                <a:cs typeface="Arial"/>
              </a:rPr>
              <a:t>A MMSE below 24 suggests pathology beyond normal aging. Scores below 10 imply very severe, late-stage AD with global cognitive deficits.</a:t>
            </a:r>
            <a:endParaRPr lang="en-US" sz="1200"/>
          </a:p>
        </p:txBody>
      </p:sp>
      <p:pic>
        <p:nvPicPr>
          <p:cNvPr id="5" name="Picture 4" descr="Scan of a human brain in a neurology clinic">
            <a:extLst>
              <a:ext uri="{FF2B5EF4-FFF2-40B4-BE49-F238E27FC236}">
                <a16:creationId xmlns:a16="http://schemas.microsoft.com/office/drawing/2014/main" id="{C0DC1F42-7F61-8139-4BA1-03B326BF7C84}"/>
              </a:ext>
            </a:extLst>
          </p:cNvPr>
          <p:cNvPicPr>
            <a:picLocks noChangeAspect="1"/>
          </p:cNvPicPr>
          <p:nvPr/>
        </p:nvPicPr>
        <p:blipFill rotWithShape="1">
          <a:blip r:embed="rId2"/>
          <a:srcRect l="40999" r="3" b="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755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33B2B-B475-4189-BA8F-3CF8248DC6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A59AAC92-4932-4D74-A545-BA3EEE56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B8446528-FA87-4017-B061-CF7EE79FA2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4D4B4D0-2493-42A2-AEEB-9970A64E8B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6E13B7-7CB7-4489-914B-4012EE6EB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F2159841-C096-430C-B748-E8D2A5C99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4F167EF-5A0C-487E-8776-97310E39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8C053F-F025-4CB6-94C4-2841A20D6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78581BD0-3E75-48CB-A2A3-44DB1ACB6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E90D466A-AB95-4676-82CB-3BEC98AFF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AFED863-874C-49D9-AE2F-B9DFF00D5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D13B15B-5175-B94B-225B-5489E7B40512}"/>
              </a:ext>
            </a:extLst>
          </p:cNvPr>
          <p:cNvSpPr>
            <a:spLocks noGrp="1"/>
          </p:cNvSpPr>
          <p:nvPr>
            <p:ph type="title"/>
          </p:nvPr>
        </p:nvSpPr>
        <p:spPr>
          <a:xfrm>
            <a:off x="6482598" y="1894955"/>
            <a:ext cx="3179593" cy="2328409"/>
          </a:xfrm>
        </p:spPr>
        <p:txBody>
          <a:bodyPr vert="horz" lIns="91440" tIns="45720" rIns="91440" bIns="45720" rtlCol="0" anchor="b">
            <a:normAutofit/>
          </a:bodyPr>
          <a:lstStyle/>
          <a:p>
            <a:pPr algn="r">
              <a:lnSpc>
                <a:spcPct val="90000"/>
              </a:lnSpc>
            </a:pPr>
            <a:r>
              <a:rPr lang="en-US" sz="3800"/>
              <a:t>Continuous &amp; Categorical Features</a:t>
            </a:r>
          </a:p>
        </p:txBody>
      </p:sp>
      <p:pic>
        <p:nvPicPr>
          <p:cNvPr id="4" name="Content Placeholder 3">
            <a:extLst>
              <a:ext uri="{FF2B5EF4-FFF2-40B4-BE49-F238E27FC236}">
                <a16:creationId xmlns:a16="http://schemas.microsoft.com/office/drawing/2014/main" id="{3DA6C23C-AB9A-3559-D692-8301723A6AF0}"/>
              </a:ext>
            </a:extLst>
          </p:cNvPr>
          <p:cNvPicPr>
            <a:picLocks noGrp="1" noChangeAspect="1"/>
          </p:cNvPicPr>
          <p:nvPr>
            <p:ph idx="1"/>
          </p:nvPr>
        </p:nvPicPr>
        <p:blipFill>
          <a:blip r:embed="rId2"/>
          <a:stretch>
            <a:fillRect/>
          </a:stretch>
        </p:blipFill>
        <p:spPr>
          <a:xfrm>
            <a:off x="885785" y="518714"/>
            <a:ext cx="5599961" cy="2805174"/>
          </a:xfrm>
          <a:prstGeom prst="rect">
            <a:avLst/>
          </a:prstGeom>
        </p:spPr>
      </p:pic>
      <p:pic>
        <p:nvPicPr>
          <p:cNvPr id="3" name="Picture 2" descr="A close-up of a white background&#10;&#10;Description automatically generated">
            <a:extLst>
              <a:ext uri="{FF2B5EF4-FFF2-40B4-BE49-F238E27FC236}">
                <a16:creationId xmlns:a16="http://schemas.microsoft.com/office/drawing/2014/main" id="{2D176DF4-C1CE-F035-340B-364850F9089C}"/>
              </a:ext>
            </a:extLst>
          </p:cNvPr>
          <p:cNvPicPr>
            <a:picLocks noChangeAspect="1"/>
          </p:cNvPicPr>
          <p:nvPr/>
        </p:nvPicPr>
        <p:blipFill>
          <a:blip r:embed="rId3"/>
          <a:stretch>
            <a:fillRect/>
          </a:stretch>
        </p:blipFill>
        <p:spPr>
          <a:xfrm>
            <a:off x="888604" y="4218283"/>
            <a:ext cx="6084618" cy="1416075"/>
          </a:xfrm>
          <a:prstGeom prst="rect">
            <a:avLst/>
          </a:prstGeom>
        </p:spPr>
      </p:pic>
    </p:spTree>
    <p:extLst>
      <p:ext uri="{BB962C8B-B14F-4D97-AF65-F5344CB8AC3E}">
        <p14:creationId xmlns:p14="http://schemas.microsoft.com/office/powerpoint/2010/main" val="180256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06CD-C8BE-C249-A8A0-BBC99FAFAD94}"/>
              </a:ext>
            </a:extLst>
          </p:cNvPr>
          <p:cNvSpPr>
            <a:spLocks noGrp="1"/>
          </p:cNvSpPr>
          <p:nvPr>
            <p:ph type="title"/>
          </p:nvPr>
        </p:nvSpPr>
        <p:spPr>
          <a:xfrm>
            <a:off x="764920" y="268014"/>
            <a:ext cx="8596668" cy="1320800"/>
          </a:xfrm>
        </p:spPr>
        <p:txBody>
          <a:bodyPr>
            <a:normAutofit/>
          </a:bodyPr>
          <a:lstStyle/>
          <a:p>
            <a:r>
              <a:rPr lang="en-US" sz="4800">
                <a:solidFill>
                  <a:srgbClr val="373545"/>
                </a:solidFill>
                <a:ea typeface="+mj-lt"/>
                <a:cs typeface="+mj-lt"/>
              </a:rPr>
              <a:t>Statistical summary of dataset</a:t>
            </a:r>
            <a:endParaRPr lang="en-US" sz="4800">
              <a:cs typeface="Calibri Light" panose="020F0302020204030204"/>
            </a:endParaRPr>
          </a:p>
        </p:txBody>
      </p:sp>
      <p:pic>
        <p:nvPicPr>
          <p:cNvPr id="4" name="Content Placeholder 3" descr="A table of numbers with black text&#10;&#10;Description automatically generated">
            <a:extLst>
              <a:ext uri="{FF2B5EF4-FFF2-40B4-BE49-F238E27FC236}">
                <a16:creationId xmlns:a16="http://schemas.microsoft.com/office/drawing/2014/main" id="{26289126-DE4A-2965-288B-FCF52E742EAC}"/>
              </a:ext>
            </a:extLst>
          </p:cNvPr>
          <p:cNvPicPr>
            <a:picLocks noGrp="1" noChangeAspect="1"/>
          </p:cNvPicPr>
          <p:nvPr>
            <p:ph idx="1"/>
          </p:nvPr>
        </p:nvPicPr>
        <p:blipFill>
          <a:blip r:embed="rId2"/>
          <a:stretch>
            <a:fillRect/>
          </a:stretch>
        </p:blipFill>
        <p:spPr>
          <a:xfrm>
            <a:off x="877188" y="1390765"/>
            <a:ext cx="7534707" cy="4090608"/>
          </a:xfrm>
        </p:spPr>
      </p:pic>
    </p:spTree>
    <p:extLst>
      <p:ext uri="{BB962C8B-B14F-4D97-AF65-F5344CB8AC3E}">
        <p14:creationId xmlns:p14="http://schemas.microsoft.com/office/powerpoint/2010/main" val="1256771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Risk of Alzheimer’s  </vt:lpstr>
      <vt:lpstr>Business Problem</vt:lpstr>
      <vt:lpstr>Dataset  </vt:lpstr>
      <vt:lpstr>Dataset</vt:lpstr>
      <vt:lpstr>The key features of the dataset </vt:lpstr>
      <vt:lpstr>Features impact</vt:lpstr>
      <vt:lpstr>Features Impact</vt:lpstr>
      <vt:lpstr>Continuous &amp; Categorical Features</vt:lpstr>
      <vt:lpstr>Statistical summary of dataset</vt:lpstr>
      <vt:lpstr>Data Normalization</vt:lpstr>
      <vt:lpstr>Normalization</vt:lpstr>
      <vt:lpstr>Data Exploration</vt:lpstr>
      <vt:lpstr>Imputation and Outliers  </vt:lpstr>
      <vt:lpstr>DataFrame without Outliers  </vt:lpstr>
      <vt:lpstr>DataFrame of Outliers  </vt:lpstr>
      <vt:lpstr>Classifier  </vt:lpstr>
      <vt:lpstr>Classifier  </vt:lpstr>
      <vt:lpstr>Scatterplots  </vt:lpstr>
      <vt:lpstr>Alzheimer's Risk with Age</vt:lpstr>
      <vt:lpstr>Comparison of Histograms of Categorical Features </vt:lpstr>
      <vt:lpstr>PowerPoint Presentation</vt:lpstr>
      <vt:lpstr>Confusion Matrix Results</vt:lpstr>
      <vt:lpstr>Steps for Prevention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2023-11-29T20:04:39Z</dcterms:created>
  <dcterms:modified xsi:type="dcterms:W3CDTF">2023-12-06T20:55:02Z</dcterms:modified>
</cp:coreProperties>
</file>