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330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4C2A5F4-EE5F-474E-8417-97137472901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05C5C7F-5756-408B-A8DE-8191E838460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61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A5F4-EE5F-474E-8417-97137472901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5C7F-5756-408B-A8DE-8191E8384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7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A5F4-EE5F-474E-8417-97137472901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5C7F-5756-408B-A8DE-8191E838460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5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A5F4-EE5F-474E-8417-97137472901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5C7F-5756-408B-A8DE-8191E838460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788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A5F4-EE5F-474E-8417-97137472901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5C7F-5756-408B-A8DE-8191E8384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01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A5F4-EE5F-474E-8417-97137472901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5C7F-5756-408B-A8DE-8191E838460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036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A5F4-EE5F-474E-8417-97137472901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5C7F-5756-408B-A8DE-8191E838460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390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A5F4-EE5F-474E-8417-97137472901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5C7F-5756-408B-A8DE-8191E838460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134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A5F4-EE5F-474E-8417-97137472901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5C7F-5756-408B-A8DE-8191E838460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68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A5F4-EE5F-474E-8417-97137472901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5C7F-5756-408B-A8DE-8191E8384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1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A5F4-EE5F-474E-8417-97137472901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5C7F-5756-408B-A8DE-8191E838460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64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A5F4-EE5F-474E-8417-97137472901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5C7F-5756-408B-A8DE-8191E8384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4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A5F4-EE5F-474E-8417-97137472901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5C7F-5756-408B-A8DE-8191E838460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79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A5F4-EE5F-474E-8417-97137472901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5C7F-5756-408B-A8DE-8191E838460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52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A5F4-EE5F-474E-8417-97137472901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5C7F-5756-408B-A8DE-8191E8384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A5F4-EE5F-474E-8417-97137472901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5C7F-5756-408B-A8DE-8191E838460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14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A5F4-EE5F-474E-8417-97137472901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5C7F-5756-408B-A8DE-8191E8384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6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C2A5F4-EE5F-474E-8417-97137472901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5C5C7F-5756-408B-A8DE-8191E8384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3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pterra.com/customer-relationship-management-software/#infographic" TargetMode="External"/><Relationship Id="rId2" Type="http://schemas.openxmlformats.org/officeDocument/2006/relationships/hyperlink" Target="http://www.netsuite.com/portal/products/crm.s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731035" y="1871131"/>
            <a:ext cx="6815669" cy="1515533"/>
          </a:xfrm>
        </p:spPr>
        <p:txBody>
          <a:bodyPr/>
          <a:lstStyle/>
          <a:p>
            <a:r>
              <a:rPr lang="en-US" sz="4000" b="1" dirty="0"/>
              <a:t>Hewlett Packard (HP) CRM.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1035" y="3588465"/>
            <a:ext cx="6901237" cy="523786"/>
          </a:xfrm>
        </p:spPr>
        <p:txBody>
          <a:bodyPr>
            <a:normAutofit/>
          </a:bodyPr>
          <a:lstStyle/>
          <a:p>
            <a:r>
              <a:rPr lang="en-CA" sz="1800" b="1" dirty="0"/>
              <a:t>Prepared by : Sagarkumar Patel (300853316)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927596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t="62429" b="6499"/>
          <a:stretch/>
        </p:blipFill>
        <p:spPr bwMode="auto">
          <a:xfrm>
            <a:off x="4759816" y="953774"/>
            <a:ext cx="6573591" cy="25621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7490" y="1819352"/>
            <a:ext cx="3760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Navigate to Sales Information Tab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812146" y="2076901"/>
            <a:ext cx="772732" cy="31590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59816" y="953774"/>
            <a:ext cx="365976" cy="2954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/>
          <p:nvPr/>
        </p:nvPicPr>
        <p:blipFill rotWithShape="1">
          <a:blip r:embed="rId3"/>
          <a:srcRect t="60433" b="7272"/>
          <a:stretch/>
        </p:blipFill>
        <p:spPr bwMode="auto">
          <a:xfrm>
            <a:off x="4759815" y="3657601"/>
            <a:ext cx="6573591" cy="21663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47492" y="4325277"/>
            <a:ext cx="3347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Navigate to  Customer’s Support Tab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812146" y="4740775"/>
            <a:ext cx="772732" cy="31590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55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t="13738" b="39735"/>
          <a:stretch/>
        </p:blipFill>
        <p:spPr bwMode="auto">
          <a:xfrm>
            <a:off x="4290630" y="3376247"/>
            <a:ext cx="7104201" cy="280105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4911" y="4237084"/>
            <a:ext cx="3685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Example: Customer can be notified through e-mail.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t="62143" b="6785"/>
          <a:stretch/>
        </p:blipFill>
        <p:spPr bwMode="auto">
          <a:xfrm>
            <a:off x="4290630" y="875565"/>
            <a:ext cx="7104201" cy="21507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4911" y="1535451"/>
            <a:ext cx="3685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Navigate to Communication Tab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363137" y="1669524"/>
            <a:ext cx="772732" cy="31590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45391" y="1780880"/>
            <a:ext cx="3334043" cy="40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95556" y="875565"/>
            <a:ext cx="731520" cy="3178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4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t="9122" b="7640"/>
          <a:stretch/>
        </p:blipFill>
        <p:spPr bwMode="auto">
          <a:xfrm>
            <a:off x="4165209" y="1069145"/>
            <a:ext cx="7145215" cy="40655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25061" y="2686427"/>
            <a:ext cx="2940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Complete Case Details. 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66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b="5930"/>
          <a:stretch/>
        </p:blipFill>
        <p:spPr bwMode="auto">
          <a:xfrm>
            <a:off x="4009292" y="984737"/>
            <a:ext cx="7371471" cy="47267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0417" y="3254443"/>
            <a:ext cx="35169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/>
              <a:t>Case can be edited and Saved.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07766" y="1913206"/>
            <a:ext cx="1026942" cy="33524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09292" y="2602524"/>
            <a:ext cx="436099" cy="3493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20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b="44698"/>
          <a:stretch/>
        </p:blipFill>
        <p:spPr bwMode="auto">
          <a:xfrm>
            <a:off x="3745523" y="715183"/>
            <a:ext cx="7624690" cy="27595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13752" y="1512142"/>
            <a:ext cx="2731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Message History of this Case.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3752" y="4327731"/>
            <a:ext cx="2731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Case Analysis Report.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523" y="3819176"/>
            <a:ext cx="7433017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8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760" y="811530"/>
            <a:ext cx="5943600" cy="49949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81100" y="2893486"/>
            <a:ext cx="4137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 Case for Adding Promotional Offer.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543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810" y="1680210"/>
            <a:ext cx="7120890" cy="34404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0007" y="2857073"/>
            <a:ext cx="33448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 Chart for the Use Case.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18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b="45838"/>
          <a:stretch/>
        </p:blipFill>
        <p:spPr bwMode="auto">
          <a:xfrm>
            <a:off x="5113020" y="1691640"/>
            <a:ext cx="6236970" cy="31108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32510" y="2831573"/>
            <a:ext cx="4080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Adding Primary information for the promotional offer.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343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t="8252" b="7925"/>
          <a:stretch/>
        </p:blipFill>
        <p:spPr bwMode="auto">
          <a:xfrm>
            <a:off x="4381500" y="1634490"/>
            <a:ext cx="6808470" cy="3714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00150" y="3110656"/>
            <a:ext cx="3086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Detailed Information.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81500" y="4885006"/>
            <a:ext cx="578534" cy="33524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88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b="14196"/>
          <a:stretch/>
        </p:blipFill>
        <p:spPr bwMode="auto">
          <a:xfrm>
            <a:off x="4366260" y="1213244"/>
            <a:ext cx="6701790" cy="40886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54430" y="2842050"/>
            <a:ext cx="3646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Detailed information Added and Saved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66260" y="2153236"/>
            <a:ext cx="418514" cy="33524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0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253066"/>
            <a:ext cx="9601196" cy="1000738"/>
          </a:xfrm>
        </p:spPr>
        <p:txBody>
          <a:bodyPr/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3780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 is a technology company that operates in more than 170 countries around the world.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Stanford University classmates Bill Hewlett and Dave Packard founded HP in 1939.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company's first product, built in a Palo Alto garage, was an audio oscillator—an electronic test instrument used by sound engineers.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HP's first customers was Walt Disney Studios, who purchased eight oscillators to develop and test an innovative sound system for the movie Fantasia.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99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1590" y="2956351"/>
            <a:ext cx="3486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for Organizing an Event or Campaign.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740" y="834390"/>
            <a:ext cx="6572250" cy="50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29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60" y="1051560"/>
            <a:ext cx="6678930" cy="43091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52701" y="2713480"/>
            <a:ext cx="3413559" cy="9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 Flow Chart for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Use Case.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213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3506" y="3035256"/>
            <a:ext cx="3731354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Creating an Activity (EVENT).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b="5359"/>
          <a:stretch/>
        </p:blipFill>
        <p:spPr bwMode="auto">
          <a:xfrm>
            <a:off x="4503420" y="1177290"/>
            <a:ext cx="6930390" cy="457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13020" y="1817369"/>
            <a:ext cx="510540" cy="2400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52950" y="2057400"/>
            <a:ext cx="510540" cy="2400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90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b="9350"/>
          <a:stretch/>
        </p:blipFill>
        <p:spPr bwMode="auto">
          <a:xfrm>
            <a:off x="4937760" y="1348740"/>
            <a:ext cx="6416040" cy="4143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25830" y="2866429"/>
            <a:ext cx="37833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 in primary information for the Event.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778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b="8210"/>
          <a:stretch/>
        </p:blipFill>
        <p:spPr bwMode="auto">
          <a:xfrm>
            <a:off x="3691890" y="1095372"/>
            <a:ext cx="7383780" cy="41967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1530" y="2778232"/>
            <a:ext cx="2987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Fill in required information and save.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98570" y="1954530"/>
            <a:ext cx="956310" cy="2743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91890" y="2263509"/>
            <a:ext cx="1280160" cy="38825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91890" y="4789170"/>
            <a:ext cx="2651760" cy="2628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28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b="32514"/>
          <a:stretch/>
        </p:blipFill>
        <p:spPr bwMode="auto">
          <a:xfrm>
            <a:off x="3851910" y="708660"/>
            <a:ext cx="7509510" cy="24907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/>
          <p:cNvPicPr/>
          <p:nvPr/>
        </p:nvPicPr>
        <p:blipFill rotWithShape="1">
          <a:blip r:embed="rId3"/>
          <a:srcRect t="15679" b="42417"/>
          <a:stretch/>
        </p:blipFill>
        <p:spPr bwMode="auto">
          <a:xfrm>
            <a:off x="3851910" y="3371850"/>
            <a:ext cx="7509510" cy="25946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220" y="1874520"/>
            <a:ext cx="23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Updating Event</a:t>
            </a:r>
            <a:r>
              <a:rPr lang="en-CA"/>
              <a:t>.</a:t>
            </a:r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960370" y="1954053"/>
            <a:ext cx="772732" cy="31590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7220" y="4438322"/>
            <a:ext cx="2443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Event Report.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683716" y="4535819"/>
            <a:ext cx="772732" cy="31590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43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507913"/>
            <a:ext cx="9601196" cy="915248"/>
          </a:xfrm>
        </p:spPr>
        <p:txBody>
          <a:bodyPr/>
          <a:lstStyle/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References.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N. (</a:t>
            </a:r>
            <a:r>
              <a:rPr lang="en-US" b="1" dirty="0" err="1"/>
              <a:t>n.d.</a:t>
            </a:r>
            <a:r>
              <a:rPr lang="en-US" b="1" dirty="0"/>
              <a:t>). NetSuite CRM. Retrieved April 09, 2017, from </a:t>
            </a:r>
            <a:r>
              <a:rPr lang="en-US" b="1" u="sng" dirty="0">
                <a:hlinkClick r:id="rId2"/>
              </a:rPr>
              <a:t>http://www.netsuite.com/portal/products/crm.shtml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Hollar</a:t>
            </a:r>
            <a:r>
              <a:rPr lang="en-US" b="1" dirty="0"/>
              <a:t>, K. (2016, July 07). Best CRM Software | 2017 Reviews of the Most Popular Systems. Retrieved April 09, 2017, from </a:t>
            </a: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0070C0"/>
                </a:solidFill>
                <a:hlinkClick r:id="rId3"/>
              </a:rPr>
              <a:t>http://www.capterra.com/customer-relationship-management-software/#infographic</a:t>
            </a: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Typo3 programming by bytes in motion, www.bytesinmotion.com. (2016, June 22). Microsoft Dynamics CRM: The features of Microsoft Dynamics CRM. Retrieved April 09, 2017, from</a:t>
            </a: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chemeClr val="accent1"/>
                </a:solidFill>
              </a:rPr>
              <a:t>http://www.wuerth-phoenix.com/en/solutions/crm/microsoft-dynamics-crm/overview/</a:t>
            </a:r>
            <a:endParaRPr lang="en-US" u="sng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4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>
                <a:latin typeface="Times New Roman" panose="02020603050405020304" pitchFamily="18" charset="0"/>
                <a:cs typeface="Times New Roman" panose="02020603050405020304" pitchFamily="18" charset="0"/>
              </a:rPr>
              <a:t>Business Model Lifecycle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2" y="2489803"/>
            <a:ext cx="4718304" cy="38507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CA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model for marketing lifecycle.</a:t>
            </a:r>
          </a:p>
          <a:p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loyalty programs.</a:t>
            </a:r>
          </a:p>
          <a:p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comprehensive member profile.</a:t>
            </a:r>
          </a:p>
          <a:p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Members.</a:t>
            </a:r>
          </a:p>
          <a:p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loyalty promotions.</a:t>
            </a:r>
          </a:p>
          <a:p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 marketing campaign.</a:t>
            </a:r>
          </a:p>
          <a:p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 view.</a:t>
            </a:r>
          </a:p>
          <a:p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Processing.</a:t>
            </a:r>
          </a:p>
          <a:p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0" indent="0">
              <a:buNone/>
            </a:pP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055" y="2489803"/>
            <a:ext cx="4092562" cy="3646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303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136679"/>
            <a:ext cx="9601196" cy="885305"/>
          </a:xfrm>
        </p:spPr>
        <p:txBody>
          <a:bodyPr/>
          <a:lstStyle/>
          <a:p>
            <a:r>
              <a:rPr lang="en-CA" b="1">
                <a:latin typeface="Times New Roman" panose="02020603050405020304" pitchFamily="18" charset="0"/>
                <a:cs typeface="Times New Roman" panose="02020603050405020304" pitchFamily="18" charset="0"/>
              </a:rPr>
              <a:t>Overall Architecture</a:t>
            </a:r>
            <a:r>
              <a:rPr lang="en-CA"/>
              <a:t>.</a:t>
            </a:r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5"/>
          <a:stretch/>
        </p:blipFill>
        <p:spPr bwMode="auto">
          <a:xfrm>
            <a:off x="2395471" y="2021984"/>
            <a:ext cx="7585656" cy="42242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9598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36" y="631065"/>
            <a:ext cx="6503830" cy="52159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5763" y="2691857"/>
            <a:ext cx="39795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for Order Replacement.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333" y="1438775"/>
            <a:ext cx="7044743" cy="39445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0006" y="2857073"/>
            <a:ext cx="37606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 Chart for the Use Case.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 Box 7"/>
          <p:cNvSpPr txBox="1"/>
          <p:nvPr/>
        </p:nvSpPr>
        <p:spPr>
          <a:xfrm>
            <a:off x="10562018" y="4193817"/>
            <a:ext cx="495300" cy="24765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1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lang="en-US" sz="1100" b="1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Box 6"/>
          <p:cNvSpPr txBox="1"/>
          <p:nvPr/>
        </p:nvSpPr>
        <p:spPr>
          <a:xfrm>
            <a:off x="8974563" y="3411071"/>
            <a:ext cx="476250" cy="24765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1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lang="en-US" sz="1100" b="1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8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t="8500" b="5000"/>
          <a:stretch/>
        </p:blipFill>
        <p:spPr>
          <a:xfrm>
            <a:off x="4301544" y="1223494"/>
            <a:ext cx="7045818" cy="43401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8641" y="2978085"/>
            <a:ext cx="3412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Navigate to Customer’s information page.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419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t="9444" b="6944"/>
          <a:stretch/>
        </p:blipFill>
        <p:spPr>
          <a:xfrm>
            <a:off x="4816699" y="1275008"/>
            <a:ext cx="6555346" cy="43788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8490" y="2907249"/>
            <a:ext cx="4018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Creating case for customer’s order replacement.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612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-1" t="7748" r="481" b="37286"/>
          <a:stretch/>
        </p:blipFill>
        <p:spPr bwMode="auto">
          <a:xfrm>
            <a:off x="4314423" y="2073499"/>
            <a:ext cx="6915619" cy="2923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1369" y="3119752"/>
            <a:ext cx="3503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Customer’s Primary Information.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92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128</TotalTime>
  <Words>420</Words>
  <Application>Microsoft Office PowerPoint</Application>
  <PresentationFormat>Widescreen</PresentationFormat>
  <Paragraphs>57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Garamond</vt:lpstr>
      <vt:lpstr>Times New Roman</vt:lpstr>
      <vt:lpstr>Wingdings</vt:lpstr>
      <vt:lpstr>Organic</vt:lpstr>
      <vt:lpstr>Hewlett Packard (HP) CRM.</vt:lpstr>
      <vt:lpstr>INTRODUCTION</vt:lpstr>
      <vt:lpstr>Business Model Lifecycle</vt:lpstr>
      <vt:lpstr>Overall Architecture.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Hewlett Packard (HP) CRM.</dc:title>
  <dc:creator>jash nisad</dc:creator>
  <cp:lastModifiedBy>Sagarkumar Patel</cp:lastModifiedBy>
  <cp:revision>51</cp:revision>
  <dcterms:created xsi:type="dcterms:W3CDTF">2017-04-10T00:04:49Z</dcterms:created>
  <dcterms:modified xsi:type="dcterms:W3CDTF">2018-01-15T18:01:08Z</dcterms:modified>
</cp:coreProperties>
</file>