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6" r:id="rId2"/>
    <p:sldId id="270" r:id="rId3"/>
    <p:sldId id="273" r:id="rId4"/>
    <p:sldId id="269" r:id="rId5"/>
    <p:sldId id="268" r:id="rId6"/>
    <p:sldId id="271" r:id="rId7"/>
    <p:sldId id="27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72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45A2D0-9132-40B4-B9F8-7A84E367A2AF}" type="datetimeFigureOut">
              <a:rPr lang="en-US" smtClean="0"/>
              <a:pPr/>
              <a:t>10/21/2013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A56BCA-E7CA-4D63-912D-7CD6398E035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5EB31-213F-4803-BE47-13EB8B654E5D}" type="datetimeFigureOut">
              <a:rPr lang="en-US" smtClean="0"/>
              <a:pPr/>
              <a:t>10/21/2013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06267E-573B-4ADB-92D6-D6A0F677DB2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917CDB0-392F-421C-85A5-7E7751743A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7CDB0-392F-421C-85A5-7E7751743A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7CDB0-392F-421C-85A5-7E7751743A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7CDB0-392F-421C-85A5-7E7751743A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7CDB0-392F-421C-85A5-7E7751743A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7CDB0-392F-421C-85A5-7E7751743A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7CDB0-392F-421C-85A5-7E7751743A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7CDB0-392F-421C-85A5-7E7751743A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7CDB0-392F-421C-85A5-7E7751743A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7CDB0-392F-421C-85A5-7E7751743A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52E1D4F-7405-499E-B369-697FA7183AA0}" type="datetimeFigureOut">
              <a:rPr lang="en-US" smtClean="0"/>
              <a:pPr/>
              <a:t>10/21/2013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917CDB0-392F-421C-85A5-7E7751743A5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52E1D4F-7405-499E-B369-697FA7183AA0}" type="datetimeFigureOut">
              <a:rPr lang="en-US" smtClean="0"/>
              <a:pPr/>
              <a:t>10/21/2013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17CDB0-392F-421C-85A5-7E7751743A5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cid:image001.jpg@01CE35C5.C3D7C3D0" TargetMode="Externa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Community Driven Accountability in Cambodia</a:t>
            </a:r>
            <a:endParaRPr lang="en-US" dirty="0"/>
          </a:p>
        </p:txBody>
      </p:sp>
      <p:sp>
        <p:nvSpPr>
          <p:cNvPr id="3" name="Subtitle 2"/>
          <p:cNvSpPr>
            <a:spLocks noGrp="1"/>
          </p:cNvSpPr>
          <p:nvPr>
            <p:ph type="subTitle" idx="1"/>
          </p:nvPr>
        </p:nvSpPr>
        <p:spPr/>
        <p:txBody>
          <a:bodyPr/>
          <a:lstStyle/>
          <a:p>
            <a:endParaRPr lang="en-US" dirty="0" smtClean="0"/>
          </a:p>
          <a:p>
            <a:pPr algn="ctr"/>
            <a:r>
              <a:rPr lang="en-US" dirty="0" smtClean="0"/>
              <a:t>Challenges of putting research </a:t>
            </a:r>
            <a:r>
              <a:rPr lang="en-US" smtClean="0"/>
              <a:t>into action</a:t>
            </a:r>
            <a:endParaRPr lang="en-US" dirty="0"/>
          </a:p>
        </p:txBody>
      </p:sp>
      <p:pic>
        <p:nvPicPr>
          <p:cNvPr id="1026" name="Picture 2" descr="D:\CDA Research\Logos\monash logo.bmp"/>
          <p:cNvPicPr>
            <a:picLocks noChangeAspect="1" noChangeArrowheads="1"/>
          </p:cNvPicPr>
          <p:nvPr/>
        </p:nvPicPr>
        <p:blipFill>
          <a:blip r:embed="rId2" cstate="print"/>
          <a:srcRect/>
          <a:stretch>
            <a:fillRect/>
          </a:stretch>
        </p:blipFill>
        <p:spPr bwMode="auto">
          <a:xfrm>
            <a:off x="2775975" y="5949280"/>
            <a:ext cx="3061367" cy="576064"/>
          </a:xfrm>
          <a:prstGeom prst="rect">
            <a:avLst/>
          </a:prstGeom>
          <a:noFill/>
        </p:spPr>
      </p:pic>
      <p:pic>
        <p:nvPicPr>
          <p:cNvPr id="5" name="Picture 4" descr="C:\Documents and Settings\priyajits.OXFAMAMERICA\My Documents\My Pictures\Oxfam Logos\Green, white back, Horizontal Oxfam logo.tiff"/>
          <p:cNvPicPr/>
          <p:nvPr/>
        </p:nvPicPr>
        <p:blipFill>
          <a:blip r:embed="rId3" cstate="print"/>
          <a:srcRect/>
          <a:stretch>
            <a:fillRect/>
          </a:stretch>
        </p:blipFill>
        <p:spPr bwMode="auto">
          <a:xfrm>
            <a:off x="539552" y="5949280"/>
            <a:ext cx="2016224" cy="576063"/>
          </a:xfrm>
          <a:prstGeom prst="rect">
            <a:avLst/>
          </a:prstGeom>
          <a:noFill/>
          <a:ln w="9525">
            <a:noFill/>
            <a:miter lim="800000"/>
            <a:headEnd/>
            <a:tailEnd/>
          </a:ln>
        </p:spPr>
      </p:pic>
      <p:pic>
        <p:nvPicPr>
          <p:cNvPr id="6" name="Picture 5" descr="Description: EC's logo with text"/>
          <p:cNvPicPr/>
          <p:nvPr/>
        </p:nvPicPr>
        <p:blipFill>
          <a:blip r:embed="rId4" r:link="rId5"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6012160" y="5949280"/>
            <a:ext cx="2902223" cy="55436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Oxfam-</a:t>
            </a:r>
            <a:r>
              <a:rPr lang="en-US" dirty="0" err="1" smtClean="0"/>
              <a:t>Monash</a:t>
            </a:r>
            <a:r>
              <a:rPr lang="en-US" dirty="0" smtClean="0"/>
              <a:t> Partnership</a:t>
            </a:r>
            <a:endParaRPr lang="en-US" dirty="0"/>
          </a:p>
        </p:txBody>
      </p:sp>
      <p:sp>
        <p:nvSpPr>
          <p:cNvPr id="3" name="Content Placeholder 2"/>
          <p:cNvSpPr>
            <a:spLocks noGrp="1"/>
          </p:cNvSpPr>
          <p:nvPr>
            <p:ph idx="1"/>
          </p:nvPr>
        </p:nvSpPr>
        <p:spPr/>
        <p:txBody>
          <a:bodyPr/>
          <a:lstStyle/>
          <a:p>
            <a:r>
              <a:rPr lang="en-US" dirty="0" smtClean="0"/>
              <a:t>Research that will “make a difference in people’s lives”</a:t>
            </a:r>
          </a:p>
          <a:p>
            <a:r>
              <a:rPr lang="en-US" dirty="0" smtClean="0"/>
              <a:t>Research conducted by academics and practitioners</a:t>
            </a:r>
          </a:p>
          <a:p>
            <a:r>
              <a:rPr lang="en-US" dirty="0" smtClean="0"/>
              <a:t>Idea that findings from the research will be used for academic purposes as well as more practical purposes through OAU and partners</a:t>
            </a:r>
          </a:p>
          <a:p>
            <a:r>
              <a:rPr lang="en-US" dirty="0" smtClean="0"/>
              <a:t>How can we make sure that research informs our work, influences policy and leads to improvements in the lives of the poor and vulnerable people that we work with?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is research and how can it contribute to development?</a:t>
            </a:r>
            <a:endParaRPr lang="en-US" dirty="0"/>
          </a:p>
        </p:txBody>
      </p:sp>
      <p:pic>
        <p:nvPicPr>
          <p:cNvPr id="7" name="Picture 6" descr="D:\Individual\Overlap Circle.pn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43808" y="2420888"/>
            <a:ext cx="3526790" cy="3471227"/>
          </a:xfrm>
          <a:prstGeom prst="rect">
            <a:avLst/>
          </a:prstGeom>
          <a:noFill/>
          <a:ln>
            <a:noFill/>
          </a:ln>
        </p:spPr>
      </p:pic>
      <p:sp>
        <p:nvSpPr>
          <p:cNvPr id="8" name="Text Box 15"/>
          <p:cNvSpPr txBox="1"/>
          <p:nvPr/>
        </p:nvSpPr>
        <p:spPr>
          <a:xfrm>
            <a:off x="4954548" y="4587190"/>
            <a:ext cx="1074420" cy="76327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a:ea typeface="Times New Roman"/>
              </a:rPr>
              <a:t>Research,</a:t>
            </a:r>
            <a:endParaRPr lang="en-US" sz="1000">
              <a:effectLst/>
              <a:latin typeface="Times New Roman"/>
              <a:ea typeface="Times New Roman"/>
            </a:endParaRPr>
          </a:p>
          <a:p>
            <a:pPr>
              <a:spcAft>
                <a:spcPts val="0"/>
              </a:spcAft>
            </a:pPr>
            <a:r>
              <a:rPr lang="en-US" sz="1200">
                <a:effectLst/>
                <a:latin typeface="Times New Roman"/>
                <a:ea typeface="Times New Roman"/>
              </a:rPr>
              <a:t>Learning and Thinking</a:t>
            </a:r>
            <a:endParaRPr lang="en-US" sz="1000">
              <a:effectLst/>
              <a:latin typeface="Times New Roman"/>
              <a:ea typeface="Times New Roman"/>
            </a:endParaRPr>
          </a:p>
          <a:p>
            <a:pPr>
              <a:spcAft>
                <a:spcPts val="0"/>
              </a:spcAft>
            </a:pPr>
            <a:r>
              <a:rPr lang="en-US" sz="1000">
                <a:effectLst/>
                <a:latin typeface="Times New Roman"/>
                <a:ea typeface="Times New Roman"/>
              </a:rPr>
              <a:t> </a:t>
            </a:r>
          </a:p>
        </p:txBody>
      </p:sp>
      <p:sp>
        <p:nvSpPr>
          <p:cNvPr id="9" name="Text Box 16"/>
          <p:cNvSpPr txBox="1"/>
          <p:nvPr/>
        </p:nvSpPr>
        <p:spPr>
          <a:xfrm>
            <a:off x="3979188" y="3020010"/>
            <a:ext cx="1134745" cy="76327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dirty="0">
                <a:effectLst/>
                <a:latin typeface="Times New Roman"/>
                <a:ea typeface="Times New Roman"/>
              </a:rPr>
              <a:t>Politics and </a:t>
            </a:r>
            <a:endParaRPr lang="en-US" sz="1000" dirty="0">
              <a:effectLst/>
              <a:latin typeface="Times New Roman"/>
              <a:ea typeface="Times New Roman"/>
            </a:endParaRPr>
          </a:p>
          <a:p>
            <a:pPr algn="ctr">
              <a:spcAft>
                <a:spcPts val="0"/>
              </a:spcAft>
            </a:pPr>
            <a:r>
              <a:rPr lang="en-US" sz="1200" dirty="0">
                <a:effectLst/>
                <a:latin typeface="Times New Roman"/>
                <a:ea typeface="Times New Roman"/>
              </a:rPr>
              <a:t>Policy making</a:t>
            </a:r>
            <a:endParaRPr lang="en-US" sz="1000" dirty="0">
              <a:effectLst/>
              <a:latin typeface="Times New Roman"/>
              <a:ea typeface="Times New Roman"/>
            </a:endParaRPr>
          </a:p>
          <a:p>
            <a:pPr>
              <a:spcAft>
                <a:spcPts val="0"/>
              </a:spcAft>
            </a:pPr>
            <a:r>
              <a:rPr lang="en-US" sz="1000" dirty="0">
                <a:effectLst/>
                <a:latin typeface="Times New Roman"/>
                <a:ea typeface="Times New Roman"/>
              </a:rPr>
              <a:t> </a:t>
            </a:r>
          </a:p>
        </p:txBody>
      </p:sp>
      <p:sp>
        <p:nvSpPr>
          <p:cNvPr id="10" name="Text Box 17"/>
          <p:cNvSpPr txBox="1"/>
          <p:nvPr/>
        </p:nvSpPr>
        <p:spPr>
          <a:xfrm>
            <a:off x="3115588" y="4497020"/>
            <a:ext cx="1085215" cy="73218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dirty="0">
                <a:effectLst/>
                <a:latin typeface="Times New Roman"/>
                <a:ea typeface="Times New Roman"/>
              </a:rPr>
              <a:t>Media, </a:t>
            </a:r>
            <a:endParaRPr lang="en-US" sz="1000" dirty="0">
              <a:effectLst/>
              <a:latin typeface="Times New Roman"/>
              <a:ea typeface="Times New Roman"/>
            </a:endParaRPr>
          </a:p>
          <a:p>
            <a:pPr>
              <a:spcAft>
                <a:spcPts val="0"/>
              </a:spcAft>
            </a:pPr>
            <a:r>
              <a:rPr lang="en-US" sz="1200" dirty="0">
                <a:effectLst/>
                <a:latin typeface="Times New Roman"/>
                <a:ea typeface="Times New Roman"/>
              </a:rPr>
              <a:t>Advocacy, </a:t>
            </a:r>
            <a:endParaRPr lang="en-US" sz="1000" dirty="0">
              <a:effectLst/>
              <a:latin typeface="Times New Roman"/>
              <a:ea typeface="Times New Roman"/>
            </a:endParaRPr>
          </a:p>
          <a:p>
            <a:pPr>
              <a:spcAft>
                <a:spcPts val="0"/>
              </a:spcAft>
            </a:pPr>
            <a:r>
              <a:rPr lang="en-US" sz="1200" dirty="0" smtClean="0">
                <a:effectLst/>
                <a:latin typeface="Times New Roman"/>
                <a:ea typeface="Times New Roman"/>
              </a:rPr>
              <a:t>Networking,</a:t>
            </a:r>
          </a:p>
          <a:p>
            <a:pPr>
              <a:spcAft>
                <a:spcPts val="0"/>
              </a:spcAft>
            </a:pPr>
            <a:endParaRPr lang="en-US" sz="1000" dirty="0">
              <a:effectLst/>
              <a:latin typeface="Times New Roman"/>
              <a:ea typeface="Times New Roman"/>
            </a:endParaRPr>
          </a:p>
          <a:p>
            <a:pPr>
              <a:spcAft>
                <a:spcPts val="0"/>
              </a:spcAft>
            </a:pPr>
            <a:r>
              <a:rPr lang="en-US" sz="1000" dirty="0">
                <a:effectLst/>
                <a:latin typeface="Times New Roman"/>
                <a:ea typeface="Times New Roman"/>
              </a:rPr>
              <a:t> </a:t>
            </a:r>
          </a:p>
        </p:txBody>
      </p:sp>
      <p:sp>
        <p:nvSpPr>
          <p:cNvPr id="11" name="Text Box 3"/>
          <p:cNvSpPr txBox="1"/>
          <p:nvPr/>
        </p:nvSpPr>
        <p:spPr>
          <a:xfrm>
            <a:off x="6005743" y="5780562"/>
            <a:ext cx="989197" cy="31150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dirty="0" smtClean="0">
                <a:effectLst/>
                <a:latin typeface="Times New Roman"/>
                <a:ea typeface="Times New Roman"/>
              </a:rPr>
              <a:t>Evidence</a:t>
            </a:r>
            <a:endParaRPr lang="en-US" sz="1200" dirty="0">
              <a:effectLst/>
              <a:latin typeface="Times New Roman"/>
              <a:ea typeface="Times New Roman"/>
            </a:endParaRPr>
          </a:p>
        </p:txBody>
      </p:sp>
      <p:sp>
        <p:nvSpPr>
          <p:cNvPr id="12" name="Text Box 4"/>
          <p:cNvSpPr txBox="1"/>
          <p:nvPr/>
        </p:nvSpPr>
        <p:spPr>
          <a:xfrm>
            <a:off x="2419570" y="5688841"/>
            <a:ext cx="702945" cy="28124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200" b="1" dirty="0">
                <a:effectLst/>
                <a:latin typeface="Times New Roman"/>
                <a:ea typeface="Times New Roman"/>
              </a:rPr>
              <a:t>Links</a:t>
            </a:r>
            <a:endParaRPr lang="en-US" sz="1200" dirty="0">
              <a:effectLst/>
              <a:latin typeface="Times New Roman"/>
              <a:ea typeface="Times New Roman"/>
            </a:endParaRPr>
          </a:p>
        </p:txBody>
      </p:sp>
      <p:sp>
        <p:nvSpPr>
          <p:cNvPr id="13" name="Rectangle 12"/>
          <p:cNvSpPr/>
          <p:nvPr/>
        </p:nvSpPr>
        <p:spPr>
          <a:xfrm>
            <a:off x="3865469" y="2051556"/>
            <a:ext cx="1285929" cy="276999"/>
          </a:xfrm>
          <a:prstGeom prst="rect">
            <a:avLst/>
          </a:prstGeom>
        </p:spPr>
        <p:txBody>
          <a:bodyPr wrap="none">
            <a:spAutoFit/>
          </a:bodyPr>
          <a:lstStyle/>
          <a:p>
            <a:pPr>
              <a:spcAft>
                <a:spcPts val="0"/>
              </a:spcAft>
            </a:pPr>
            <a:r>
              <a:rPr lang="en-US" sz="1200" b="1" dirty="0" smtClean="0">
                <a:effectLst/>
                <a:latin typeface="Times New Roman"/>
                <a:ea typeface="Times New Roman"/>
              </a:rPr>
              <a:t>Political Context</a:t>
            </a:r>
            <a:endParaRPr lang="en-US" sz="1200" dirty="0">
              <a:effectLst/>
              <a:latin typeface="Times New Roman"/>
              <a:ea typeface="Times New Roman"/>
            </a:endParaRPr>
          </a:p>
        </p:txBody>
      </p:sp>
      <p:sp>
        <p:nvSpPr>
          <p:cNvPr id="14" name="TextBox 13"/>
          <p:cNvSpPr txBox="1"/>
          <p:nvPr/>
        </p:nvSpPr>
        <p:spPr>
          <a:xfrm>
            <a:off x="6516216" y="2060848"/>
            <a:ext cx="2376264" cy="3108543"/>
          </a:xfrm>
          <a:prstGeom prst="rect">
            <a:avLst/>
          </a:prstGeom>
          <a:noFill/>
        </p:spPr>
        <p:txBody>
          <a:bodyPr wrap="square" rtlCol="0">
            <a:spAutoFit/>
          </a:bodyPr>
          <a:lstStyle/>
          <a:p>
            <a:pPr>
              <a:buFont typeface="Arial" pitchFamily="34" charset="0"/>
              <a:buChar char="•"/>
            </a:pPr>
            <a:r>
              <a:rPr lang="en-US" sz="1400" dirty="0" smtClean="0"/>
              <a:t>Who does the research?</a:t>
            </a:r>
          </a:p>
          <a:p>
            <a:pPr>
              <a:buFont typeface="Arial" pitchFamily="34" charset="0"/>
              <a:buChar char="•"/>
            </a:pPr>
            <a:r>
              <a:rPr lang="en-US" sz="1400" dirty="0" smtClean="0"/>
              <a:t>Who is involved or participates in the design, implementation &amp; dissemination?</a:t>
            </a:r>
          </a:p>
          <a:p>
            <a:pPr>
              <a:buFont typeface="Arial" pitchFamily="34" charset="0"/>
              <a:buChar char="•"/>
            </a:pPr>
            <a:r>
              <a:rPr lang="en-US" sz="1400" dirty="0" smtClean="0"/>
              <a:t>Is  the research credible with reliable methodology?</a:t>
            </a:r>
          </a:p>
          <a:p>
            <a:pPr>
              <a:buFont typeface="Arial" pitchFamily="34" charset="0"/>
              <a:buChar char="•"/>
            </a:pPr>
            <a:r>
              <a:rPr lang="en-US" sz="1400" dirty="0" smtClean="0"/>
              <a:t>Is it practical &amp; are the findings practical?</a:t>
            </a:r>
          </a:p>
          <a:p>
            <a:pPr>
              <a:buFont typeface="Arial" pitchFamily="34" charset="0"/>
              <a:buChar char="•"/>
            </a:pPr>
            <a:r>
              <a:rPr lang="en-US" sz="1400" dirty="0" smtClean="0"/>
              <a:t>Are the findings communicated well and to the right audience?</a:t>
            </a:r>
          </a:p>
          <a:p>
            <a:pPr>
              <a:buFont typeface="Arial" pitchFamily="34" charset="0"/>
              <a:buChar char="•"/>
            </a:pPr>
            <a:r>
              <a:rPr lang="en-US" sz="1400" dirty="0" smtClean="0"/>
              <a:t>Does it meet expressed needs?</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Putting research into practice: Our challenges</a:t>
            </a:r>
            <a:endParaRPr lang="en-US" dirty="0"/>
          </a:p>
        </p:txBody>
      </p:sp>
      <p:sp>
        <p:nvSpPr>
          <p:cNvPr id="3" name="Content Placeholder 2"/>
          <p:cNvSpPr>
            <a:spLocks noGrp="1"/>
          </p:cNvSpPr>
          <p:nvPr>
            <p:ph idx="1"/>
          </p:nvPr>
        </p:nvSpPr>
        <p:spPr/>
        <p:txBody>
          <a:bodyPr>
            <a:normAutofit/>
          </a:bodyPr>
          <a:lstStyle/>
          <a:p>
            <a:r>
              <a:rPr lang="en-US" dirty="0" smtClean="0"/>
              <a:t>Design of research project</a:t>
            </a:r>
          </a:p>
          <a:p>
            <a:r>
              <a:rPr lang="en-US" dirty="0" smtClean="0"/>
              <a:t>Situation of communities – crisis situations, time constraints</a:t>
            </a:r>
          </a:p>
          <a:p>
            <a:r>
              <a:rPr lang="en-US" dirty="0" smtClean="0"/>
              <a:t>Partner time, resources &amp; ability to commit – plans and budgets</a:t>
            </a:r>
          </a:p>
          <a:p>
            <a:r>
              <a:rPr lang="en-US" dirty="0" smtClean="0"/>
              <a:t>Complexity of research make it difficult to pin point findings that can be used for learning &amp; application</a:t>
            </a:r>
          </a:p>
          <a:p>
            <a:r>
              <a:rPr lang="en-US" dirty="0" smtClean="0"/>
              <a:t>Rapidly changing situation: keeping the relevance of the research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Putting research into practice:</a:t>
            </a:r>
            <a:br>
              <a:rPr lang="en-US" dirty="0" smtClean="0"/>
            </a:br>
            <a:r>
              <a:rPr lang="en-US" dirty="0" smtClean="0"/>
              <a:t>What we have done</a:t>
            </a:r>
            <a:endParaRPr lang="en-US" dirty="0"/>
          </a:p>
        </p:txBody>
      </p:sp>
      <p:sp>
        <p:nvSpPr>
          <p:cNvPr id="3" name="Content Placeholder 2"/>
          <p:cNvSpPr>
            <a:spLocks noGrp="1"/>
          </p:cNvSpPr>
          <p:nvPr>
            <p:ph idx="1"/>
          </p:nvPr>
        </p:nvSpPr>
        <p:spPr/>
        <p:txBody>
          <a:bodyPr>
            <a:normAutofit/>
          </a:bodyPr>
          <a:lstStyle/>
          <a:p>
            <a:r>
              <a:rPr lang="en-US" dirty="0" smtClean="0"/>
              <a:t>Regular communication between academics and practitioners during implementation</a:t>
            </a:r>
          </a:p>
          <a:p>
            <a:r>
              <a:rPr lang="en-US" dirty="0" smtClean="0"/>
              <a:t>Capacity building elements to research</a:t>
            </a:r>
          </a:p>
          <a:p>
            <a:r>
              <a:rPr lang="en-US" dirty="0" smtClean="0"/>
              <a:t>Use of participatory research methodology that can generate a learning process with communities &amp; NGOs</a:t>
            </a:r>
          </a:p>
          <a:p>
            <a:r>
              <a:rPr lang="en-US" dirty="0" smtClean="0"/>
              <a:t>Feedback and validation processes with participating communities in local languages</a:t>
            </a:r>
          </a:p>
          <a:p>
            <a:r>
              <a:rPr lang="en-US" dirty="0" smtClean="0"/>
              <a:t>Presenting and disseminating research in variety of ways to different stakeholders </a:t>
            </a:r>
          </a:p>
          <a:p>
            <a:endParaRPr lang="en-US" dirty="0" smtClean="0"/>
          </a:p>
          <a:p>
            <a:pPr lvl="1">
              <a:buNone/>
            </a:pPr>
            <a:endParaRPr lang="en-US" dirty="0" smtClean="0"/>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Putting research into practice: Our practical outputs to date….</a:t>
            </a:r>
            <a:endParaRPr lang="en-US" dirty="0"/>
          </a:p>
        </p:txBody>
      </p:sp>
      <p:sp>
        <p:nvSpPr>
          <p:cNvPr id="3" name="Content Placeholder 2"/>
          <p:cNvSpPr>
            <a:spLocks noGrp="1"/>
          </p:cNvSpPr>
          <p:nvPr>
            <p:ph idx="1"/>
          </p:nvPr>
        </p:nvSpPr>
        <p:spPr>
          <a:xfrm>
            <a:off x="457200" y="1935480"/>
            <a:ext cx="8229600" cy="4589864"/>
          </a:xfrm>
        </p:spPr>
        <p:txBody>
          <a:bodyPr>
            <a:normAutofit fontScale="92500" lnSpcReduction="20000"/>
          </a:bodyPr>
          <a:lstStyle/>
          <a:p>
            <a:r>
              <a:rPr lang="en-US" dirty="0" smtClean="0"/>
              <a:t>Assessment of OAU development model in terms of accountability and citizenship</a:t>
            </a:r>
          </a:p>
          <a:p>
            <a:r>
              <a:rPr lang="en-US" dirty="0" smtClean="0"/>
              <a:t>Feeding research findings in to other Oxfam learning initiatives such as Active Citizenship and Accountability hub research</a:t>
            </a:r>
          </a:p>
          <a:p>
            <a:r>
              <a:rPr lang="en-US" dirty="0" smtClean="0"/>
              <a:t>Supporting development of a booklet by community activists on how to strengthen communities and conduct advocacy</a:t>
            </a:r>
          </a:p>
          <a:p>
            <a:r>
              <a:rPr lang="en-US" dirty="0" smtClean="0"/>
              <a:t>Planning further analysis with  EC on experiences of working with community representatives and if this is the best approach</a:t>
            </a:r>
          </a:p>
          <a:p>
            <a:r>
              <a:rPr lang="en-US" dirty="0" smtClean="0"/>
              <a:t>Other plans for guidelines, work with NGOs to reflect on accountability practices…….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4937720"/>
          </a:xfrm>
        </p:spPr>
        <p:txBody>
          <a:bodyPr>
            <a:normAutofit fontScale="90000"/>
          </a:bodyPr>
          <a:lstStyle/>
          <a:p>
            <a:pPr algn="l"/>
            <a:r>
              <a:rPr lang="en-US" dirty="0" smtClean="0"/>
              <a:t>How can we make research practical?</a:t>
            </a:r>
            <a:br>
              <a:rPr lang="en-US" dirty="0" smtClean="0"/>
            </a:br>
            <a:r>
              <a:rPr lang="en-US" dirty="0" smtClean="0"/>
              <a:t>How can we ensure research influences practice?</a:t>
            </a:r>
            <a:br>
              <a:rPr lang="en-US" dirty="0" smtClean="0"/>
            </a:br>
            <a:r>
              <a:rPr lang="en-US" dirty="0" smtClean="0"/>
              <a:t>What experiences do you have of conducting or using research that can help us to think about this?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469</TotalTime>
  <Words>374</Words>
  <Application>Microsoft Office PowerPoint</Application>
  <PresentationFormat>On-screen Show (4:3)</PresentationFormat>
  <Paragraphs>50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Community Driven Accountability in Cambodia</vt:lpstr>
      <vt:lpstr>Oxfam-Monash Partnership</vt:lpstr>
      <vt:lpstr>What is research and how can it contribute to development?</vt:lpstr>
      <vt:lpstr>Putting research into practice: Our challenges</vt:lpstr>
      <vt:lpstr>Putting research into practice: What we have done</vt:lpstr>
      <vt:lpstr>Putting research into practice: Our practical outputs to date….</vt:lpstr>
      <vt:lpstr>How can we make research practical? How can we ensure research influences practice? What experiences do you have of conducting or using research that can help us to think about this?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Driven Accountability in Cambodia</dc:title>
  <dc:creator>Ruth</dc:creator>
  <cp:lastModifiedBy>Ruth</cp:lastModifiedBy>
  <cp:revision>48</cp:revision>
  <dcterms:created xsi:type="dcterms:W3CDTF">2013-05-24T09:32:52Z</dcterms:created>
  <dcterms:modified xsi:type="dcterms:W3CDTF">2013-10-21T08:43:54Z</dcterms:modified>
</cp:coreProperties>
</file>