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0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5A2D0-9132-40B4-B9F8-7A84E367A2AF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56BCA-E7CA-4D63-912D-7CD6398E035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52E1D4F-7405-499E-B369-697FA7183AA0}" type="datetimeFigureOut">
              <a:rPr lang="en-US" smtClean="0"/>
              <a:pPr/>
              <a:t>5/29/2013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17CDB0-392F-421C-85A5-7E7751743A5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Community Driven Accountability in Cambodia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/>
              <a:t>An Oxfam-</a:t>
            </a:r>
            <a:r>
              <a:rPr lang="en-US" dirty="0" err="1" smtClean="0"/>
              <a:t>Monash</a:t>
            </a:r>
            <a:r>
              <a:rPr lang="en-US" dirty="0" smtClean="0"/>
              <a:t> Partnership Research Project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Factors influencing capacity and entitlement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Quality of </a:t>
            </a:r>
            <a:r>
              <a:rPr lang="en-US" b="1" dirty="0" smtClean="0"/>
              <a:t>information, organization</a:t>
            </a:r>
            <a:r>
              <a:rPr lang="en-US" dirty="0" smtClean="0"/>
              <a:t> and </a:t>
            </a:r>
            <a:r>
              <a:rPr lang="en-US" b="1" dirty="0" smtClean="0"/>
              <a:t>resources </a:t>
            </a:r>
            <a:r>
              <a:rPr lang="en-US" dirty="0" smtClean="0"/>
              <a:t>at community level</a:t>
            </a:r>
          </a:p>
          <a:p>
            <a:r>
              <a:rPr lang="en-US" b="1" dirty="0" smtClean="0"/>
              <a:t>Community norms and expectations</a:t>
            </a:r>
            <a:r>
              <a:rPr lang="en-US" dirty="0" smtClean="0"/>
              <a:t>, grounded in political culture</a:t>
            </a:r>
          </a:p>
          <a:p>
            <a:r>
              <a:rPr lang="en-US" b="1" dirty="0" smtClean="0"/>
              <a:t>Roles, strategies and capacities </a:t>
            </a:r>
            <a:r>
              <a:rPr lang="en-US" dirty="0" smtClean="0"/>
              <a:t>of NGOs operating in the community</a:t>
            </a:r>
          </a:p>
          <a:p>
            <a:r>
              <a:rPr lang="en-US" b="1" dirty="0" smtClean="0"/>
              <a:t>Relationships </a:t>
            </a:r>
            <a:r>
              <a:rPr lang="en-US" dirty="0" smtClean="0"/>
              <a:t>between communities, NGOs and government</a:t>
            </a:r>
          </a:p>
          <a:p>
            <a:r>
              <a:rPr lang="en-US" dirty="0" smtClean="0"/>
              <a:t>Centralized versus decentralized </a:t>
            </a:r>
            <a:r>
              <a:rPr lang="en-US" b="1" dirty="0" smtClean="0"/>
              <a:t>structure of project decision-making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Towards Learning and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Disseminate findings to Oxfam and extended NGO community</a:t>
            </a:r>
          </a:p>
          <a:p>
            <a:r>
              <a:rPr lang="en-US" dirty="0" smtClean="0"/>
              <a:t>Planning as to how the research can feed into </a:t>
            </a:r>
            <a:r>
              <a:rPr lang="en-US" dirty="0" smtClean="0"/>
              <a:t>OAU strategizing </a:t>
            </a:r>
            <a:r>
              <a:rPr lang="en-US" dirty="0" smtClean="0"/>
              <a:t>around the water governance work in Cambodia</a:t>
            </a:r>
          </a:p>
          <a:p>
            <a:r>
              <a:rPr lang="en-US" dirty="0" smtClean="0"/>
              <a:t>Feeding in research to other Oxfam initiatives such as the </a:t>
            </a:r>
            <a:r>
              <a:rPr lang="en-US" dirty="0" smtClean="0"/>
              <a:t>Active Citizenship </a:t>
            </a:r>
            <a:r>
              <a:rPr lang="en-US" smtClean="0"/>
              <a:t>and Accountability </a:t>
            </a:r>
            <a:r>
              <a:rPr lang="en-US" dirty="0" smtClean="0"/>
              <a:t>hub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975720"/>
          </a:xfrm>
        </p:spPr>
        <p:txBody>
          <a:bodyPr/>
          <a:lstStyle/>
          <a:p>
            <a:r>
              <a:rPr lang="en-US" dirty="0" smtClean="0"/>
              <a:t>To investigate the factors enabling some communities to develop relatively stronger community-</a:t>
            </a:r>
            <a:r>
              <a:rPr lang="en-US" dirty="0" err="1" smtClean="0"/>
              <a:t>centred</a:t>
            </a:r>
            <a:r>
              <a:rPr lang="en-US" dirty="0" smtClean="0"/>
              <a:t> accountability processes than others, in relation to development projects that affect them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>
            <a:normAutofit/>
          </a:bodyPr>
          <a:lstStyle/>
          <a:p>
            <a:r>
              <a:rPr lang="en-US" dirty="0" smtClean="0"/>
              <a:t>Key Investigation Areas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99592" y="1988840"/>
            <a:ext cx="3096344" cy="1800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Understanding</a:t>
            </a:r>
          </a:p>
          <a:p>
            <a:pPr algn="ctr">
              <a:buNone/>
            </a:pPr>
            <a:r>
              <a:rPr lang="en-US" sz="3200" dirty="0" smtClean="0"/>
              <a:t>of entitlement</a:t>
            </a:r>
          </a:p>
          <a:p>
            <a:pPr algn="ctr">
              <a:buNone/>
            </a:pPr>
            <a:r>
              <a:rPr lang="en-US" sz="3200" dirty="0" smtClean="0"/>
              <a:t>to influence</a:t>
            </a:r>
            <a:endParaRPr lang="en-US" sz="3200" dirty="0"/>
          </a:p>
        </p:txBody>
      </p:sp>
      <p:sp>
        <p:nvSpPr>
          <p:cNvPr id="12" name="Content Placeholder 4"/>
          <p:cNvSpPr>
            <a:spLocks noGrp="1"/>
          </p:cNvSpPr>
          <p:nvPr>
            <p:ph sz="half" idx="1"/>
          </p:nvPr>
        </p:nvSpPr>
        <p:spPr>
          <a:xfrm>
            <a:off x="899592" y="4293096"/>
            <a:ext cx="3096344" cy="1800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dirty="0" smtClean="0"/>
              <a:t>Capacity to influence decision making</a:t>
            </a:r>
            <a:endParaRPr lang="en-US" sz="3200" dirty="0"/>
          </a:p>
        </p:txBody>
      </p:sp>
      <p:sp>
        <p:nvSpPr>
          <p:cNvPr id="13" name="Content Placeholder 4"/>
          <p:cNvSpPr>
            <a:spLocks noGrp="1"/>
          </p:cNvSpPr>
          <p:nvPr>
            <p:ph sz="half" idx="1"/>
          </p:nvPr>
        </p:nvSpPr>
        <p:spPr>
          <a:xfrm>
            <a:off x="4932040" y="2060848"/>
            <a:ext cx="3096344" cy="1800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Available forums for influence</a:t>
            </a:r>
            <a:endParaRPr lang="en-US" sz="3200" dirty="0"/>
          </a:p>
        </p:txBody>
      </p:sp>
      <p:sp>
        <p:nvSpPr>
          <p:cNvPr id="14" name="Content Placeholder 4"/>
          <p:cNvSpPr>
            <a:spLocks noGrp="1"/>
          </p:cNvSpPr>
          <p:nvPr>
            <p:ph sz="half" idx="1"/>
          </p:nvPr>
        </p:nvSpPr>
        <p:spPr>
          <a:xfrm>
            <a:off x="4932040" y="4293096"/>
            <a:ext cx="3096344" cy="1800200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3200" dirty="0" smtClean="0"/>
              <a:t>Role of NGOs and other external actors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Context in Cambodia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263752"/>
          </a:xfrm>
        </p:spPr>
        <p:txBody>
          <a:bodyPr/>
          <a:lstStyle/>
          <a:p>
            <a:r>
              <a:rPr lang="en-US" dirty="0" smtClean="0"/>
              <a:t>One party domination of political scene</a:t>
            </a:r>
          </a:p>
          <a:p>
            <a:r>
              <a:rPr lang="en-US" dirty="0" smtClean="0"/>
              <a:t>Lack of downward accountability and respect for human rights</a:t>
            </a:r>
          </a:p>
          <a:p>
            <a:r>
              <a:rPr lang="en-US" dirty="0" smtClean="0"/>
              <a:t>An aid dependent country but increasing investments from new donors such as China</a:t>
            </a:r>
          </a:p>
          <a:p>
            <a:r>
              <a:rPr lang="en-US" dirty="0" smtClean="0"/>
              <a:t>Context of rapid economic development and investment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Case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Case studies of 3 development projects affecting communities</a:t>
            </a:r>
          </a:p>
          <a:p>
            <a:r>
              <a:rPr lang="en-US" dirty="0" smtClean="0"/>
              <a:t>Rural/urban</a:t>
            </a:r>
          </a:p>
          <a:p>
            <a:r>
              <a:rPr lang="en-US" dirty="0" smtClean="0"/>
              <a:t>At different stages of development and impact</a:t>
            </a:r>
          </a:p>
          <a:p>
            <a:r>
              <a:rPr lang="en-US" dirty="0" smtClean="0"/>
              <a:t>Range of involved actors (government, companies, IFIs, NGOs)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Comparison of factors that strengthen or weaken </a:t>
            </a:r>
          </a:p>
          <a:p>
            <a:pPr algn="ctr">
              <a:buNone/>
            </a:pPr>
            <a:r>
              <a:rPr lang="en-US" dirty="0" smtClean="0"/>
              <a:t>community-</a:t>
            </a:r>
            <a:r>
              <a:rPr lang="en-US" dirty="0" err="1" smtClean="0"/>
              <a:t>centred</a:t>
            </a:r>
            <a:r>
              <a:rPr lang="en-US" dirty="0" smtClean="0"/>
              <a:t> accountability processes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Oxfam Australia Integrated Community Development Project</a:t>
            </a:r>
            <a:endParaRPr lang="en-US" dirty="0"/>
          </a:p>
        </p:txBody>
      </p:sp>
      <p:pic>
        <p:nvPicPr>
          <p:cNvPr id="4" name="Content Placeholder 3" descr="Community fisheries leader, Kratie 1, Herbe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08854" y="1935163"/>
            <a:ext cx="2926291" cy="4389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</a:t>
            </a:r>
            <a:r>
              <a:rPr lang="en-US" dirty="0" err="1" smtClean="0"/>
              <a:t>Boeung</a:t>
            </a:r>
            <a:r>
              <a:rPr lang="en-US" dirty="0" smtClean="0"/>
              <a:t> </a:t>
            </a:r>
            <a:r>
              <a:rPr lang="en-US" dirty="0" err="1" smtClean="0"/>
              <a:t>Kak</a:t>
            </a:r>
            <a:r>
              <a:rPr lang="en-US" dirty="0" smtClean="0"/>
              <a:t> Lake Urban Development Project</a:t>
            </a:r>
            <a:endParaRPr lang="en-US" dirty="0"/>
          </a:p>
        </p:txBody>
      </p:sp>
      <p:pic>
        <p:nvPicPr>
          <p:cNvPr id="5" name="Content Placeholder 4" descr="BK before development 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23344"/>
            <a:ext cx="4038600" cy="3028950"/>
          </a:xfrm>
        </p:spPr>
      </p:pic>
      <p:pic>
        <p:nvPicPr>
          <p:cNvPr id="6" name="Content Placeholder 5" descr="April 2012 5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23344"/>
            <a:ext cx="4038600" cy="302895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Lower </a:t>
            </a:r>
            <a:r>
              <a:rPr lang="en-US" dirty="0" err="1" smtClean="0"/>
              <a:t>Sesan</a:t>
            </a:r>
            <a:r>
              <a:rPr lang="en-US" dirty="0" smtClean="0"/>
              <a:t> II Dam Project</a:t>
            </a:r>
            <a:endParaRPr lang="en-US" dirty="0"/>
          </a:p>
        </p:txBody>
      </p:sp>
      <p:pic>
        <p:nvPicPr>
          <p:cNvPr id="5" name="Content Placeholder 4" descr="Kbal Romeas 13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623344"/>
            <a:ext cx="4038600" cy="3028950"/>
          </a:xfrm>
        </p:spPr>
      </p:pic>
      <p:pic>
        <p:nvPicPr>
          <p:cNvPr id="6" name="Content Placeholder 5" descr="Srepok 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623344"/>
            <a:ext cx="4038600" cy="30289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strength of accountability processes depends critically on a given community’s capacity and sense of entitlement to influence decisions about development projects that affect them</a:t>
            </a:r>
          </a:p>
          <a:p>
            <a:r>
              <a:rPr lang="en-US" dirty="0" smtClean="0"/>
              <a:t>Community capacity and strength of entitlement to influence depend in turn on several factors, both internal and external to the community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65</TotalTime>
  <Words>305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Community Driven Accountability in Cambodia</vt:lpstr>
      <vt:lpstr>Central Goal</vt:lpstr>
      <vt:lpstr>Key Investigation Areas</vt:lpstr>
      <vt:lpstr>Political Context in Cambodia</vt:lpstr>
      <vt:lpstr>The Case Studies</vt:lpstr>
      <vt:lpstr>The Oxfam Australia Integrated Community Development Project</vt:lpstr>
      <vt:lpstr>The Boeung Kak Lake Urban Development Project</vt:lpstr>
      <vt:lpstr>The Lower Sesan II Dam Project</vt:lpstr>
      <vt:lpstr>Emerging Findings</vt:lpstr>
      <vt:lpstr>Factors influencing capacity and entitlement</vt:lpstr>
      <vt:lpstr>Towards Learning and Action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Driven Accountability in Cambodia</dc:title>
  <dc:creator>Ruth</dc:creator>
  <cp:lastModifiedBy>Ruth</cp:lastModifiedBy>
  <cp:revision>8</cp:revision>
  <dcterms:created xsi:type="dcterms:W3CDTF">2013-05-24T09:32:52Z</dcterms:created>
  <dcterms:modified xsi:type="dcterms:W3CDTF">2013-05-29T02:17:15Z</dcterms:modified>
</cp:coreProperties>
</file>