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1" r:id="rId5"/>
    <p:sldId id="259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D366D074-48BF-490C-B588-C4B22C148012}" type="datetimeFigureOut">
              <a:rPr lang="en-AU" smtClean="0"/>
              <a:pPr/>
              <a:t>24/04/2013</a:t>
            </a:fld>
            <a:endParaRPr lang="en-AU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CDC4A28-780F-419D-8971-8E59A237CEE0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D074-48BF-490C-B588-C4B22C148012}" type="datetimeFigureOut">
              <a:rPr lang="en-AU" smtClean="0"/>
              <a:pPr/>
              <a:t>24/04/2013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C4A28-780F-419D-8971-8E59A237CEE0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D074-48BF-490C-B588-C4B22C148012}" type="datetimeFigureOut">
              <a:rPr lang="en-AU" smtClean="0"/>
              <a:pPr/>
              <a:t>24/04/2013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C4A28-780F-419D-8971-8E59A237CEE0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D074-48BF-490C-B588-C4B22C148012}" type="datetimeFigureOut">
              <a:rPr lang="en-AU" smtClean="0"/>
              <a:pPr/>
              <a:t>24/04/2013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C4A28-780F-419D-8971-8E59A237CEE0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D074-48BF-490C-B588-C4B22C148012}" type="datetimeFigureOut">
              <a:rPr lang="en-AU" smtClean="0"/>
              <a:pPr/>
              <a:t>24/04/2013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C4A28-780F-419D-8971-8E59A237CEE0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D074-48BF-490C-B588-C4B22C148012}" type="datetimeFigureOut">
              <a:rPr lang="en-AU" smtClean="0"/>
              <a:pPr/>
              <a:t>24/04/2013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C4A28-780F-419D-8971-8E59A237CEE0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D074-48BF-490C-B588-C4B22C148012}" type="datetimeFigureOut">
              <a:rPr lang="en-AU" smtClean="0"/>
              <a:pPr/>
              <a:t>24/04/2013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C4A28-780F-419D-8971-8E59A237CEE0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D074-48BF-490C-B588-C4B22C148012}" type="datetimeFigureOut">
              <a:rPr lang="en-AU" smtClean="0"/>
              <a:pPr/>
              <a:t>24/04/2013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C4A28-780F-419D-8971-8E59A237CEE0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D074-48BF-490C-B588-C4B22C148012}" type="datetimeFigureOut">
              <a:rPr lang="en-AU" smtClean="0"/>
              <a:pPr/>
              <a:t>24/04/2013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C4A28-780F-419D-8971-8E59A237CEE0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D074-48BF-490C-B588-C4B22C148012}" type="datetimeFigureOut">
              <a:rPr lang="en-AU" smtClean="0"/>
              <a:pPr/>
              <a:t>24/04/2013</a:t>
            </a:fld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C4A28-780F-419D-8971-8E59A237CEE0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D074-48BF-490C-B588-C4B22C148012}" type="datetimeFigureOut">
              <a:rPr lang="en-AU" smtClean="0"/>
              <a:pPr/>
              <a:t>24/04/2013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C4A28-780F-419D-8971-8E59A237CEE0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D366D074-48BF-490C-B588-C4B22C148012}" type="datetimeFigureOut">
              <a:rPr lang="en-AU" smtClean="0"/>
              <a:pPr/>
              <a:t>24/04/2013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6CDC4A28-780F-419D-8971-8E59A237CEE0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Mapping Accountability Processes in Cambodia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Adam McBeth</a:t>
            </a:r>
          </a:p>
          <a:p>
            <a:r>
              <a:rPr lang="en-AU" dirty="0" smtClean="0"/>
              <a:t>Monash University – Oxfam Partnership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153911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Project case studies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25780" indent="-457200">
              <a:buFont typeface="+mj-lt"/>
              <a:buAutoNum type="arabicPeriod"/>
            </a:pPr>
            <a:r>
              <a:rPr lang="en-AU" dirty="0" smtClean="0"/>
              <a:t>Communities where Oxfam Australia is working: </a:t>
            </a:r>
            <a:r>
              <a:rPr lang="en-AU" dirty="0" err="1" smtClean="0"/>
              <a:t>Kratie</a:t>
            </a:r>
            <a:r>
              <a:rPr lang="en-AU" dirty="0" smtClean="0"/>
              <a:t>, Stung </a:t>
            </a:r>
            <a:r>
              <a:rPr lang="en-AU" dirty="0" err="1" smtClean="0"/>
              <a:t>Treng</a:t>
            </a:r>
            <a:endParaRPr lang="en-AU" dirty="0" smtClean="0"/>
          </a:p>
          <a:p>
            <a:pPr marL="525780" indent="-457200">
              <a:buFont typeface="+mj-lt"/>
              <a:buAutoNum type="arabicPeriod"/>
            </a:pPr>
            <a:endParaRPr lang="en-AU" dirty="0" smtClean="0"/>
          </a:p>
          <a:p>
            <a:pPr marL="525780" indent="-457200">
              <a:buFont typeface="+mj-lt"/>
              <a:buAutoNum type="arabicPeriod"/>
            </a:pPr>
            <a:r>
              <a:rPr lang="en-AU" dirty="0" smtClean="0"/>
              <a:t>Urban land development: </a:t>
            </a:r>
            <a:r>
              <a:rPr lang="en-AU" dirty="0" err="1" smtClean="0"/>
              <a:t>Boeung</a:t>
            </a:r>
            <a:r>
              <a:rPr lang="en-AU" dirty="0" smtClean="0"/>
              <a:t> </a:t>
            </a:r>
            <a:r>
              <a:rPr lang="en-AU" dirty="0" err="1" smtClean="0"/>
              <a:t>Kak</a:t>
            </a:r>
            <a:r>
              <a:rPr lang="en-AU" dirty="0" smtClean="0"/>
              <a:t> “Lake” (Phnom Penh)</a:t>
            </a:r>
          </a:p>
          <a:p>
            <a:pPr marL="525780" indent="-457200">
              <a:buFont typeface="+mj-lt"/>
              <a:buAutoNum type="arabicPeriod"/>
            </a:pPr>
            <a:endParaRPr lang="en-AU" dirty="0" smtClean="0"/>
          </a:p>
          <a:p>
            <a:pPr marL="525780" indent="-457200">
              <a:buFont typeface="+mj-lt"/>
              <a:buAutoNum type="arabicPeriod"/>
            </a:pPr>
            <a:r>
              <a:rPr lang="en-AU" dirty="0" smtClean="0"/>
              <a:t>Threatened by hydro dams: Lower </a:t>
            </a:r>
            <a:r>
              <a:rPr lang="en-AU" dirty="0" err="1" smtClean="0"/>
              <a:t>Sesan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370919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036496" cy="7530414"/>
          </a:xfrm>
        </p:spPr>
      </p:pic>
    </p:spTree>
    <p:extLst>
      <p:ext uri="{BB962C8B-B14F-4D97-AF65-F5344CB8AC3E}">
        <p14:creationId xmlns:p14="http://schemas.microsoft.com/office/powerpoint/2010/main" xmlns="" val="96173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620688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Perceptions of accountability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2060848"/>
            <a:ext cx="6777317" cy="3508977"/>
          </a:xfrm>
        </p:spPr>
        <p:txBody>
          <a:bodyPr/>
          <a:lstStyle/>
          <a:p>
            <a:r>
              <a:rPr lang="en-AU" dirty="0" smtClean="0"/>
              <a:t>Community perceptions</a:t>
            </a:r>
          </a:p>
          <a:p>
            <a:endParaRPr lang="en-AU" dirty="0" smtClean="0"/>
          </a:p>
          <a:p>
            <a:r>
              <a:rPr lang="en-AU" dirty="0" smtClean="0"/>
              <a:t>External assumptions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31840" y="4221088"/>
            <a:ext cx="3240360" cy="243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6238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Oxfam’s </a:t>
            </a:r>
            <a:br>
              <a:rPr lang="en-AU" dirty="0" smtClean="0"/>
            </a:br>
            <a:r>
              <a:rPr lang="en-AU" dirty="0" smtClean="0"/>
              <a:t>Integrated Community Development model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Tripartite structure – </a:t>
            </a:r>
          </a:p>
          <a:p>
            <a:pPr lvl="1"/>
            <a:r>
              <a:rPr lang="en-AU" dirty="0" smtClean="0"/>
              <a:t>community groups</a:t>
            </a:r>
          </a:p>
          <a:p>
            <a:pPr lvl="1"/>
            <a:r>
              <a:rPr lang="en-AU" dirty="0" smtClean="0"/>
              <a:t>local government officers</a:t>
            </a:r>
          </a:p>
          <a:p>
            <a:pPr lvl="1"/>
            <a:r>
              <a:rPr lang="en-AU" dirty="0" smtClean="0"/>
              <a:t>Oxfam staff</a:t>
            </a:r>
          </a:p>
          <a:p>
            <a:endParaRPr lang="en-AU" dirty="0" smtClean="0"/>
          </a:p>
          <a:p>
            <a:pPr lvl="1"/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/>
          </a:bodyPr>
          <a:lstStyle/>
          <a:p>
            <a:r>
              <a:rPr lang="en-AU" dirty="0"/>
              <a:t>Community-based committees, e.g. rice banks; buffalo banks; savings groups; community fisheries; village health support groups; women’s self-help groups; livestock associations</a:t>
            </a:r>
          </a:p>
          <a:p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19672" y="4318000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4520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Identified concerns (external)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Planned hydroelectric dam and forced relocation </a:t>
            </a:r>
          </a:p>
          <a:p>
            <a:r>
              <a:rPr lang="en-AU" dirty="0" smtClean="0"/>
              <a:t>Land concessions encroaching on farm land</a:t>
            </a:r>
          </a:p>
          <a:p>
            <a:r>
              <a:rPr lang="en-AU" dirty="0" smtClean="0"/>
              <a:t>Road construction (+ and -)</a:t>
            </a:r>
            <a:endParaRPr lang="en-A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0" y="2492896"/>
            <a:ext cx="4104456" cy="3078342"/>
          </a:xfrm>
        </p:spPr>
      </p:pic>
    </p:spTree>
    <p:extLst>
      <p:ext uri="{BB962C8B-B14F-4D97-AF65-F5344CB8AC3E}">
        <p14:creationId xmlns:p14="http://schemas.microsoft.com/office/powerpoint/2010/main" xmlns="" val="58053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Local accountability processes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Village chief the ‘correct’ process</a:t>
            </a:r>
          </a:p>
          <a:p>
            <a:r>
              <a:rPr lang="en-AU" dirty="0" smtClean="0"/>
              <a:t>Committee system impact</a:t>
            </a:r>
          </a:p>
          <a:p>
            <a:pPr lvl="1"/>
            <a:r>
              <a:rPr lang="en-AU" dirty="0"/>
              <a:t>Committee members more willing to speak up, participate (especially women)</a:t>
            </a:r>
          </a:p>
          <a:p>
            <a:pPr lvl="1"/>
            <a:r>
              <a:rPr lang="en-AU" dirty="0"/>
              <a:t>Info sharing between members &amp; non-members seems limited</a:t>
            </a:r>
          </a:p>
          <a:p>
            <a:r>
              <a:rPr lang="en-AU" dirty="0" smtClean="0"/>
              <a:t>Government engagement</a:t>
            </a:r>
          </a:p>
          <a:p>
            <a:pPr lvl="1"/>
            <a:r>
              <a:rPr lang="en-AU" dirty="0" smtClean="0"/>
              <a:t>Little penetration beyond village / commune level (practical and conceptual)</a:t>
            </a:r>
          </a:p>
        </p:txBody>
      </p:sp>
    </p:spTree>
    <p:extLst>
      <p:ext uri="{BB962C8B-B14F-4D97-AF65-F5344CB8AC3E}">
        <p14:creationId xmlns:p14="http://schemas.microsoft.com/office/powerpoint/2010/main" xmlns="" val="427604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024744" cy="1143000"/>
          </a:xfrm>
        </p:spPr>
        <p:txBody>
          <a:bodyPr/>
          <a:lstStyle/>
          <a:p>
            <a:r>
              <a:rPr lang="en-AU" dirty="0" smtClean="0"/>
              <a:t>NGO impact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Oxfam – ICD model</a:t>
            </a:r>
          </a:p>
          <a:p>
            <a:endParaRPr lang="en-AU" dirty="0" smtClean="0"/>
          </a:p>
          <a:p>
            <a:r>
              <a:rPr lang="en-AU" dirty="0" smtClean="0"/>
              <a:t>Urban communities – exposure to international NGOs; use formal/legal accountability processes</a:t>
            </a:r>
          </a:p>
          <a:p>
            <a:endParaRPr lang="en-AU" dirty="0" smtClean="0"/>
          </a:p>
          <a:p>
            <a:r>
              <a:rPr lang="en-AU" dirty="0" err="1" smtClean="0"/>
              <a:t>Sesan</a:t>
            </a:r>
            <a:r>
              <a:rPr lang="en-AU" dirty="0" smtClean="0"/>
              <a:t> – working with various local NGOs with different philosophies towards resettlement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170677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Objectives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Better understanding of community perceptions of accountability </a:t>
            </a:r>
          </a:p>
          <a:p>
            <a:pPr lvl="1"/>
            <a:r>
              <a:rPr lang="en-AU" dirty="0" smtClean="0"/>
              <a:t>Better engagement of those involved in project design and intermediaries (</a:t>
            </a:r>
            <a:r>
              <a:rPr lang="en-AU" dirty="0" err="1" smtClean="0"/>
              <a:t>eg</a:t>
            </a:r>
            <a:r>
              <a:rPr lang="en-AU" dirty="0" smtClean="0"/>
              <a:t> NGOs) with communities</a:t>
            </a:r>
          </a:p>
          <a:p>
            <a:r>
              <a:rPr lang="en-AU" dirty="0" smtClean="0"/>
              <a:t>Work with communities to bridge accountability gaps</a:t>
            </a:r>
          </a:p>
          <a:p>
            <a:pPr lvl="1"/>
            <a:r>
              <a:rPr lang="en-AU" dirty="0" smtClean="0"/>
              <a:t>Find effective mechanisms to achieve community goals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1550893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227</TotalTime>
  <Words>230</Words>
  <Application>Microsoft Office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Austin</vt:lpstr>
      <vt:lpstr>Mapping Accountability Processes in Cambodia</vt:lpstr>
      <vt:lpstr>Project case studies</vt:lpstr>
      <vt:lpstr>Slide 3</vt:lpstr>
      <vt:lpstr>Perceptions of accountability</vt:lpstr>
      <vt:lpstr>Oxfam’s  Integrated Community Development model</vt:lpstr>
      <vt:lpstr>Identified concerns (external)</vt:lpstr>
      <vt:lpstr>Local accountability processes</vt:lpstr>
      <vt:lpstr>NGO impact</vt:lpstr>
      <vt:lpstr>Objectives</vt:lpstr>
    </vt:vector>
  </TitlesOfParts>
  <Company>Monash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McBeth</dc:creator>
  <cp:lastModifiedBy>Ruth</cp:lastModifiedBy>
  <cp:revision>12</cp:revision>
  <dcterms:created xsi:type="dcterms:W3CDTF">2012-11-27T00:13:29Z</dcterms:created>
  <dcterms:modified xsi:type="dcterms:W3CDTF">2013-04-24T07:15:51Z</dcterms:modified>
</cp:coreProperties>
</file>