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78" r:id="rId7"/>
    <p:sldId id="263" r:id="rId8"/>
    <p:sldId id="280" r:id="rId9"/>
    <p:sldId id="281" r:id="rId10"/>
    <p:sldId id="282" r:id="rId11"/>
    <p:sldId id="283" r:id="rId12"/>
    <p:sldId id="284" r:id="rId13"/>
    <p:sldId id="285" r:id="rId14"/>
    <p:sldId id="286" r:id="rId15"/>
    <p:sldId id="287" r:id="rId16"/>
    <p:sldId id="288" r:id="rId17"/>
    <p:sldId id="264" r:id="rId18"/>
    <p:sldId id="265" r:id="rId19"/>
    <p:sldId id="266" r:id="rId20"/>
    <p:sldId id="271" r:id="rId21"/>
    <p:sldId id="272" r:id="rId22"/>
    <p:sldId id="273" r:id="rId23"/>
    <p:sldId id="275" r:id="rId24"/>
    <p:sldId id="267" r:id="rId25"/>
    <p:sldId id="268" r:id="rId26"/>
    <p:sldId id="269"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8/11/2014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711440" cy="1316502"/>
          </a:xfrm>
        </p:spPr>
        <p:txBody>
          <a:bodyPr>
            <a:normAutofit fontScale="90000"/>
          </a:bodyPr>
          <a:lstStyle/>
          <a:p>
            <a:r>
              <a:rPr lang="en-IN" dirty="0" smtClean="0"/>
              <a:t>NUBISAVE: CLOUD STORAGE CONTROLLER</a:t>
            </a:r>
            <a:endParaRPr lang="en-IN" dirty="0"/>
          </a:p>
        </p:txBody>
      </p:sp>
      <p:sp>
        <p:nvSpPr>
          <p:cNvPr id="3" name="Subtitle 2"/>
          <p:cNvSpPr>
            <a:spLocks noGrp="1"/>
          </p:cNvSpPr>
          <p:nvPr>
            <p:ph type="subTitle" idx="1"/>
          </p:nvPr>
        </p:nvSpPr>
        <p:spPr>
          <a:xfrm>
            <a:off x="1295400" y="3200400"/>
            <a:ext cx="7406640" cy="3200400"/>
          </a:xfrm>
        </p:spPr>
        <p:txBody>
          <a:bodyPr>
            <a:normAutofit/>
          </a:bodyPr>
          <a:lstStyle/>
          <a:p>
            <a:r>
              <a:rPr lang="en-IN" dirty="0" err="1" smtClean="0"/>
              <a:t>Prof.</a:t>
            </a:r>
            <a:r>
              <a:rPr lang="en-IN" dirty="0" smtClean="0"/>
              <a:t> </a:t>
            </a:r>
            <a:r>
              <a:rPr lang="en-IN" dirty="0" err="1" smtClean="0"/>
              <a:t>Gopinath</a:t>
            </a:r>
            <a:r>
              <a:rPr lang="en-IN" dirty="0" err="1" smtClean="0"/>
              <a:t>.M.P</a:t>
            </a:r>
            <a:endParaRPr lang="en-IN" dirty="0" smtClean="0"/>
          </a:p>
          <a:p>
            <a:r>
              <a:rPr lang="en-IN" dirty="0" err="1" smtClean="0"/>
              <a:t>Dr.</a:t>
            </a:r>
            <a:r>
              <a:rPr lang="en-IN" dirty="0" smtClean="0"/>
              <a:t> </a:t>
            </a:r>
            <a:r>
              <a:rPr lang="en-IN" dirty="0" err="1" smtClean="0"/>
              <a:t>Ing</a:t>
            </a:r>
            <a:r>
              <a:rPr lang="en-IN" dirty="0" smtClean="0"/>
              <a:t> Josef </a:t>
            </a:r>
            <a:r>
              <a:rPr lang="en-IN" dirty="0" err="1" smtClean="0"/>
              <a:t>Spillner</a:t>
            </a:r>
            <a:endParaRPr lang="en-IN" dirty="0" smtClean="0"/>
          </a:p>
          <a:p>
            <a:endParaRPr lang="en-IN" dirty="0" smtClean="0"/>
          </a:p>
          <a:p>
            <a:r>
              <a:rPr lang="en-IN" dirty="0" smtClean="0"/>
              <a:t>                                                      By</a:t>
            </a:r>
          </a:p>
          <a:p>
            <a:r>
              <a:rPr lang="en-IN" dirty="0" smtClean="0"/>
              <a:t>                                              </a:t>
            </a:r>
            <a:r>
              <a:rPr lang="en-IN" dirty="0" err="1" smtClean="0"/>
              <a:t>Saketh</a:t>
            </a:r>
            <a:r>
              <a:rPr lang="en-IN" dirty="0" smtClean="0"/>
              <a:t> P(10bce0495)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Problem with the existing system</a:t>
            </a:r>
            <a:endParaRPr lang="en-US" dirty="0"/>
          </a:p>
        </p:txBody>
      </p:sp>
      <p:sp>
        <p:nvSpPr>
          <p:cNvPr id="3" name="Content Placeholder 2"/>
          <p:cNvSpPr>
            <a:spLocks noGrp="1"/>
          </p:cNvSpPr>
          <p:nvPr>
            <p:ph idx="1"/>
          </p:nvPr>
        </p:nvSpPr>
        <p:spPr/>
        <p:txBody>
          <a:bodyPr>
            <a:normAutofit fontScale="85000" lnSpcReduction="10000"/>
          </a:bodyPr>
          <a:lstStyle/>
          <a:p>
            <a:r>
              <a:rPr lang="en-US" dirty="0"/>
              <a:t> In a normal cloud computing system, there are a few redundancy issues to be addressed. So, we try to move on to a cloud storage controller</a:t>
            </a:r>
            <a:r>
              <a:rPr lang="en-US" dirty="0" smtClean="0"/>
              <a:t>.</a:t>
            </a:r>
            <a:endParaRPr lang="en-US" dirty="0"/>
          </a:p>
          <a:p>
            <a:pPr lvl="0"/>
            <a:r>
              <a:rPr lang="en-US" dirty="0"/>
              <a:t>There is no organized way of storing, rather only chunks of data is directly stored.</a:t>
            </a:r>
          </a:p>
          <a:p>
            <a:pPr lvl="0"/>
            <a:r>
              <a:rPr lang="en-US" dirty="0"/>
              <a:t>When we try to separate the normal data from the system, it has to involve a tinker in the metadata and through this we can easily retrieve any data we like without altering any other interior storage.</a:t>
            </a:r>
          </a:p>
          <a:p>
            <a:pPr lvl="0"/>
            <a:r>
              <a:rPr lang="en-US" dirty="0"/>
              <a:t>The response time to reach or save the data is very high in a normal cloud system.</a:t>
            </a:r>
            <a:endParaRPr lang="en-US" dirty="0"/>
          </a:p>
        </p:txBody>
      </p:sp>
    </p:spTree>
    <p:extLst>
      <p:ext uri="{BB962C8B-B14F-4D97-AF65-F5344CB8AC3E}">
        <p14:creationId xmlns:p14="http://schemas.microsoft.com/office/powerpoint/2010/main" val="87964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Phase II :  Architecture and Performance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task of </a:t>
            </a:r>
            <a:r>
              <a:rPr lang="en-US" dirty="0" err="1"/>
              <a:t>NubiSave</a:t>
            </a:r>
            <a:r>
              <a:rPr lang="en-US" dirty="0"/>
              <a:t> team is to develop an integrated desktop, cloud provider-wide tool so that the backup on heterogeneous cloud storage services are controlled with regard to the nature backup data. This requires a cloud abstraction and Selection component and a graphical front-end to be implemented for providers across to select the appropriate service storage. Through this service platform, a user-friendly manner is being created, its data redundantly at different storage provides stores, so that a significantly larger security server failure doesn’t arise. </a:t>
            </a:r>
            <a:endParaRPr lang="en-US" dirty="0"/>
          </a:p>
        </p:txBody>
      </p:sp>
    </p:spTree>
    <p:extLst>
      <p:ext uri="{BB962C8B-B14F-4D97-AF65-F5344CB8AC3E}">
        <p14:creationId xmlns:p14="http://schemas.microsoft.com/office/powerpoint/2010/main" val="329735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 EXTERNAL ARCHITECTURE</a:t>
            </a:r>
            <a:br>
              <a:rPr lang="en-US" dirty="0">
                <a:effectLst/>
              </a:rPr>
            </a:br>
            <a:r>
              <a:rPr lang="en-US" dirty="0">
                <a:effectLst/>
              </a:rPr>
              <a:t> </a:t>
            </a:r>
            <a:endParaRPr lang="en-US" dirty="0"/>
          </a:p>
        </p:txBody>
      </p:sp>
      <p:pic>
        <p:nvPicPr>
          <p:cNvPr id="4" name="Content Placeholder 3" descr="C:\Users\Sunny\Downloads\externa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981" y="1571307"/>
            <a:ext cx="6001588" cy="4553585"/>
          </a:xfrm>
          <a:prstGeom prst="rect">
            <a:avLst/>
          </a:prstGeom>
          <a:noFill/>
          <a:ln>
            <a:noFill/>
          </a:ln>
        </p:spPr>
      </p:pic>
    </p:spTree>
    <p:extLst>
      <p:ext uri="{BB962C8B-B14F-4D97-AF65-F5344CB8AC3E}">
        <p14:creationId xmlns:p14="http://schemas.microsoft.com/office/powerpoint/2010/main" val="63092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Working</a:t>
            </a:r>
            <a:endParaRPr lang="en-US" dirty="0"/>
          </a:p>
        </p:txBody>
      </p:sp>
      <p:sp>
        <p:nvSpPr>
          <p:cNvPr id="3" name="Content Placeholder 2"/>
          <p:cNvSpPr>
            <a:spLocks noGrp="1"/>
          </p:cNvSpPr>
          <p:nvPr>
            <p:ph idx="1"/>
          </p:nvPr>
        </p:nvSpPr>
        <p:spPr/>
        <p:txBody>
          <a:bodyPr/>
          <a:lstStyle/>
          <a:p>
            <a:r>
              <a:rPr lang="en-US" dirty="0"/>
              <a:t>For example, while dealing with </a:t>
            </a:r>
            <a:r>
              <a:rPr lang="en-US" dirty="0" smtClean="0"/>
              <a:t>an </a:t>
            </a:r>
            <a:r>
              <a:rPr lang="en-US" dirty="0"/>
              <a:t>organization through </a:t>
            </a:r>
            <a:r>
              <a:rPr lang="en-US" dirty="0" err="1"/>
              <a:t>Nubisave</a:t>
            </a:r>
            <a:r>
              <a:rPr lang="en-US" dirty="0"/>
              <a:t> one such encountered case will be demonstrated </a:t>
            </a:r>
            <a:r>
              <a:rPr lang="en-US" dirty="0" smtClean="0"/>
              <a:t>below</a:t>
            </a:r>
            <a:r>
              <a:rPr lang="en-US" dirty="0"/>
              <a:t>. When a provider is willing to pay a certain amount of price for the storage service he has to fill in details in the box that follows.</a:t>
            </a:r>
          </a:p>
          <a:p>
            <a:endParaRPr lang="en-US" dirty="0"/>
          </a:p>
        </p:txBody>
      </p:sp>
    </p:spTree>
    <p:extLst>
      <p:ext uri="{BB962C8B-B14F-4D97-AF65-F5344CB8AC3E}">
        <p14:creationId xmlns:p14="http://schemas.microsoft.com/office/powerpoint/2010/main" val="61349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unny\Downloads\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1743074" y="838201"/>
            <a:ext cx="6638926" cy="5486400"/>
          </a:xfrm>
          <a:prstGeom prst="rect">
            <a:avLst/>
          </a:prstGeom>
          <a:noFill/>
          <a:ln>
            <a:noFill/>
          </a:ln>
        </p:spPr>
      </p:pic>
      <p:sp>
        <p:nvSpPr>
          <p:cNvPr id="5" name="TextBox 4"/>
          <p:cNvSpPr txBox="1"/>
          <p:nvPr/>
        </p:nvSpPr>
        <p:spPr>
          <a:xfrm>
            <a:off x="1757588" y="304800"/>
            <a:ext cx="1914526" cy="369332"/>
          </a:xfrm>
          <a:prstGeom prst="rect">
            <a:avLst/>
          </a:prstGeom>
          <a:noFill/>
        </p:spPr>
        <p:txBody>
          <a:bodyPr wrap="square" rtlCol="0">
            <a:spAutoFit/>
          </a:bodyPr>
          <a:lstStyle/>
          <a:p>
            <a:r>
              <a:rPr lang="en-US" dirty="0" smtClean="0"/>
              <a:t>ATTRIBUTES</a:t>
            </a:r>
            <a:endParaRPr lang="en-US" dirty="0"/>
          </a:p>
        </p:txBody>
      </p:sp>
    </p:spTree>
    <p:extLst>
      <p:ext uri="{BB962C8B-B14F-4D97-AF65-F5344CB8AC3E}">
        <p14:creationId xmlns:p14="http://schemas.microsoft.com/office/powerpoint/2010/main" val="713832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Performance Testing</a:t>
            </a:r>
            <a:endParaRPr lang="en-US" dirty="0"/>
          </a:p>
        </p:txBody>
      </p:sp>
      <p:sp>
        <p:nvSpPr>
          <p:cNvPr id="3" name="Content Placeholder 2"/>
          <p:cNvSpPr>
            <a:spLocks noGrp="1"/>
          </p:cNvSpPr>
          <p:nvPr>
            <p:ph idx="1"/>
          </p:nvPr>
        </p:nvSpPr>
        <p:spPr/>
        <p:txBody>
          <a:bodyPr/>
          <a:lstStyle/>
          <a:p>
            <a:r>
              <a:rPr lang="en-US" dirty="0"/>
              <a:t>To understand the progress of the system is to allow the performance of it and see how efficiently it works in overhead and faulty cases. In the following example we perform speed testing, the access of the data in rewrites on a memory block can be understood here from these cases.</a:t>
            </a:r>
          </a:p>
        </p:txBody>
      </p:sp>
    </p:spTree>
    <p:extLst>
      <p:ext uri="{BB962C8B-B14F-4D97-AF65-F5344CB8AC3E}">
        <p14:creationId xmlns:p14="http://schemas.microsoft.com/office/powerpoint/2010/main" val="206744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Rewrite test on hard disk</a:t>
            </a:r>
            <a:br>
              <a:rPr lang="en-US" dirty="0">
                <a:effectLst/>
              </a:rPr>
            </a:br>
            <a:endParaRPr lang="en-US" dirty="0"/>
          </a:p>
        </p:txBody>
      </p:sp>
      <p:pic>
        <p:nvPicPr>
          <p:cNvPr id="4" name="Content Placeholder 3" descr="C:\Users\Sunny\Downloads\hard disk.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664" y="1761834"/>
            <a:ext cx="7316221" cy="4172532"/>
          </a:xfrm>
          <a:prstGeom prst="rect">
            <a:avLst/>
          </a:prstGeom>
          <a:noFill/>
          <a:ln>
            <a:noFill/>
          </a:ln>
        </p:spPr>
      </p:pic>
    </p:spTree>
    <p:extLst>
      <p:ext uri="{BB962C8B-B14F-4D97-AF65-F5344CB8AC3E}">
        <p14:creationId xmlns:p14="http://schemas.microsoft.com/office/powerpoint/2010/main" val="284863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Rewrite test on cache</a:t>
            </a:r>
            <a:endParaRPr lang="en-IN" dirty="0"/>
          </a:p>
        </p:txBody>
      </p:sp>
      <p:pic>
        <p:nvPicPr>
          <p:cNvPr id="5" name="Content Placeholder 4" descr="C:\Users\Sunny\Downloads\cach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8906" y="1447800"/>
            <a:ext cx="7191738" cy="48006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498080" cy="1143000"/>
          </a:xfrm>
        </p:spPr>
        <p:txBody>
          <a:bodyPr/>
          <a:lstStyle/>
          <a:p>
            <a:r>
              <a:rPr lang="en-US" dirty="0">
                <a:effectLst/>
              </a:rPr>
              <a:t>Rewrite test on the network</a:t>
            </a:r>
            <a:endParaRPr lang="en-IN" dirty="0"/>
          </a:p>
        </p:txBody>
      </p:sp>
      <p:pic>
        <p:nvPicPr>
          <p:cNvPr id="5" name="Content Placeholder 4" descr="C:\Users\Sunny\Downloads\network.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858" y="1447800"/>
            <a:ext cx="6893834" cy="4800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Actual Prototype and Functioning</a:t>
            </a:r>
            <a:endParaRPr lang="en-IN" dirty="0"/>
          </a:p>
        </p:txBody>
      </p:sp>
      <p:sp>
        <p:nvSpPr>
          <p:cNvPr id="3" name="Content Placeholder 2"/>
          <p:cNvSpPr>
            <a:spLocks noGrp="1"/>
          </p:cNvSpPr>
          <p:nvPr>
            <p:ph idx="1"/>
          </p:nvPr>
        </p:nvSpPr>
        <p:spPr/>
        <p:txBody>
          <a:bodyPr>
            <a:normAutofit lnSpcReduction="10000"/>
          </a:bodyPr>
          <a:lstStyle/>
          <a:p>
            <a:r>
              <a:rPr lang="en-US" b="1" dirty="0"/>
              <a:t>Implementation (Presentable </a:t>
            </a:r>
            <a:r>
              <a:rPr lang="en-US" b="1" dirty="0" smtClean="0"/>
              <a:t>modules)</a:t>
            </a:r>
            <a:endParaRPr lang="en-US" b="1" dirty="0"/>
          </a:p>
          <a:p>
            <a:pPr marL="82296" indent="0">
              <a:buNone/>
            </a:pPr>
            <a:r>
              <a:rPr lang="en-US" dirty="0" smtClean="0"/>
              <a:t>In </a:t>
            </a:r>
            <a:r>
              <a:rPr lang="en-US" dirty="0"/>
              <a:t>this we see some important features that let us understand how </a:t>
            </a:r>
            <a:r>
              <a:rPr lang="en-US" dirty="0" smtClean="0"/>
              <a:t>to</a:t>
            </a:r>
            <a:endParaRPr lang="en-US" dirty="0"/>
          </a:p>
          <a:p>
            <a:pPr lvl="0"/>
            <a:r>
              <a:rPr lang="en-US" dirty="0"/>
              <a:t>Mount/</a:t>
            </a:r>
            <a:r>
              <a:rPr lang="en-US" dirty="0" err="1"/>
              <a:t>Unmount</a:t>
            </a:r>
            <a:r>
              <a:rPr lang="en-US" dirty="0"/>
              <a:t>  </a:t>
            </a:r>
            <a:r>
              <a:rPr lang="en-US" dirty="0" err="1"/>
              <a:t>cloudfusion</a:t>
            </a:r>
            <a:endParaRPr lang="en-US" dirty="0"/>
          </a:p>
          <a:p>
            <a:pPr lvl="0"/>
            <a:r>
              <a:rPr lang="en-US" dirty="0"/>
              <a:t>Rebuild </a:t>
            </a:r>
            <a:r>
              <a:rPr lang="en-US" dirty="0" err="1"/>
              <a:t>Nubisave</a:t>
            </a:r>
            <a:r>
              <a:rPr lang="en-US" dirty="0"/>
              <a:t> on to the system.</a:t>
            </a:r>
          </a:p>
          <a:p>
            <a:pPr lvl="0"/>
            <a:r>
              <a:rPr lang="en-US" dirty="0"/>
              <a:t>An .</a:t>
            </a:r>
            <a:r>
              <a:rPr lang="en-US" dirty="0" err="1"/>
              <a:t>ini</a:t>
            </a:r>
            <a:r>
              <a:rPr lang="en-US" dirty="0"/>
              <a:t> file of </a:t>
            </a:r>
            <a:r>
              <a:rPr lang="en-US" dirty="0" err="1"/>
              <a:t>dropbox</a:t>
            </a:r>
            <a:endParaRPr lang="en-US" dirty="0"/>
          </a:p>
          <a:p>
            <a:pPr lvl="0"/>
            <a:r>
              <a:rPr lang="en-US" dirty="0"/>
              <a:t>Understanding </a:t>
            </a:r>
            <a:r>
              <a:rPr lang="en-US" dirty="0" err="1"/>
              <a:t>Gitorious</a:t>
            </a:r>
            <a:r>
              <a:rPr lang="en-US" dirty="0"/>
              <a:t>(a complete maintenance and collaboration system)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a:xfrm>
            <a:off x="1371600" y="1828800"/>
            <a:ext cx="7498080" cy="4800600"/>
          </a:xfrm>
        </p:spPr>
        <p:txBody>
          <a:bodyPr>
            <a:normAutofit fontScale="85000" lnSpcReduction="10000"/>
          </a:bodyPr>
          <a:lstStyle/>
          <a:p>
            <a:pPr hangingPunct="0"/>
            <a:r>
              <a:rPr lang="en-US" dirty="0"/>
              <a:t>In this project, as a part of the </a:t>
            </a:r>
            <a:r>
              <a:rPr lang="en-US" dirty="0" err="1"/>
              <a:t>FlexCloud</a:t>
            </a:r>
            <a:r>
              <a:rPr lang="en-US" dirty="0"/>
              <a:t> Research Project we demonstrate the usage and maintenance of public data as a group through C++(code) whose front end is shown in the application to connect between devices and deploy storage access through the </a:t>
            </a:r>
            <a:r>
              <a:rPr lang="en-US" dirty="0" err="1"/>
              <a:t>Nubisave</a:t>
            </a:r>
            <a:r>
              <a:rPr lang="en-US" dirty="0"/>
              <a:t> feature and maintenance which is a part of real time hardware department and testing its vitality on data end users who would like to store their data and upload or connect their cloud online data drives to their desktop system through data sharing over the internet.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effectLst/>
              </a:rPr>
              <a:t>Gitorious</a:t>
            </a:r>
            <a:endParaRPr lang="en-US" dirty="0"/>
          </a:p>
        </p:txBody>
      </p:sp>
      <p:sp>
        <p:nvSpPr>
          <p:cNvPr id="3" name="Content Placeholder 2"/>
          <p:cNvSpPr>
            <a:spLocks noGrp="1"/>
          </p:cNvSpPr>
          <p:nvPr>
            <p:ph sz="half" idx="1"/>
          </p:nvPr>
        </p:nvSpPr>
        <p:spPr>
          <a:xfrm>
            <a:off x="1435608" y="1524000"/>
            <a:ext cx="7327392" cy="4663440"/>
          </a:xfrm>
        </p:spPr>
        <p:txBody>
          <a:bodyPr>
            <a:normAutofit/>
          </a:bodyPr>
          <a:lstStyle/>
          <a:p>
            <a:r>
              <a:rPr lang="en-US" dirty="0"/>
              <a:t>When you act as a collaborator to the team of the development of a system, </a:t>
            </a:r>
            <a:r>
              <a:rPr lang="en-US" dirty="0" err="1"/>
              <a:t>Gitorious</a:t>
            </a:r>
            <a:r>
              <a:rPr lang="en-US" dirty="0"/>
              <a:t> allows you to maintain it as code repository or a GIT repository for all your files which can be hosted on for the others to view and make changes on them. Let us see a part of the other team members sharing it over the software to access easily for a personal or professional use.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effectLst/>
              </a:rPr>
              <a:t>Gitorious</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85912" y="1876743"/>
            <a:ext cx="7100888" cy="406685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CLOUD CONFIGURATION</a:t>
            </a:r>
            <a:endParaRPr lang="en-US" dirty="0">
              <a:effectLst/>
            </a:endParaRPr>
          </a:p>
        </p:txBody>
      </p:sp>
      <p:sp>
        <p:nvSpPr>
          <p:cNvPr id="3" name="Content Placeholder 2"/>
          <p:cNvSpPr>
            <a:spLocks noGrp="1"/>
          </p:cNvSpPr>
          <p:nvPr>
            <p:ph sz="half" idx="1"/>
          </p:nvPr>
        </p:nvSpPr>
        <p:spPr>
          <a:xfrm>
            <a:off x="1435608" y="1524000"/>
            <a:ext cx="7098792" cy="4663440"/>
          </a:xfrm>
        </p:spPr>
        <p:txBody>
          <a:bodyPr>
            <a:normAutofit/>
          </a:bodyPr>
          <a:lstStyle/>
          <a:p>
            <a:endParaRPr lang="en-US" dirty="0" smtClean="0"/>
          </a:p>
          <a:p>
            <a:endParaRPr lang="en-US" dirty="0" smtClean="0"/>
          </a:p>
          <a:p>
            <a:endParaRPr lang="en-US" dirty="0" smtClean="0"/>
          </a:p>
          <a:p>
            <a:endParaRPr lang="en-US" dirty="0" smtClean="0"/>
          </a:p>
        </p:txBody>
      </p:sp>
      <p:pic>
        <p:nvPicPr>
          <p:cNvPr id="4" name="Picture 3" descr="C:\Users\Sunny\Downloads\configuration.PNG"/>
          <p:cNvPicPr/>
          <p:nvPr/>
        </p:nvPicPr>
        <p:blipFill>
          <a:blip r:embed="rId2">
            <a:extLst>
              <a:ext uri="{28A0092B-C50C-407E-A947-70E740481C1C}">
                <a14:useLocalDpi xmlns:a14="http://schemas.microsoft.com/office/drawing/2010/main" val="0"/>
              </a:ext>
            </a:extLst>
          </a:blip>
          <a:srcRect/>
          <a:stretch>
            <a:fillRect/>
          </a:stretch>
        </p:blipFill>
        <p:spPr bwMode="auto">
          <a:xfrm>
            <a:off x="1708150" y="1537017"/>
            <a:ext cx="6521450" cy="4482783"/>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unny\Downloads\NF.PN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7605713" cy="4840922"/>
          </a:xfrm>
          <a:prstGeom prst="rect">
            <a:avLst/>
          </a:prstGeom>
          <a:noFill/>
          <a:ln>
            <a:noFill/>
          </a:ln>
        </p:spPr>
      </p:pic>
      <p:sp>
        <p:nvSpPr>
          <p:cNvPr id="2" name="Title 1"/>
          <p:cNvSpPr>
            <a:spLocks noGrp="1"/>
          </p:cNvSpPr>
          <p:nvPr>
            <p:ph type="title"/>
          </p:nvPr>
        </p:nvSpPr>
        <p:spPr/>
        <p:txBody>
          <a:bodyPr/>
          <a:lstStyle/>
          <a:p>
            <a:r>
              <a:rPr lang="en-US" dirty="0">
                <a:effectLst/>
              </a:rPr>
              <a:t>Non Functional Properties</a:t>
            </a:r>
            <a:endParaRPr lang="en-US" dirty="0"/>
          </a:p>
        </p:txBody>
      </p:sp>
      <p:sp>
        <p:nvSpPr>
          <p:cNvPr id="5" name="Content Placeholder 4"/>
          <p:cNvSpPr>
            <a:spLocks noGrp="1"/>
          </p:cNvSpPr>
          <p:nvPr>
            <p:ph idx="1"/>
          </p:nvPr>
        </p:nvSpPr>
        <p:spPr>
          <a:xfrm flipH="1" flipV="1">
            <a:off x="8933686" y="6248400"/>
            <a:ext cx="45719" cy="116522"/>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rPr>
              <a:t>Conclusion </a:t>
            </a:r>
            <a:r>
              <a:rPr lang="en-US" dirty="0">
                <a:effectLst/>
              </a:rPr>
              <a:t>and Result</a:t>
            </a:r>
          </a:p>
        </p:txBody>
      </p:sp>
      <p:sp>
        <p:nvSpPr>
          <p:cNvPr id="3" name="Content Placeholder 2"/>
          <p:cNvSpPr>
            <a:spLocks noGrp="1"/>
          </p:cNvSpPr>
          <p:nvPr>
            <p:ph idx="1"/>
          </p:nvPr>
        </p:nvSpPr>
        <p:spPr/>
        <p:txBody>
          <a:bodyPr>
            <a:normAutofit fontScale="85000" lnSpcReduction="10000"/>
          </a:bodyPr>
          <a:lstStyle/>
          <a:p>
            <a:r>
              <a:rPr lang="en-US" dirty="0"/>
              <a:t>Through these results we can understand that it has been a very comfortable layout for its data on various storage providers. As it follows a modular system, it is provided with more functionality. It is important to once again note that there can be direct contact to the vendors through the GUI or </a:t>
            </a:r>
            <a:r>
              <a:rPr lang="en-US" dirty="0" err="1"/>
              <a:t>Nubisave</a:t>
            </a:r>
            <a:r>
              <a:rPr lang="en-US" dirty="0"/>
              <a:t> itself. When you register yourself separately you can store data in </a:t>
            </a:r>
            <a:r>
              <a:rPr lang="en-US" dirty="0" err="1"/>
              <a:t>Nubisave</a:t>
            </a:r>
            <a:r>
              <a:rPr lang="en-US" dirty="0"/>
              <a:t> through that. A protocol that can allow the user and the company direct access to the system through </a:t>
            </a:r>
            <a:r>
              <a:rPr lang="en-US" dirty="0" err="1"/>
              <a:t>Nubisave</a:t>
            </a:r>
            <a:r>
              <a:rPr lang="en-US" dirty="0"/>
              <a:t> is the WS-Information </a:t>
            </a:r>
            <a:r>
              <a:rPr lang="en-US" dirty="0" smtClean="0"/>
              <a:t>Protocol.</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1435608" y="1447800"/>
            <a:ext cx="7708392" cy="4876800"/>
          </a:xfrm>
        </p:spPr>
        <p:txBody>
          <a:bodyPr>
            <a:normAutofit fontScale="77500" lnSpcReduction="20000"/>
          </a:bodyPr>
          <a:lstStyle/>
          <a:p>
            <a:pPr lvl="0" hangingPunct="0"/>
            <a:r>
              <a:rPr lang="en-US" dirty="0"/>
              <a:t>Josef </a:t>
            </a:r>
            <a:r>
              <a:rPr lang="en-US" dirty="0" err="1"/>
              <a:t>Spillner</a:t>
            </a:r>
            <a:r>
              <a:rPr lang="en-US" dirty="0"/>
              <a:t>, Alexander </a:t>
            </a:r>
            <a:r>
              <a:rPr lang="en-US" dirty="0" err="1"/>
              <a:t>Schill</a:t>
            </a:r>
            <a:r>
              <a:rPr lang="en-US" dirty="0"/>
              <a:t>, and </a:t>
            </a:r>
            <a:r>
              <a:rPr lang="en-US" dirty="0" err="1"/>
              <a:t>Cordelia</a:t>
            </a:r>
            <a:r>
              <a:rPr lang="en-US" dirty="0"/>
              <a:t> </a:t>
            </a:r>
            <a:r>
              <a:rPr lang="en-US" dirty="0" err="1"/>
              <a:t>Schmid</a:t>
            </a:r>
            <a:r>
              <a:rPr lang="en-US" dirty="0"/>
              <a:t>. :Toward Dispersed Cloud </a:t>
            </a:r>
            <a:r>
              <a:rPr lang="en-US" dirty="0"/>
              <a:t>Computing 2010: 259-451</a:t>
            </a:r>
            <a:endParaRPr lang="en-US" dirty="0"/>
          </a:p>
          <a:p>
            <a:pPr lvl="0" hangingPunct="0"/>
            <a:r>
              <a:rPr lang="en-US" dirty="0"/>
              <a:t>Josef </a:t>
            </a:r>
            <a:r>
              <a:rPr lang="en-US" dirty="0" err="1"/>
              <a:t>Spillner</a:t>
            </a:r>
            <a:r>
              <a:rPr lang="en-US" dirty="0"/>
              <a:t>, Johannes </a:t>
            </a:r>
            <a:r>
              <a:rPr lang="en-US" dirty="0" err="1"/>
              <a:t>Schad</a:t>
            </a:r>
            <a:r>
              <a:rPr lang="en-US" dirty="0"/>
              <a:t>, Stephan </a:t>
            </a:r>
            <a:r>
              <a:rPr lang="en-US" dirty="0" err="1"/>
              <a:t>Zepezauer</a:t>
            </a:r>
            <a:r>
              <a:rPr lang="en-US" dirty="0"/>
              <a:t> . :Personal and Federated Cloud </a:t>
            </a:r>
            <a:r>
              <a:rPr lang="en-US" dirty="0" err="1"/>
              <a:t>Mangement</a:t>
            </a:r>
            <a:r>
              <a:rPr lang="en-US" dirty="0"/>
              <a:t> Cockpit. Praxis der </a:t>
            </a:r>
            <a:r>
              <a:rPr lang="en-US" dirty="0" err="1"/>
              <a:t>Informationsverarbeitung</a:t>
            </a:r>
            <a:r>
              <a:rPr lang="en-US" dirty="0"/>
              <a:t> und </a:t>
            </a:r>
            <a:r>
              <a:rPr lang="en-US" dirty="0" err="1"/>
              <a:t>Kommunikation</a:t>
            </a:r>
            <a:r>
              <a:rPr lang="en-US" dirty="0"/>
              <a:t> 36(1):44(2013</a:t>
            </a:r>
            <a:r>
              <a:rPr lang="en-US" dirty="0"/>
              <a:t>)</a:t>
            </a:r>
            <a:endParaRPr lang="en-US" dirty="0"/>
          </a:p>
          <a:p>
            <a:r>
              <a:rPr lang="en-US" dirty="0"/>
              <a:t>[3] Josef </a:t>
            </a:r>
            <a:r>
              <a:rPr lang="en-US" dirty="0" err="1"/>
              <a:t>Spillner</a:t>
            </a:r>
            <a:r>
              <a:rPr lang="en-US" dirty="0"/>
              <a:t>, Alexander </a:t>
            </a:r>
            <a:r>
              <a:rPr lang="en-US" dirty="0" err="1"/>
              <a:t>Schill</a:t>
            </a:r>
            <a:r>
              <a:rPr lang="en-US" dirty="0"/>
              <a:t>: Orchestration of Distributed Storage Targets through Storage Flows. </a:t>
            </a:r>
            <a:r>
              <a:rPr lang="en-US" dirty="0" err="1"/>
              <a:t>CloudCom</a:t>
            </a:r>
            <a:r>
              <a:rPr lang="en-US" dirty="0"/>
              <a:t> (2) 2013: </a:t>
            </a:r>
            <a:r>
              <a:rPr lang="en-US" dirty="0"/>
              <a:t>349-354</a:t>
            </a:r>
            <a:endParaRPr lang="en-US" dirty="0"/>
          </a:p>
          <a:p>
            <a:r>
              <a:rPr lang="en-US" dirty="0"/>
              <a:t>[4] Josef </a:t>
            </a:r>
            <a:r>
              <a:rPr lang="en-US" dirty="0" err="1"/>
              <a:t>Spillner</a:t>
            </a:r>
            <a:r>
              <a:rPr lang="en-US" dirty="0"/>
              <a:t>, Johannes Müller, Alexander </a:t>
            </a:r>
            <a:r>
              <a:rPr lang="en-US" dirty="0" err="1"/>
              <a:t>Schill</a:t>
            </a:r>
            <a:r>
              <a:rPr lang="en-US" dirty="0"/>
              <a:t>: Creating optimal cloud storage systems. Future Generation Comp. Syst. 29(4): 1062-1072 (2013</a:t>
            </a:r>
            <a:r>
              <a:rPr lang="en-US" dirty="0"/>
              <a:t>)</a:t>
            </a:r>
            <a:endParaRPr lang="en-US" dirty="0"/>
          </a:p>
          <a:p>
            <a:r>
              <a:rPr lang="en-US" dirty="0"/>
              <a:t>[5] Josef </a:t>
            </a:r>
            <a:r>
              <a:rPr lang="en-US" dirty="0" err="1"/>
              <a:t>Spillner</a:t>
            </a:r>
            <a:r>
              <a:rPr lang="en-US" dirty="0"/>
              <a:t>, Alexander </a:t>
            </a:r>
            <a:r>
              <a:rPr lang="en-US" dirty="0" err="1"/>
              <a:t>Schill</a:t>
            </a:r>
            <a:r>
              <a:rPr lang="en-US" dirty="0"/>
              <a:t>: π-Control: A Personal Cloud Control Centre. </a:t>
            </a:r>
            <a:r>
              <a:rPr lang="en-US" dirty="0" err="1"/>
              <a:t>CoRR</a:t>
            </a:r>
            <a:r>
              <a:rPr lang="en-US" dirty="0"/>
              <a:t> abs/1202.0970 (2012)</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1752600"/>
            <a:ext cx="4624792" cy="175432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hangingPunct="0"/>
            <a:r>
              <a:rPr lang="en-US" dirty="0"/>
              <a:t>Cloud storage (enterprise/customer) level is something that involves logical pooling of really digital data. Like all other physical data and servers owned and maintained by companies, this is one such development to ensure safety and security which are the high necessities of cloud storage achieved through </a:t>
            </a:r>
            <a:r>
              <a:rPr lang="en-US" dirty="0" err="1"/>
              <a:t>Nubisave</a:t>
            </a:r>
            <a:r>
              <a:rPr lang="en-US" dirty="0"/>
              <a:t> (frontend) to visualize and parameterize the data effective to it.</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lnSpcReduction="10000"/>
          </a:bodyPr>
          <a:lstStyle/>
          <a:p>
            <a:pPr marL="402336" lvl="1" indent="0" hangingPunct="0">
              <a:buNone/>
            </a:pPr>
            <a:r>
              <a:rPr lang="en-US" dirty="0"/>
              <a:t> </a:t>
            </a:r>
            <a:r>
              <a:rPr lang="en-US" dirty="0"/>
              <a:t>To demonstrate the working and development of </a:t>
            </a:r>
            <a:r>
              <a:rPr lang="en-US" dirty="0" err="1"/>
              <a:t>Nubisave</a:t>
            </a:r>
            <a:r>
              <a:rPr lang="en-US" dirty="0"/>
              <a:t> (the cloud storage system) and connections to cloud </a:t>
            </a:r>
            <a:r>
              <a:rPr lang="en-US" dirty="0" smtClean="0"/>
              <a:t>servers</a:t>
            </a:r>
            <a:r>
              <a:rPr lang="en-US" dirty="0"/>
              <a:t> </a:t>
            </a:r>
            <a:endParaRPr lang="en-US" sz="2400" dirty="0"/>
          </a:p>
          <a:p>
            <a:pPr marL="402336" lvl="1" indent="0" hangingPunct="0">
              <a:buNone/>
            </a:pPr>
            <a:r>
              <a:rPr lang="en-US" dirty="0"/>
              <a:t>To compare its architecture to a real distributed system architecture and perform performance analysis and take the results through its data unit.  </a:t>
            </a:r>
            <a:endParaRPr lang="en-US" sz="2400" dirty="0"/>
          </a:p>
          <a:p>
            <a:pPr marL="402336" lvl="1" indent="0" hangingPunct="0">
              <a:buNone/>
            </a:pPr>
            <a:r>
              <a:rPr lang="en-US" dirty="0"/>
              <a:t>To let out an actual prototype to show its functioning, process and the storage of the file system that makes data storage and validation possible in this unit. </a:t>
            </a:r>
            <a:endParaRPr lang="en-US" sz="2000" dirty="0"/>
          </a:p>
          <a:p>
            <a:pPr marL="82296" indent="0">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hangingPunct="0"/>
            <a:r>
              <a:rPr lang="en-US" dirty="0" smtClean="0"/>
              <a:t>In </a:t>
            </a:r>
            <a:r>
              <a:rPr lang="en-US" dirty="0"/>
              <a:t>cloud computing,  FUSE (</a:t>
            </a:r>
            <a:r>
              <a:rPr lang="en-US" dirty="0" err="1"/>
              <a:t>FileSystem</a:t>
            </a:r>
            <a:r>
              <a:rPr lang="en-US" dirty="0"/>
              <a:t> in </a:t>
            </a:r>
            <a:r>
              <a:rPr lang="en-US" dirty="0" err="1"/>
              <a:t>UserSpace</a:t>
            </a:r>
            <a:r>
              <a:rPr lang="en-US" dirty="0"/>
              <a:t>) is an operating system that allows non privileged users create their own file systems without the need to alter the already existing Kernel code. It plays its role as a bridge to the real or the direct Kernel interfaces by running the file code in the user space. It is majorly used for creating VFS (virtual file systems), they don’t actually save data rather translate the existing file system into a device. </a:t>
            </a:r>
          </a:p>
        </p:txBody>
      </p:sp>
      <p:sp>
        <p:nvSpPr>
          <p:cNvPr id="4" name="Title 1"/>
          <p:cNvSpPr>
            <a:spLocks noGrp="1"/>
          </p:cNvSpPr>
          <p:nvPr>
            <p:ph type="title"/>
          </p:nvPr>
        </p:nvSpPr>
        <p:spPr>
          <a:xfrm>
            <a:off x="1435608" y="274638"/>
            <a:ext cx="7708392" cy="1401762"/>
          </a:xfrm>
        </p:spPr>
        <p:txBody>
          <a:bodyPr>
            <a:normAutofit/>
          </a:bodyPr>
          <a:lstStyle/>
          <a:p>
            <a:r>
              <a:rPr lang="en-US" b="1" u="sng" dirty="0" smtClean="0">
                <a:effectLst/>
              </a:rPr>
              <a:t>FUSE</a:t>
            </a:r>
            <a:endParaRPr lang="en-US"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Cache Parallelism</a:t>
            </a:r>
            <a:endParaRPr lang="en-US" dirty="0"/>
          </a:p>
        </p:txBody>
      </p:sp>
      <p:sp>
        <p:nvSpPr>
          <p:cNvPr id="3" name="Content Placeholder 2"/>
          <p:cNvSpPr>
            <a:spLocks noGrp="1"/>
          </p:cNvSpPr>
          <p:nvPr>
            <p:ph idx="1"/>
          </p:nvPr>
        </p:nvSpPr>
        <p:spPr/>
        <p:txBody>
          <a:bodyPr>
            <a:normAutofit/>
          </a:bodyPr>
          <a:lstStyle/>
          <a:p>
            <a:pPr hangingPunct="0"/>
            <a:r>
              <a:rPr lang="en-US" dirty="0"/>
              <a:t>Memory level Parallelism or cache parallelism is the system’s ability to have </a:t>
            </a:r>
          </a:p>
          <a:p>
            <a:r>
              <a:rPr lang="en-US" dirty="0"/>
              <a:t>Memory operations left over, more cache misses can occur at the same point of time.</a:t>
            </a:r>
          </a:p>
          <a:p>
            <a:r>
              <a:rPr lang="en-US" dirty="0"/>
              <a:t>Much cache parallelism is reflected in multiprocessor or multithreaded system environment, but actually happens over a single process.</a:t>
            </a:r>
            <a:endParaRPr lang="en-US" dirty="0"/>
          </a:p>
        </p:txBody>
      </p:sp>
    </p:spTree>
    <p:extLst>
      <p:ext uri="{BB962C8B-B14F-4D97-AF65-F5344CB8AC3E}">
        <p14:creationId xmlns:p14="http://schemas.microsoft.com/office/powerpoint/2010/main" val="290631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859302"/>
          </a:xfrm>
        </p:spPr>
        <p:txBody>
          <a:bodyPr/>
          <a:lstStyle/>
          <a:p>
            <a:r>
              <a:rPr lang="en-US" dirty="0">
                <a:effectLst/>
              </a:rPr>
              <a:t>Cloud Storage Controller</a:t>
            </a:r>
            <a:endParaRPr lang="en-IN" dirty="0"/>
          </a:p>
        </p:txBody>
      </p:sp>
      <p:sp>
        <p:nvSpPr>
          <p:cNvPr id="4" name="Subtitle 3"/>
          <p:cNvSpPr>
            <a:spLocks noGrp="1"/>
          </p:cNvSpPr>
          <p:nvPr>
            <p:ph type="subTitle" idx="1"/>
          </p:nvPr>
        </p:nvSpPr>
        <p:spPr>
          <a:xfrm>
            <a:off x="1432560" y="1219200"/>
            <a:ext cx="7559040" cy="5410200"/>
          </a:xfrm>
        </p:spPr>
        <p:txBody>
          <a:bodyPr>
            <a:normAutofit fontScale="92500" lnSpcReduction="20000"/>
          </a:bodyPr>
          <a:lstStyle/>
          <a:p>
            <a:r>
              <a:rPr lang="en-US" dirty="0"/>
              <a:t>Now, pushing ourselves deep into the subject cloud storage controllers are ones used to store data and ease anxiety or any kind of pressure on actual data </a:t>
            </a:r>
            <a:r>
              <a:rPr lang="en-US" dirty="0" err="1"/>
              <a:t>clouds.It</a:t>
            </a:r>
            <a:r>
              <a:rPr lang="en-US" dirty="0"/>
              <a:t> means that we spend less money and store more </a:t>
            </a:r>
            <a:r>
              <a:rPr lang="en-US" dirty="0" smtClean="0"/>
              <a:t>data.</a:t>
            </a:r>
          </a:p>
          <a:p>
            <a:r>
              <a:rPr lang="en-US" dirty="0" smtClean="0"/>
              <a:t>The </a:t>
            </a:r>
            <a:r>
              <a:rPr lang="en-US" dirty="0"/>
              <a:t>main advantage of the cloud storage controller is its file system. Its payload data and the metadata are separated with a logical and a physical separation between them which makes the extraction of metadata very easy and transfer it in the most simplest ways possible.</a:t>
            </a:r>
          </a:p>
          <a:p>
            <a:r>
              <a:rPr lang="en-US" dirty="0"/>
              <a:t>Navigation is also made simple with the existence of Cloud storage controller. In this the user can easily retrieve his data irrespective of what the person maintaining it follows and </a:t>
            </a:r>
            <a:r>
              <a:rPr lang="en-US" dirty="0" err="1"/>
              <a:t>Nubisave</a:t>
            </a:r>
            <a:r>
              <a:rPr lang="en-US" dirty="0"/>
              <a:t> is also an example of the cloud storage controller which makes work for the user as easy as it can get. Let us go into the first phase of the project where we learn and demonstrate the creation and working of this application.</a:t>
            </a:r>
            <a:endParaRPr lang="en-US" dirty="0"/>
          </a:p>
        </p:txBody>
      </p:sp>
      <p:sp>
        <p:nvSpPr>
          <p:cNvPr id="20" name="Rectangle 12"/>
          <p:cNvSpPr>
            <a:spLocks noChangeArrowheads="1"/>
          </p:cNvSpPr>
          <p:nvPr/>
        </p:nvSpPr>
        <p:spPr bwMode="auto">
          <a:xfrm>
            <a:off x="2052637" y="2127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9"/>
          <p:cNvSpPr>
            <a:spLocks noChangeArrowheads="1"/>
          </p:cNvSpPr>
          <p:nvPr/>
        </p:nvSpPr>
        <p:spPr bwMode="auto">
          <a:xfrm>
            <a:off x="2052637" y="25844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Phase </a:t>
            </a:r>
            <a:r>
              <a:rPr lang="en-US" dirty="0" smtClean="0">
                <a:effectLst/>
              </a:rPr>
              <a:t>I: </a:t>
            </a:r>
            <a:r>
              <a:rPr lang="en-US" dirty="0">
                <a:effectLst/>
              </a:rPr>
              <a:t>Creation </a:t>
            </a:r>
            <a:r>
              <a:rPr lang="en-US" dirty="0" smtClean="0">
                <a:effectLst/>
              </a:rPr>
              <a:t>and demonstration</a:t>
            </a:r>
            <a:endParaRPr lang="en-US" b="1" dirty="0"/>
          </a:p>
        </p:txBody>
      </p:sp>
      <p:sp>
        <p:nvSpPr>
          <p:cNvPr id="3" name="Content Placeholder 2"/>
          <p:cNvSpPr>
            <a:spLocks noGrp="1"/>
          </p:cNvSpPr>
          <p:nvPr>
            <p:ph idx="1"/>
          </p:nvPr>
        </p:nvSpPr>
        <p:spPr/>
        <p:txBody>
          <a:bodyPr/>
          <a:lstStyle/>
          <a:p>
            <a:pPr marL="365760" lvl="1" indent="-283464">
              <a:spcBef>
                <a:spcPts val="600"/>
              </a:spcBef>
              <a:buSzPct val="80000"/>
              <a:buFont typeface="Wingdings 2"/>
              <a:buChar char=""/>
            </a:pPr>
            <a:r>
              <a:rPr lang="en-US" dirty="0"/>
              <a:t>Working</a:t>
            </a:r>
            <a:endParaRPr lang="en-US" sz="2000" dirty="0"/>
          </a:p>
          <a:p>
            <a:r>
              <a:rPr lang="en-US" dirty="0" smtClean="0"/>
              <a:t>Configuration</a:t>
            </a:r>
          </a:p>
          <a:p>
            <a:endParaRPr lang="en-US" dirty="0"/>
          </a:p>
          <a:p>
            <a:endParaRPr lang="en-US" dirty="0" smtClean="0"/>
          </a:p>
          <a:p>
            <a:endParaRPr lang="en-US" dirty="0"/>
          </a:p>
          <a:p>
            <a:endParaRPr lang="en-US" dirty="0" smtClean="0"/>
          </a:p>
          <a:p>
            <a:endParaRPr lang="en-US" dirty="0" smtClean="0"/>
          </a:p>
          <a:p>
            <a:pPr marL="82296" indent="0">
              <a:buNone/>
            </a:pPr>
            <a:endParaRPr lang="en-US" dirty="0"/>
          </a:p>
        </p:txBody>
      </p:sp>
      <p:sp>
        <p:nvSpPr>
          <p:cNvPr id="8" name="Rectangle 5"/>
          <p:cNvSpPr>
            <a:spLocks noChangeArrowheads="1"/>
          </p:cNvSpPr>
          <p:nvPr/>
        </p:nvSpPr>
        <p:spPr bwMode="auto">
          <a:xfrm>
            <a:off x="1066800" y="2514600"/>
            <a:ext cx="76200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Cloudfusion</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can be configured in a couple of ways,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Graphically from </a:t>
            </a:r>
            <a:r>
              <a:rPr kumimoji="0" lang="en-US" sz="20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Nubisave</a:t>
            </a: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using an authentication on to the server.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 the editor to permit it to access it into a local device in your computer</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77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Activity Diagram on the working model</a:t>
            </a:r>
            <a:endParaRPr lang="en-US" dirty="0"/>
          </a:p>
        </p:txBody>
      </p:sp>
      <p:pic>
        <p:nvPicPr>
          <p:cNvPr id="5" name="Content Placeholder 4" descr="G:\study\sem VIII\project\wizards\Flow\nubisave SIPOC.jpe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608" y="1417638"/>
            <a:ext cx="8775192" cy="6126162"/>
          </a:xfrm>
          <a:prstGeom prst="rect">
            <a:avLst/>
          </a:prstGeom>
          <a:noFill/>
          <a:ln>
            <a:noFill/>
          </a:ln>
        </p:spPr>
      </p:pic>
    </p:spTree>
    <p:extLst>
      <p:ext uri="{BB962C8B-B14F-4D97-AF65-F5344CB8AC3E}">
        <p14:creationId xmlns:p14="http://schemas.microsoft.com/office/powerpoint/2010/main" val="1237077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182</TotalTime>
  <Words>1166</Words>
  <Application>Microsoft Office PowerPoint</Application>
  <PresentationFormat>On-screen Show (4:3)</PresentationFormat>
  <Paragraphs>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Gill Sans MT</vt:lpstr>
      <vt:lpstr>Times New Roman</vt:lpstr>
      <vt:lpstr>Verdana</vt:lpstr>
      <vt:lpstr>Wingdings 2</vt:lpstr>
      <vt:lpstr>Solstice</vt:lpstr>
      <vt:lpstr>NUBISAVE: CLOUD STORAGE CONTROLLER</vt:lpstr>
      <vt:lpstr>Aim</vt:lpstr>
      <vt:lpstr>INTRODUCTION</vt:lpstr>
      <vt:lpstr>OBJECTIVES</vt:lpstr>
      <vt:lpstr>FUSE</vt:lpstr>
      <vt:lpstr>Cache Parallelism</vt:lpstr>
      <vt:lpstr>Cloud Storage Controller</vt:lpstr>
      <vt:lpstr>Phase I: Creation and demonstration</vt:lpstr>
      <vt:lpstr>Activity Diagram on the working model</vt:lpstr>
      <vt:lpstr>Problem with the existing system</vt:lpstr>
      <vt:lpstr>Phase II :  Architecture and Performance testing</vt:lpstr>
      <vt:lpstr> EXTERNAL ARCHITECTURE  </vt:lpstr>
      <vt:lpstr>Working</vt:lpstr>
      <vt:lpstr>PowerPoint Presentation</vt:lpstr>
      <vt:lpstr>Performance Testing</vt:lpstr>
      <vt:lpstr>Rewrite test on hard disk </vt:lpstr>
      <vt:lpstr>Rewrite test on cache</vt:lpstr>
      <vt:lpstr>Rewrite test on the network</vt:lpstr>
      <vt:lpstr>Actual Prototype and Functioning</vt:lpstr>
      <vt:lpstr>Gitorious</vt:lpstr>
      <vt:lpstr>Gitorious</vt:lpstr>
      <vt:lpstr>CLOUD CONFIGURATION</vt:lpstr>
      <vt:lpstr>Non Functional Properties</vt:lpstr>
      <vt:lpstr>Conclusion and Result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USING TONGUE PRINT</dc:title>
  <dc:creator>Sunny</dc:creator>
  <cp:lastModifiedBy>Sunny</cp:lastModifiedBy>
  <cp:revision>26</cp:revision>
  <dcterms:created xsi:type="dcterms:W3CDTF">2006-08-16T00:00:00Z</dcterms:created>
  <dcterms:modified xsi:type="dcterms:W3CDTF">2014-08-11T08:59:47Z</dcterms:modified>
</cp:coreProperties>
</file>