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0" r:id="rId8"/>
    <p:sldId id="261" r:id="rId9"/>
    <p:sldId id="262"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824336-1ACD-4670-AD37-7665D7D2143B}" type="datetimeFigureOut">
              <a:rPr lang="en-IN" smtClean="0"/>
              <a:t>02-05-2013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111781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24336-1ACD-4670-AD37-7665D7D2143B}" type="datetimeFigureOut">
              <a:rPr lang="en-IN" smtClean="0"/>
              <a:t>02-05-2013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2833822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24336-1ACD-4670-AD37-7665D7D2143B}" type="datetimeFigureOut">
              <a:rPr lang="en-IN" smtClean="0"/>
              <a:t>02-05-2013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5F83D-4B91-4A27-92BE-7673689E48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81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24336-1ACD-4670-AD37-7665D7D2143B}" type="datetimeFigureOut">
              <a:rPr lang="en-IN" smtClean="0"/>
              <a:t>02-05-2013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3635202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24336-1ACD-4670-AD37-7665D7D2143B}" type="datetimeFigureOut">
              <a:rPr lang="en-IN" smtClean="0"/>
              <a:t>02-05-2013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5F83D-4B91-4A27-92BE-7673689E48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0235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24336-1ACD-4670-AD37-7665D7D2143B}" type="datetimeFigureOut">
              <a:rPr lang="en-IN" smtClean="0"/>
              <a:t>02-05-2013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2195099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824336-1ACD-4670-AD37-7665D7D2143B}" type="datetimeFigureOut">
              <a:rPr lang="en-IN" smtClean="0"/>
              <a:t>02-05-2013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583137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824336-1ACD-4670-AD37-7665D7D2143B}" type="datetimeFigureOut">
              <a:rPr lang="en-IN" smtClean="0"/>
              <a:t>02-05-2013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82506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824336-1ACD-4670-AD37-7665D7D2143B}" type="datetimeFigureOut">
              <a:rPr lang="en-IN" smtClean="0"/>
              <a:t>02-05-2013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396261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24336-1ACD-4670-AD37-7665D7D2143B}" type="datetimeFigureOut">
              <a:rPr lang="en-IN" smtClean="0"/>
              <a:t>02-05-2013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305963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824336-1ACD-4670-AD37-7665D7D2143B}" type="datetimeFigureOut">
              <a:rPr lang="en-IN" smtClean="0"/>
              <a:t>02-05-2013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390410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824336-1ACD-4670-AD37-7665D7D2143B}" type="datetimeFigureOut">
              <a:rPr lang="en-IN" smtClean="0"/>
              <a:t>02-05-2013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186434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824336-1ACD-4670-AD37-7665D7D2143B}" type="datetimeFigureOut">
              <a:rPr lang="en-IN" smtClean="0"/>
              <a:t>02-05-2013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355659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24336-1ACD-4670-AD37-7665D7D2143B}" type="datetimeFigureOut">
              <a:rPr lang="en-IN" smtClean="0"/>
              <a:t>02-05-2013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365290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24336-1ACD-4670-AD37-7665D7D2143B}" type="datetimeFigureOut">
              <a:rPr lang="en-IN" smtClean="0"/>
              <a:t>02-05-2013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304540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24336-1ACD-4670-AD37-7665D7D2143B}" type="datetimeFigureOut">
              <a:rPr lang="en-IN" smtClean="0"/>
              <a:t>02-05-2013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05F83D-4B91-4A27-92BE-7673689E4870}" type="slidenum">
              <a:rPr lang="en-IN" smtClean="0"/>
              <a:t>‹#›</a:t>
            </a:fld>
            <a:endParaRPr lang="en-IN"/>
          </a:p>
        </p:txBody>
      </p:sp>
    </p:spTree>
    <p:extLst>
      <p:ext uri="{BB962C8B-B14F-4D97-AF65-F5344CB8AC3E}">
        <p14:creationId xmlns:p14="http://schemas.microsoft.com/office/powerpoint/2010/main" val="235084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824336-1ACD-4670-AD37-7665D7D2143B}" type="datetimeFigureOut">
              <a:rPr lang="en-IN" smtClean="0"/>
              <a:t>02-05-2013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05F83D-4B91-4A27-92BE-7673689E4870}" type="slidenum">
              <a:rPr lang="en-IN" smtClean="0"/>
              <a:t>‹#›</a:t>
            </a:fld>
            <a:endParaRPr lang="en-IN"/>
          </a:p>
        </p:txBody>
      </p:sp>
    </p:spTree>
    <p:extLst>
      <p:ext uri="{BB962C8B-B14F-4D97-AF65-F5344CB8AC3E}">
        <p14:creationId xmlns:p14="http://schemas.microsoft.com/office/powerpoint/2010/main" val="2812709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400" y="1799227"/>
            <a:ext cx="7766936" cy="1646302"/>
          </a:xfrm>
        </p:spPr>
        <p:txBody>
          <a:bodyPr>
            <a:normAutofit fontScale="90000"/>
          </a:bodyPr>
          <a:lstStyle/>
          <a:p>
            <a:r>
              <a:rPr lang="en-IN" u="sng" dirty="0"/>
              <a:t>SECRET </a:t>
            </a:r>
            <a:r>
              <a:rPr lang="en-IN" u="sng" dirty="0" smtClean="0"/>
              <a:t>CYBER</a:t>
            </a:r>
            <a:br>
              <a:rPr lang="en-IN" u="sng" dirty="0" smtClean="0"/>
            </a:br>
            <a:r>
              <a:rPr lang="en-IN" u="sng" dirty="0" smtClean="0"/>
              <a:t> INVESTIGATION  </a:t>
            </a:r>
            <a:r>
              <a:rPr lang="en-IN" u="sng" dirty="0"/>
              <a:t>AGENCY</a:t>
            </a:r>
            <a:br>
              <a:rPr lang="en-IN" u="sng" dirty="0"/>
            </a:br>
            <a:endParaRPr lang="en-IN" dirty="0"/>
          </a:p>
        </p:txBody>
      </p:sp>
      <p:sp>
        <p:nvSpPr>
          <p:cNvPr id="3" name="Subtitle 2"/>
          <p:cNvSpPr>
            <a:spLocks noGrp="1"/>
          </p:cNvSpPr>
          <p:nvPr>
            <p:ph type="subTitle" idx="1"/>
          </p:nvPr>
        </p:nvSpPr>
        <p:spPr>
          <a:xfrm>
            <a:off x="1524000" y="3602038"/>
            <a:ext cx="9144000" cy="2476790"/>
          </a:xfrm>
        </p:spPr>
        <p:txBody>
          <a:bodyPr>
            <a:normAutofit/>
          </a:bodyPr>
          <a:lstStyle/>
          <a:p>
            <a:endParaRPr lang="en-IN" u="sng" dirty="0" smtClean="0"/>
          </a:p>
          <a:p>
            <a:endParaRPr lang="en-IN" dirty="0" smtClean="0"/>
          </a:p>
          <a:p>
            <a:r>
              <a:rPr lang="en-IN" dirty="0" smtClean="0"/>
              <a:t>-</a:t>
            </a:r>
            <a:r>
              <a:rPr lang="en-IN" dirty="0" err="1" smtClean="0"/>
              <a:t>Saurav</a:t>
            </a:r>
            <a:r>
              <a:rPr lang="en-IN" dirty="0" smtClean="0"/>
              <a:t> </a:t>
            </a:r>
            <a:r>
              <a:rPr lang="en-IN" dirty="0" err="1" smtClean="0"/>
              <a:t>Majumder</a:t>
            </a:r>
            <a:r>
              <a:rPr lang="en-IN" dirty="0" smtClean="0"/>
              <a:t> 10BCE0274</a:t>
            </a:r>
          </a:p>
          <a:p>
            <a:r>
              <a:rPr lang="en-IN" dirty="0" smtClean="0"/>
              <a:t>-Naga </a:t>
            </a:r>
            <a:r>
              <a:rPr lang="en-IN" dirty="0" err="1" smtClean="0"/>
              <a:t>Malleshwar</a:t>
            </a:r>
            <a:r>
              <a:rPr lang="en-IN" dirty="0" smtClean="0"/>
              <a:t> Rao 10BCE0114</a:t>
            </a:r>
          </a:p>
          <a:p>
            <a:r>
              <a:rPr lang="en-IN" dirty="0" smtClean="0"/>
              <a:t>-Saketh </a:t>
            </a:r>
            <a:r>
              <a:rPr lang="en-IN" dirty="0" err="1" smtClean="0"/>
              <a:t>Patibandla</a:t>
            </a:r>
            <a:r>
              <a:rPr lang="en-IN" dirty="0" smtClean="0"/>
              <a:t> </a:t>
            </a:r>
            <a:r>
              <a:rPr lang="en-IN" dirty="0" smtClean="0"/>
              <a:t>10BCE0495</a:t>
            </a:r>
            <a:endParaRPr lang="en-IN" dirty="0"/>
          </a:p>
        </p:txBody>
      </p:sp>
    </p:spTree>
    <p:extLst>
      <p:ext uri="{BB962C8B-B14F-4D97-AF65-F5344CB8AC3E}">
        <p14:creationId xmlns:p14="http://schemas.microsoft.com/office/powerpoint/2010/main" val="2719702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13" y="0"/>
            <a:ext cx="8596668" cy="1320800"/>
          </a:xfrm>
        </p:spPr>
        <p:txBody>
          <a:bodyPr/>
          <a:lstStyle/>
          <a:p>
            <a:r>
              <a:rPr lang="en-US" dirty="0" smtClean="0"/>
              <a:t>Sample Screenshots-</a:t>
            </a:r>
            <a:br>
              <a:rPr lang="en-US" dirty="0" smtClean="0"/>
            </a:br>
            <a:r>
              <a:rPr lang="en-US" dirty="0" smtClean="0"/>
              <a:t>Login Module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385221"/>
            <a:ext cx="10556383" cy="5324695"/>
          </a:xfrm>
          <a:prstGeom prst="rect">
            <a:avLst/>
          </a:prstGeom>
        </p:spPr>
      </p:pic>
    </p:spTree>
    <p:extLst>
      <p:ext uri="{BB962C8B-B14F-4D97-AF65-F5344CB8AC3E}">
        <p14:creationId xmlns:p14="http://schemas.microsoft.com/office/powerpoint/2010/main" val="390439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51" y="94445"/>
            <a:ext cx="8596668" cy="1320800"/>
          </a:xfrm>
        </p:spPr>
        <p:txBody>
          <a:bodyPr/>
          <a:lstStyle/>
          <a:p>
            <a:r>
              <a:rPr lang="en-US" dirty="0" smtClean="0"/>
              <a:t>USER DETAILS-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1" y="754845"/>
            <a:ext cx="10646535" cy="5982339"/>
          </a:xfrm>
          <a:prstGeom prst="rect">
            <a:avLst/>
          </a:prstGeom>
        </p:spPr>
      </p:pic>
    </p:spTree>
    <p:extLst>
      <p:ext uri="{BB962C8B-B14F-4D97-AF65-F5344CB8AC3E}">
        <p14:creationId xmlns:p14="http://schemas.microsoft.com/office/powerpoint/2010/main" val="151907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131815" cy="888642"/>
          </a:xfrm>
        </p:spPr>
        <p:txBody>
          <a:bodyPr/>
          <a:lstStyle/>
          <a:p>
            <a:r>
              <a:rPr lang="en-US" dirty="0" smtClean="0"/>
              <a:t>TEST CASES-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27693467"/>
              </p:ext>
            </p:extLst>
          </p:nvPr>
        </p:nvGraphicFramePr>
        <p:xfrm>
          <a:off x="1365160" y="719665"/>
          <a:ext cx="9453094" cy="5694013"/>
        </p:xfrm>
        <a:graphic>
          <a:graphicData uri="http://schemas.openxmlformats.org/drawingml/2006/table">
            <a:tbl>
              <a:tblPr firstRow="1" bandRow="1">
                <a:tableStyleId>{5C22544A-7EE6-4342-B048-85BDC9FD1C3A}</a:tableStyleId>
              </a:tblPr>
              <a:tblGrid>
                <a:gridCol w="1350442"/>
                <a:gridCol w="1350442"/>
                <a:gridCol w="1350442"/>
                <a:gridCol w="1350442"/>
                <a:gridCol w="1350442"/>
                <a:gridCol w="1350442"/>
                <a:gridCol w="1350442"/>
              </a:tblGrid>
              <a:tr h="474501">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Test case ID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Test Case Details</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Input</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Expected Result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Actual Result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Test Outcome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Solution</a:t>
                      </a:r>
                      <a:endParaRPr lang="en-US" sz="1100" dirty="0">
                        <a:effectLst/>
                        <a:latin typeface="Calibri"/>
                        <a:ea typeface="Calibri"/>
                        <a:cs typeface="Times New Roman" panose="02020603050405020304" pitchFamily="18" charset="0"/>
                      </a:endParaRPr>
                    </a:p>
                  </a:txBody>
                  <a:tcPr marL="68580" marR="68580" marT="0" marB="0"/>
                </a:tc>
              </a:tr>
              <a:tr h="1423503">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1</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Login-USERNAME </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Try to log in without input to username</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Please Enter your User name</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Please fill out this field.</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Passed</a:t>
                      </a:r>
                    </a:p>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 </a:t>
                      </a:r>
                    </a:p>
                    <a:p>
                      <a:pPr marL="0" marR="0">
                        <a:lnSpc>
                          <a:spcPct val="115000"/>
                        </a:lnSpc>
                        <a:spcBef>
                          <a:spcPts val="0"/>
                        </a:spcBef>
                        <a:spcAft>
                          <a:spcPts val="0"/>
                        </a:spcAft>
                        <a:tabLst>
                          <a:tab pos="752475" algn="l"/>
                        </a:tabLst>
                      </a:pPr>
                      <a:r>
                        <a:rPr lang="en-US" sz="1100" dirty="0">
                          <a:effectLst/>
                          <a:latin typeface="Calibri"/>
                          <a:ea typeface="Calibri"/>
                          <a:cs typeface="Times New Roman" panose="02020603050405020304" pitchFamily="18" charset="0"/>
                        </a:rPr>
                        <a:t>	</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a:t>
                      </a:r>
                    </a:p>
                  </a:txBody>
                  <a:tcPr marL="68580" marR="68580" marT="0" marB="0"/>
                </a:tc>
              </a:tr>
              <a:tr h="711752">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2</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Login-</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PASSWORD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Try to log in without input to password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Please Enter your password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Please fill out this field.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Passed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a:t>
                      </a:r>
                    </a:p>
                  </a:txBody>
                  <a:tcPr marL="68580" marR="68580" marT="0" marB="0"/>
                </a:tc>
              </a:tr>
              <a:tr h="949002">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3</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Authentication</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Username-Swathi_JN</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Password-hello123</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Log in </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Home Page is shown.</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Passed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a:t>
                      </a:r>
                    </a:p>
                  </a:txBody>
                  <a:tcPr marL="68580" marR="68580" marT="0" marB="0"/>
                </a:tc>
              </a:tr>
              <a:tr h="949002">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4</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3 Tabs</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Try to click and open the </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Must open as a field </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The same page is shown again.</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Failed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Problem with given template, try to modify code.</a:t>
                      </a:r>
                    </a:p>
                  </a:txBody>
                  <a:tcPr marL="68580" marR="68580" marT="0" marB="0"/>
                </a:tc>
              </a:tr>
              <a:tr h="1186253">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5</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Case Agent without the same rank</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Try to map the case grade with agent rank.</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If there is no one</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No tracker of the exact grade.</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Doesn’t show any tracker.</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Passes</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a:t>
                      </a:r>
                    </a:p>
                  </a:txBody>
                  <a:tcPr marL="68580" marR="68580" marT="0" marB="0"/>
                </a:tc>
              </a:tr>
            </a:tbl>
          </a:graphicData>
        </a:graphic>
      </p:graphicFrame>
    </p:spTree>
    <p:extLst>
      <p:ext uri="{BB962C8B-B14F-4D97-AF65-F5344CB8AC3E}">
        <p14:creationId xmlns:p14="http://schemas.microsoft.com/office/powerpoint/2010/main" val="73600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2" y="133082"/>
            <a:ext cx="8596668" cy="1320800"/>
          </a:xfrm>
        </p:spPr>
        <p:txBody>
          <a:bodyPr/>
          <a:lstStyle/>
          <a:p>
            <a:r>
              <a:rPr lang="en-US" dirty="0" smtClean="0"/>
              <a:t>Test Cases(contd.)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93604341"/>
              </p:ext>
            </p:extLst>
          </p:nvPr>
        </p:nvGraphicFramePr>
        <p:xfrm>
          <a:off x="2032001" y="719666"/>
          <a:ext cx="6725635" cy="5205222"/>
        </p:xfrm>
        <a:graphic>
          <a:graphicData uri="http://schemas.openxmlformats.org/drawingml/2006/table">
            <a:tbl>
              <a:tblPr firstRow="1" bandRow="1">
                <a:tableStyleId>{5C22544A-7EE6-4342-B048-85BDC9FD1C3A}</a:tableStyleId>
              </a:tblPr>
              <a:tblGrid>
                <a:gridCol w="960805"/>
                <a:gridCol w="960805"/>
                <a:gridCol w="960805"/>
                <a:gridCol w="960805"/>
                <a:gridCol w="960805"/>
                <a:gridCol w="960805"/>
                <a:gridCol w="960805"/>
              </a:tblGrid>
              <a:tr h="228423">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Test case ID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Test Case Details</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Input</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Expected Result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Actual Result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Test Outcome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Solution</a:t>
                      </a:r>
                      <a:endParaRPr lang="en-US" sz="1100" dirty="0">
                        <a:effectLst/>
                        <a:latin typeface="Calibri"/>
                        <a:ea typeface="Calibri"/>
                        <a:cs typeface="Times New Roman" panose="02020603050405020304" pitchFamily="18" charset="0"/>
                      </a:endParaRPr>
                    </a:p>
                  </a:txBody>
                  <a:tcPr marL="68580" marR="68580" marT="0" marB="0"/>
                </a:tc>
              </a:tr>
              <a:tr h="342634">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7</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Tracker Employment</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Try to add tracker in the database.</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New details have been added. </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It is only through the Online Server (OS).</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Passed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 </a:t>
                      </a:r>
                    </a:p>
                  </a:txBody>
                  <a:tcPr marL="68580" marR="68580" marT="0" marB="0"/>
                </a:tc>
              </a:tr>
              <a:tr h="571057">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8</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Complaint Registration</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Try to enter complaint as a paragraph with a space for scroll</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Has to work for limited characters.</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A single line for 200 characters.</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Failed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A different PHP form object must be used.</a:t>
                      </a:r>
                    </a:p>
                  </a:txBody>
                  <a:tcPr marL="68580" marR="68580" marT="0" marB="0"/>
                </a:tc>
              </a:tr>
              <a:tr h="685268">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9</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Primary Suspect</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Try to give the input without a primary suspect.</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It has to take because the citizen (User) may not provide a primary suspect.</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Logs in. Doesn’t ask for one.</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Passed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a:t>
                      </a:r>
                    </a:p>
                  </a:txBody>
                  <a:tcPr marL="68580" marR="68580" marT="0" marB="0"/>
                </a:tc>
              </a:tr>
              <a:tr h="685268">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10</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Username-Password Requirement</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Try to click on Username and Password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Must take input normally showing a text box.</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Doesn’t let you go to the input field.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Failed</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Since, it is for both username and password, Proper Java scripting must be done.</a:t>
                      </a:r>
                    </a:p>
                  </a:txBody>
                  <a:tcPr marL="68580" marR="68580" marT="0" marB="0"/>
                </a:tc>
              </a:tr>
            </a:tbl>
          </a:graphicData>
        </a:graphic>
      </p:graphicFrame>
    </p:spTree>
    <p:extLst>
      <p:ext uri="{BB962C8B-B14F-4D97-AF65-F5344CB8AC3E}">
        <p14:creationId xmlns:p14="http://schemas.microsoft.com/office/powerpoint/2010/main" val="63264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0964"/>
            <a:ext cx="8596668" cy="1320800"/>
          </a:xfrm>
        </p:spPr>
        <p:txBody>
          <a:bodyPr/>
          <a:lstStyle/>
          <a:p>
            <a:r>
              <a:rPr lang="en-US" dirty="0" smtClean="0"/>
              <a:t>Test Cases-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66973571"/>
              </p:ext>
            </p:extLst>
          </p:nvPr>
        </p:nvGraphicFramePr>
        <p:xfrm>
          <a:off x="1336541" y="2149865"/>
          <a:ext cx="8799133" cy="3143352"/>
        </p:xfrm>
        <a:graphic>
          <a:graphicData uri="http://schemas.openxmlformats.org/drawingml/2006/table">
            <a:tbl>
              <a:tblPr firstRow="1" bandRow="1">
                <a:tableStyleId>{5C22544A-7EE6-4342-B048-85BDC9FD1C3A}</a:tableStyleId>
              </a:tblPr>
              <a:tblGrid>
                <a:gridCol w="1257019"/>
                <a:gridCol w="1257019"/>
                <a:gridCol w="1257019"/>
                <a:gridCol w="1257019"/>
                <a:gridCol w="1257019"/>
                <a:gridCol w="1257019"/>
                <a:gridCol w="1257019"/>
              </a:tblGrid>
              <a:tr h="525724">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Test case ID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Test Case Details</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Input</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Expected Result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Actual Result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Test Outcome </a:t>
                      </a:r>
                      <a:endParaRPr lang="en-US" sz="1100" dirty="0">
                        <a:effectLst/>
                        <a:latin typeface="Calibri"/>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1" i="1" u="sng" dirty="0">
                          <a:effectLst/>
                          <a:latin typeface="Calibri"/>
                          <a:ea typeface="Calibri"/>
                          <a:cs typeface="Times New Roman" panose="02020603050405020304" pitchFamily="18" charset="0"/>
                        </a:rPr>
                        <a:t>Solution</a:t>
                      </a:r>
                      <a:endParaRPr lang="en-US" sz="1100" dirty="0">
                        <a:effectLst/>
                        <a:latin typeface="Calibri"/>
                        <a:ea typeface="Calibri"/>
                        <a:cs typeface="Times New Roman" panose="02020603050405020304" pitchFamily="18" charset="0"/>
                      </a:endParaRPr>
                    </a:p>
                  </a:txBody>
                  <a:tcPr marL="68580" marR="68580" marT="0" marB="0"/>
                </a:tc>
              </a:tr>
              <a:tr h="1427797">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11</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Case Details</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While giving input for case details, check the following.</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Drop down bar with 3 options must be present.</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It is a drop down menu with the 3 cases of –</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1)Phishing.</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2)Identity theft.</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3)Account Hack.</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Passed</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 </a:t>
                      </a:r>
                    </a:p>
                    <a:p>
                      <a:pPr marL="0" marR="0">
                        <a:lnSpc>
                          <a:spcPct val="115000"/>
                        </a:lnSpc>
                        <a:spcBef>
                          <a:spcPts val="0"/>
                        </a:spcBef>
                        <a:spcAft>
                          <a:spcPts val="0"/>
                        </a:spcAft>
                      </a:pPr>
                      <a:r>
                        <a:rPr lang="en-US" sz="1100">
                          <a:effectLst/>
                          <a:latin typeface="Calibri"/>
                          <a:ea typeface="Calibri"/>
                          <a:cs typeface="Times New Roman" panose="02020603050405020304" pitchFamily="18" charset="0"/>
                        </a:rPr>
                        <a:t>-----------</a:t>
                      </a:r>
                    </a:p>
                  </a:txBody>
                  <a:tcPr marL="68580" marR="68580" marT="0" marB="0"/>
                </a:tc>
              </a:tr>
              <a:tr h="1189831">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12</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Case assignment</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Matching and assigning the test details to the tracker.</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It has to be based on a condition that Grade&gt;rank(SRS)</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Case grade= Tracker Rank</a:t>
                      </a:r>
                    </a:p>
                  </a:txBody>
                  <a:tcPr marL="68580" marR="68580" marT="0" marB="0"/>
                </a:tc>
                <a:tc>
                  <a:txBody>
                    <a:bodyPr/>
                    <a:lstStyle/>
                    <a:p>
                      <a:pPr marL="0" marR="0">
                        <a:lnSpc>
                          <a:spcPct val="115000"/>
                        </a:lnSpc>
                        <a:spcBef>
                          <a:spcPts val="0"/>
                        </a:spcBef>
                        <a:spcAft>
                          <a:spcPts val="0"/>
                        </a:spcAft>
                      </a:pPr>
                      <a:r>
                        <a:rPr lang="en-US" sz="1100">
                          <a:effectLst/>
                          <a:latin typeface="Calibri"/>
                          <a:ea typeface="Calibri"/>
                          <a:cs typeface="Times New Roman" panose="02020603050405020304" pitchFamily="18" charset="0"/>
                        </a:rPr>
                        <a:t>Failed</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panose="02020603050405020304" pitchFamily="18" charset="0"/>
                        </a:rPr>
                        <a:t>To save the work load and time of the trackers and supervisors.</a:t>
                      </a:r>
                    </a:p>
                  </a:txBody>
                  <a:tcPr marL="68580" marR="68580" marT="0" marB="0"/>
                </a:tc>
              </a:tr>
            </a:tbl>
          </a:graphicData>
        </a:graphic>
      </p:graphicFrame>
    </p:spTree>
    <p:extLst>
      <p:ext uri="{BB962C8B-B14F-4D97-AF65-F5344CB8AC3E}">
        <p14:creationId xmlns:p14="http://schemas.microsoft.com/office/powerpoint/2010/main" val="3157043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721" y="2420888"/>
            <a:ext cx="6825703" cy="1824856"/>
          </a:xfrm>
        </p:spPr>
        <p:txBody>
          <a:bodyPr>
            <a:normAutofit/>
          </a:bodyPr>
          <a:lstStyle/>
          <a:p>
            <a:r>
              <a:rPr lang="en-IN" sz="6600" dirty="0"/>
              <a:t>THANK YOU</a:t>
            </a:r>
            <a:endParaRPr lang="en-IN" sz="6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720" y="4274111"/>
            <a:ext cx="4464496" cy="2583889"/>
          </a:xfrm>
          <a:prstGeom prst="rect">
            <a:avLst/>
          </a:prstGeom>
        </p:spPr>
      </p:pic>
    </p:spTree>
    <p:extLst>
      <p:ext uri="{BB962C8B-B14F-4D97-AF65-F5344CB8AC3E}">
        <p14:creationId xmlns:p14="http://schemas.microsoft.com/office/powerpoint/2010/main" val="198077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sp>
        <p:nvSpPr>
          <p:cNvPr id="3" name="Content Placeholder 2"/>
          <p:cNvSpPr>
            <a:spLocks noGrp="1"/>
          </p:cNvSpPr>
          <p:nvPr>
            <p:ph idx="1"/>
          </p:nvPr>
        </p:nvSpPr>
        <p:spPr/>
        <p:txBody>
          <a:bodyPr/>
          <a:lstStyle/>
          <a:p>
            <a:r>
              <a:rPr lang="en-US" dirty="0"/>
              <a:t>This project is a typical Web based application module, and thus needs to be implemented by a </a:t>
            </a:r>
            <a:r>
              <a:rPr lang="en-US" b="1" dirty="0"/>
              <a:t>client-server</a:t>
            </a:r>
            <a:r>
              <a:rPr lang="en-US" dirty="0"/>
              <a:t> architecture, but since there are many hierarchies in the project, it also follows client-server architecture at different levels of the project. Online Server -&gt; Tracking Supervisor    -&gt; Tracker.</a:t>
            </a:r>
            <a:endParaRPr lang="en-IN" dirty="0"/>
          </a:p>
          <a:p>
            <a:endParaRPr lang="en-IN" dirty="0"/>
          </a:p>
        </p:txBody>
      </p:sp>
    </p:spTree>
    <p:extLst>
      <p:ext uri="{BB962C8B-B14F-4D97-AF65-F5344CB8AC3E}">
        <p14:creationId xmlns:p14="http://schemas.microsoft.com/office/powerpoint/2010/main" val="118321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Allocation</a:t>
            </a:r>
            <a:endParaRPr lang="en-IN" dirty="0"/>
          </a:p>
        </p:txBody>
      </p:sp>
      <p:pic>
        <p:nvPicPr>
          <p:cNvPr id="4" name="Content Placeholder 3" descr="E:\study\sem VI\software engineering\project\models\work division(sequence).JPG"/>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013163" y="2160588"/>
            <a:ext cx="3925711" cy="3881437"/>
          </a:xfrm>
          <a:prstGeom prst="rect">
            <a:avLst/>
          </a:prstGeom>
          <a:noFill/>
          <a:ln>
            <a:noFill/>
          </a:ln>
        </p:spPr>
      </p:pic>
    </p:spTree>
    <p:extLst>
      <p:ext uri="{BB962C8B-B14F-4D97-AF65-F5344CB8AC3E}">
        <p14:creationId xmlns:p14="http://schemas.microsoft.com/office/powerpoint/2010/main" val="131044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Diagram	</a:t>
            </a:r>
            <a:endParaRPr lang="en-IN" dirty="0"/>
          </a:p>
        </p:txBody>
      </p:sp>
      <p:pic>
        <p:nvPicPr>
          <p:cNvPr id="4" name="Content Placeholder 3" descr="E:\study\sem VI\software engineering\project\models\pics\activity_new.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205762"/>
            <a:ext cx="8596312" cy="3791088"/>
          </a:xfrm>
          <a:prstGeom prst="rect">
            <a:avLst/>
          </a:prstGeom>
          <a:noFill/>
          <a:ln>
            <a:noFill/>
          </a:ln>
        </p:spPr>
      </p:pic>
    </p:spTree>
    <p:extLst>
      <p:ext uri="{BB962C8B-B14F-4D97-AF65-F5344CB8AC3E}">
        <p14:creationId xmlns:p14="http://schemas.microsoft.com/office/powerpoint/2010/main" val="6623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Samples-</a:t>
            </a:r>
            <a:br>
              <a:rPr lang="en-US" dirty="0" smtClean="0"/>
            </a:br>
            <a:r>
              <a:rPr lang="en-US" dirty="0" smtClean="0"/>
              <a:t>Tracker Case Assign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075" y="1752600"/>
            <a:ext cx="9305925" cy="5105400"/>
          </a:xfrm>
          <a:prstGeom prst="rect">
            <a:avLst/>
          </a:prstGeom>
        </p:spPr>
      </p:pic>
    </p:spTree>
    <p:extLst>
      <p:ext uri="{BB962C8B-B14F-4D97-AF65-F5344CB8AC3E}">
        <p14:creationId xmlns:p14="http://schemas.microsoft.com/office/powerpoint/2010/main" val="99815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Activity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65" y="1404334"/>
            <a:ext cx="9305925" cy="5105400"/>
          </a:xfrm>
          <a:prstGeom prst="rect">
            <a:avLst/>
          </a:prstGeom>
        </p:spPr>
      </p:pic>
    </p:spTree>
    <p:extLst>
      <p:ext uri="{BB962C8B-B14F-4D97-AF65-F5344CB8AC3E}">
        <p14:creationId xmlns:p14="http://schemas.microsoft.com/office/powerpoint/2010/main" val="126906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Implemented</a:t>
            </a:r>
            <a:endParaRPr lang="en-IN" dirty="0"/>
          </a:p>
        </p:txBody>
      </p:sp>
      <p:sp>
        <p:nvSpPr>
          <p:cNvPr id="3" name="Content Placeholder 2"/>
          <p:cNvSpPr>
            <a:spLocks noGrp="1"/>
          </p:cNvSpPr>
          <p:nvPr>
            <p:ph idx="1"/>
          </p:nvPr>
        </p:nvSpPr>
        <p:spPr/>
        <p:txBody>
          <a:bodyPr>
            <a:normAutofit/>
          </a:bodyPr>
          <a:lstStyle/>
          <a:p>
            <a:pPr lvl="0"/>
            <a:r>
              <a:rPr lang="en-US" b="1" dirty="0"/>
              <a:t>Login with registration-</a:t>
            </a:r>
            <a:r>
              <a:rPr lang="en-US" dirty="0"/>
              <a:t> A new user needs to register. The user comes and registers into the sign up. This entity is added into the database. Then the user needs to login with the username and password.</a:t>
            </a:r>
            <a:r>
              <a:rPr lang="en-US" b="1" dirty="0"/>
              <a:t> </a:t>
            </a:r>
            <a:r>
              <a:rPr lang="en-US" dirty="0"/>
              <a:t>If the user inputs an invalid username or password then and error message is displayed –“INVALID USERNAME OR PASSWORD”.</a:t>
            </a:r>
            <a:endParaRPr lang="en-IN" b="1" u="sng" dirty="0"/>
          </a:p>
          <a:p>
            <a:endParaRPr lang="en-IN" dirty="0"/>
          </a:p>
        </p:txBody>
      </p:sp>
    </p:spTree>
    <p:extLst>
      <p:ext uri="{BB962C8B-B14F-4D97-AF65-F5344CB8AC3E}">
        <p14:creationId xmlns:p14="http://schemas.microsoft.com/office/powerpoint/2010/main" val="66156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Implemented</a:t>
            </a:r>
            <a:endParaRPr lang="en-IN" dirty="0"/>
          </a:p>
        </p:txBody>
      </p:sp>
      <p:sp>
        <p:nvSpPr>
          <p:cNvPr id="3" name="Content Placeholder 2"/>
          <p:cNvSpPr>
            <a:spLocks noGrp="1"/>
          </p:cNvSpPr>
          <p:nvPr>
            <p:ph idx="1"/>
          </p:nvPr>
        </p:nvSpPr>
        <p:spPr/>
        <p:txBody>
          <a:bodyPr/>
          <a:lstStyle/>
          <a:p>
            <a:pPr lvl="0"/>
            <a:r>
              <a:rPr lang="en-US" b="1" dirty="0" smtClean="0"/>
              <a:t>Case Assignment (Tracking Agency)-</a:t>
            </a:r>
            <a:r>
              <a:rPr lang="en-US" dirty="0" smtClean="0"/>
              <a:t> Agent is assigned the case according to </a:t>
            </a:r>
            <a:r>
              <a:rPr lang="en-US" dirty="0" err="1" smtClean="0"/>
              <a:t>i</a:t>
            </a:r>
            <a:r>
              <a:rPr lang="en-US" dirty="0" smtClean="0"/>
              <a:t>) Case Grade ii) Availability</a:t>
            </a:r>
            <a:r>
              <a:rPr lang="en-US" b="1" dirty="0" smtClean="0"/>
              <a:t>                                                                                                            </a:t>
            </a:r>
            <a:r>
              <a:rPr lang="en-US" dirty="0" smtClean="0"/>
              <a:t>A few parameters are kept in mind while assigning a case to any agent. The case grade is taken into consideration and mapped to the appropriate agent rank. If a match is found then availability is checked, case assignment assures that no agent is assigned more than two cases at a time. This ensures that no agent is overworked or under immense pressure, so that he can give optimum output.</a:t>
            </a:r>
            <a:endParaRPr lang="en-IN" b="1" u="sng" dirty="0" smtClean="0"/>
          </a:p>
          <a:p>
            <a:endParaRPr lang="en-IN" dirty="0"/>
          </a:p>
        </p:txBody>
      </p:sp>
    </p:spTree>
    <p:extLst>
      <p:ext uri="{BB962C8B-B14F-4D97-AF65-F5344CB8AC3E}">
        <p14:creationId xmlns:p14="http://schemas.microsoft.com/office/powerpoint/2010/main" val="130904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Implemented</a:t>
            </a:r>
            <a:endParaRPr lang="en-IN" dirty="0"/>
          </a:p>
        </p:txBody>
      </p:sp>
      <p:sp>
        <p:nvSpPr>
          <p:cNvPr id="3" name="Content Placeholder 2"/>
          <p:cNvSpPr>
            <a:spLocks noGrp="1"/>
          </p:cNvSpPr>
          <p:nvPr>
            <p:ph idx="1"/>
          </p:nvPr>
        </p:nvSpPr>
        <p:spPr/>
        <p:txBody>
          <a:bodyPr/>
          <a:lstStyle/>
          <a:p>
            <a:pPr lvl="0"/>
            <a:r>
              <a:rPr lang="en-US" b="1" dirty="0" smtClean="0"/>
              <a:t>Case Viewing:</a:t>
            </a:r>
            <a:endParaRPr lang="en-IN" b="1" u="sng" dirty="0" smtClean="0"/>
          </a:p>
          <a:p>
            <a:pPr marL="0" indent="0">
              <a:buNone/>
            </a:pPr>
            <a:r>
              <a:rPr lang="en-US" b="1" dirty="0" smtClean="0"/>
              <a:t>   </a:t>
            </a:r>
            <a:r>
              <a:rPr lang="en-US" dirty="0" smtClean="0"/>
              <a:t>The status of the case can be viewed by anyone who is a user and has an option to    express his views on the progress by making complaints which help the Agency to comprehensively rectify their faults or any little amount of functional errors.</a:t>
            </a:r>
            <a:endParaRPr lang="en-IN" b="1" u="sng" dirty="0" smtClean="0"/>
          </a:p>
          <a:p>
            <a:endParaRPr lang="en-IN" dirty="0"/>
          </a:p>
        </p:txBody>
      </p:sp>
    </p:spTree>
    <p:extLst>
      <p:ext uri="{BB962C8B-B14F-4D97-AF65-F5344CB8AC3E}">
        <p14:creationId xmlns:p14="http://schemas.microsoft.com/office/powerpoint/2010/main" val="14257956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Default Theme</Template>
  <TotalTime>70</TotalTime>
  <Words>705</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 3</vt:lpstr>
      <vt:lpstr>Facet</vt:lpstr>
      <vt:lpstr>SECRET CYBER  INVESTIGATION  AGENCY </vt:lpstr>
      <vt:lpstr>Architecture</vt:lpstr>
      <vt:lpstr>Work Allocation</vt:lpstr>
      <vt:lpstr>Activity Diagram </vt:lpstr>
      <vt:lpstr>Prototyping Samples- Tracker Case Assign</vt:lpstr>
      <vt:lpstr>User Activity</vt:lpstr>
      <vt:lpstr>Modules Implemented</vt:lpstr>
      <vt:lpstr>Modules Implemented</vt:lpstr>
      <vt:lpstr>Modules Implemented</vt:lpstr>
      <vt:lpstr>Sample Screenshots- Login Module</vt:lpstr>
      <vt:lpstr>USER DETAILS-</vt:lpstr>
      <vt:lpstr>TEST CASES-</vt:lpstr>
      <vt:lpstr>Test Cases(contd.)</vt:lpstr>
      <vt:lpstr>Test Cases-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SOFTWARE DESCRIPTION SPECIFICATION</dc:title>
  <dc:creator>Prateek Dwivedi</dc:creator>
  <cp:lastModifiedBy>Saketh</cp:lastModifiedBy>
  <cp:revision>6</cp:revision>
  <dcterms:created xsi:type="dcterms:W3CDTF">2013-05-02T07:50:26Z</dcterms:created>
  <dcterms:modified xsi:type="dcterms:W3CDTF">2013-05-02T09:44:37Z</dcterms:modified>
</cp:coreProperties>
</file>