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256" r:id="rId3"/>
    <p:sldId id="257" r:id="rId4"/>
    <p:sldId id="258" r:id="rId5"/>
    <p:sldId id="264" r:id="rId6"/>
    <p:sldId id="259" r:id="rId7"/>
    <p:sldId id="266" r:id="rId8"/>
    <p:sldId id="260" r:id="rId9"/>
    <p:sldId id="261" r:id="rId10"/>
    <p:sldId id="262" r:id="rId11"/>
    <p:sldId id="263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8015-2230-42E9-9299-9D65306E875A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340A-6B32-465D-AE1B-D7671EA7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340A-6B32-465D-AE1B-D7671EA73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51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3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49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6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6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1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1E5C-D858-4299-9E7B-97CA6A2BB6F7}" type="datetimeFigureOut">
              <a:rPr lang="en-IN" smtClean="0"/>
              <a:t>11-03-2013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B71D0A-32B4-4A24-80D2-67D45DE8E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SECRET CYBER INVESTIGATION AGENCY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VERSION 1.1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By:</a:t>
            </a:r>
          </a:p>
          <a:p>
            <a:pPr marL="0" indent="0">
              <a:buNone/>
            </a:pPr>
            <a:r>
              <a:rPr lang="en-IN" dirty="0" smtClean="0"/>
              <a:t>Naga </a:t>
            </a:r>
            <a:r>
              <a:rPr lang="en-IN" dirty="0" err="1"/>
              <a:t>M</a:t>
            </a:r>
            <a:r>
              <a:rPr lang="en-IN" dirty="0" err="1" smtClean="0"/>
              <a:t>alleswara</a:t>
            </a:r>
            <a:r>
              <a:rPr lang="en-IN" dirty="0" smtClean="0"/>
              <a:t> </a:t>
            </a:r>
            <a:r>
              <a:rPr lang="en-IN" dirty="0" smtClean="0"/>
              <a:t>Rao (10bce0114)</a:t>
            </a:r>
          </a:p>
          <a:p>
            <a:pPr marL="0" indent="0">
              <a:buNone/>
            </a:pPr>
            <a:r>
              <a:rPr lang="en-IN" dirty="0" smtClean="0"/>
              <a:t>Saurav Majumder (10bce0274)</a:t>
            </a:r>
          </a:p>
          <a:p>
            <a:pPr marL="0" indent="0">
              <a:buNone/>
            </a:pPr>
            <a:r>
              <a:rPr lang="en-IN" dirty="0" smtClean="0"/>
              <a:t>Saketh P (10bce0495)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46" y="4052546"/>
            <a:ext cx="2805454" cy="28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8800"/>
            <a:ext cx="7274769" cy="4824536"/>
          </a:xfrm>
        </p:spPr>
        <p:txBody>
          <a:bodyPr>
            <a:normAutofit/>
          </a:bodyPr>
          <a:lstStyle/>
          <a:p>
            <a:r>
              <a:rPr lang="en-IN" dirty="0" smtClean="0"/>
              <a:t>Cases are investigated in order of precedence of grades of each case</a:t>
            </a:r>
          </a:p>
          <a:p>
            <a:r>
              <a:rPr lang="en-IN" dirty="0" smtClean="0"/>
              <a:t>Trackers should not fall out of the module assigned to them</a:t>
            </a:r>
          </a:p>
          <a:p>
            <a:r>
              <a:rPr lang="en-IN" dirty="0" smtClean="0"/>
              <a:t>Online server updates firewalls of sites based on issue of permission</a:t>
            </a:r>
          </a:p>
          <a:p>
            <a:r>
              <a:rPr lang="en-IN" dirty="0" smtClean="0"/>
              <a:t>Maintenance of database to avoid stagnation of data</a:t>
            </a:r>
          </a:p>
          <a:p>
            <a:r>
              <a:rPr lang="en-IN" dirty="0" smtClean="0"/>
              <a:t>Not more than two cases assigned to a particular tracker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0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4508770"/>
          </a:xfrm>
        </p:spPr>
        <p:txBody>
          <a:bodyPr>
            <a:normAutofit/>
          </a:bodyPr>
          <a:lstStyle/>
          <a:p>
            <a:r>
              <a:rPr lang="en-IN" dirty="0" smtClean="0"/>
              <a:t>Exactness- Assists only users in the online shopping forums, people having bank accounts and social networking site users</a:t>
            </a:r>
          </a:p>
          <a:p>
            <a:endParaRPr lang="en-IN" dirty="0" smtClean="0"/>
          </a:p>
          <a:p>
            <a:r>
              <a:rPr lang="en-IN" dirty="0" smtClean="0"/>
              <a:t>Implicitness- Supervisors need to ensure that recruits are skilled enough to handle cases assigned to them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Understandability</a:t>
            </a:r>
            <a:r>
              <a:rPr lang="en-IN" dirty="0" smtClean="0"/>
              <a:t> - Requirements are expressed in the language of the application </a:t>
            </a:r>
            <a:r>
              <a:rPr lang="en-IN" dirty="0" err="1" smtClean="0"/>
              <a:t>domain,so</a:t>
            </a:r>
            <a:r>
              <a:rPr lang="en-IN" dirty="0" smtClean="0"/>
              <a:t> may not be </a:t>
            </a:r>
            <a:r>
              <a:rPr lang="en-IN" dirty="0" smtClean="0"/>
              <a:t>always clear </a:t>
            </a:r>
            <a:r>
              <a:rPr lang="en-IN" dirty="0" smtClean="0"/>
              <a:t>to software </a:t>
            </a:r>
            <a:r>
              <a:rPr lang="en-IN" dirty="0" smtClean="0"/>
              <a:t>engineers but are  </a:t>
            </a:r>
            <a:r>
              <a:rPr lang="en-IN" dirty="0" smtClean="0"/>
              <a:t>understood by the people who are involved in real time agencies.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0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992888" cy="5489485"/>
          </a:xfrm>
        </p:spPr>
      </p:pic>
    </p:spTree>
    <p:extLst>
      <p:ext uri="{BB962C8B-B14F-4D97-AF65-F5344CB8AC3E}">
        <p14:creationId xmlns:p14="http://schemas.microsoft.com/office/powerpoint/2010/main" val="28958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307"/>
            <a:ext cx="6347713" cy="1320800"/>
          </a:xfrm>
        </p:spPr>
        <p:txBody>
          <a:bodyPr/>
          <a:lstStyle/>
          <a:p>
            <a:r>
              <a:rPr lang="en-US" dirty="0" smtClean="0"/>
              <a:t>ARCHITECTURAL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Structuring:  CLIENT-SERVER</a:t>
            </a:r>
          </a:p>
          <a:p>
            <a:pPr marL="0" indent="0">
              <a:buNone/>
            </a:pPr>
            <a:r>
              <a:rPr lang="en-US" dirty="0"/>
              <a:t> 						</a:t>
            </a:r>
            <a:r>
              <a:rPr lang="en-US" dirty="0" smtClean="0"/>
              <a:t>         model</a:t>
            </a:r>
            <a:endParaRPr lang="en-US" dirty="0"/>
          </a:p>
          <a:p>
            <a:r>
              <a:rPr lang="en-US" dirty="0" smtClean="0"/>
              <a:t>Control Model : A Call Return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		model</a:t>
            </a:r>
            <a:endParaRPr lang="en-US" dirty="0"/>
          </a:p>
          <a:p>
            <a:r>
              <a:rPr lang="en-US" dirty="0" smtClean="0"/>
              <a:t>Modular Decomposition :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Combination of both top down and the bottom up approach. For clear requirement gathering.</a:t>
            </a:r>
          </a:p>
          <a:p>
            <a:pPr marL="0" indent="0">
              <a:buNone/>
            </a:pPr>
            <a:r>
              <a:rPr lang="en-US" dirty="0" smtClean="0"/>
              <a:t>          An object oriented approach is followed.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"/>
            <a:ext cx="4355975" cy="41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6825703" cy="1824856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274110"/>
            <a:ext cx="4464496" cy="25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2576" y="-171400"/>
            <a:ext cx="7772400" cy="1470025"/>
          </a:xfrm>
        </p:spPr>
        <p:txBody>
          <a:bodyPr/>
          <a:lstStyle/>
          <a:p>
            <a:r>
              <a:rPr lang="en-IN" dirty="0" smtClean="0"/>
              <a:t>Problem 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82" y="-243408"/>
            <a:ext cx="8562718" cy="756084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endParaRPr lang="en-IN" dirty="0" smtClean="0"/>
          </a:p>
          <a:p>
            <a:pPr marL="457200" indent="-457200" algn="just">
              <a:buFont typeface="Wingdings" pitchFamily="2" charset="2"/>
              <a:buChar char="§"/>
            </a:pPr>
            <a:endParaRPr lang="en-IN" dirty="0"/>
          </a:p>
          <a:p>
            <a:pPr marL="457200" indent="-457200" algn="just">
              <a:buFont typeface="Wingdings" pitchFamily="2" charset="2"/>
              <a:buChar char="§"/>
            </a:pPr>
            <a:endParaRPr lang="en-IN" dirty="0" smtClean="0"/>
          </a:p>
          <a:p>
            <a:pPr marL="457200" indent="-457200" algn="just">
              <a:buFont typeface="Wingdings" pitchFamily="2" charset="2"/>
              <a:buChar char="§"/>
            </a:pPr>
            <a:endParaRPr lang="en-IN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Too much risk of online theft and phishing in 3 main areas in this particular domain-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*  Credit card details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* Username/Password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* SN sites/E-commerce domain(cheating)</a:t>
            </a:r>
          </a:p>
          <a:p>
            <a:r>
              <a:rPr lang="en-US" dirty="0">
                <a:solidFill>
                  <a:schemeClr val="tx2"/>
                </a:solidFill>
              </a:rPr>
              <a:t>By this people’s privacy is disturbed highly and they cannot live peacefully </a:t>
            </a:r>
            <a:r>
              <a:rPr lang="en-US" dirty="0" smtClean="0">
                <a:solidFill>
                  <a:schemeClr val="tx2"/>
                </a:solidFill>
              </a:rPr>
              <a:t>after</a:t>
            </a:r>
            <a:endParaRPr lang="en-IN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that, so </a:t>
            </a:r>
            <a:r>
              <a:rPr lang="en-US" dirty="0">
                <a:solidFill>
                  <a:schemeClr val="tx2"/>
                </a:solidFill>
              </a:rPr>
              <a:t>this project aims to eradicate such defaulters and put justice back where </a:t>
            </a:r>
            <a:r>
              <a:rPr lang="en-US" dirty="0" smtClean="0">
                <a:solidFill>
                  <a:schemeClr val="tx2"/>
                </a:solidFill>
              </a:rPr>
              <a:t>it belongs (</a:t>
            </a:r>
            <a:r>
              <a:rPr lang="en-IN" dirty="0" smtClean="0">
                <a:solidFill>
                  <a:schemeClr val="tx2"/>
                </a:solidFill>
              </a:rPr>
              <a:t>TO THE RIGHFUL USERS).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/>
                </a:solidFill>
              </a:rPr>
              <a:t>Implement a secret cyber investigation agency where trackers are recruited by the agency. 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/>
                </a:solidFill>
              </a:rPr>
              <a:t> Trackers are assigned cases based on their order of precedence.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/>
                </a:solidFill>
              </a:rPr>
              <a:t>The trackers need to make sure that they provide a cyber crime free environment.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dirty="0" smtClean="0">
                <a:solidFill>
                  <a:schemeClr val="tx2"/>
                </a:solidFill>
              </a:rPr>
              <a:t>The hackers and phishers need to be prevented from misusing credit card details and personal user accounts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1378496" cy="868958"/>
          </a:xfrm>
        </p:spPr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040560"/>
          </a:xfrm>
        </p:spPr>
        <p:txBody>
          <a:bodyPr>
            <a:normAutofit fontScale="47500" lnSpcReduction="20000"/>
          </a:bodyPr>
          <a:lstStyle/>
          <a:p>
            <a:endParaRPr lang="en-IN" dirty="0" smtClean="0"/>
          </a:p>
          <a:p>
            <a:r>
              <a:rPr lang="en-IN" sz="3800" dirty="0" smtClean="0"/>
              <a:t>Develop a scene software for a secret cyber agency</a:t>
            </a:r>
          </a:p>
          <a:p>
            <a:r>
              <a:rPr lang="en-IN" sz="3800" dirty="0" smtClean="0"/>
              <a:t>Control phishing activities and prevent username/password theft</a:t>
            </a:r>
          </a:p>
          <a:p>
            <a:r>
              <a:rPr lang="en-IN" sz="3800" dirty="0" smtClean="0"/>
              <a:t>Monitor activities of suspicious users online</a:t>
            </a:r>
          </a:p>
          <a:p>
            <a:pPr marL="0" indent="0">
              <a:buNone/>
            </a:pPr>
            <a:r>
              <a:rPr lang="en-IN" sz="8400" dirty="0" smtClean="0">
                <a:solidFill>
                  <a:schemeClr val="accent1"/>
                </a:solidFill>
              </a:rPr>
              <a:t>OBJECTIVE</a:t>
            </a:r>
          </a:p>
          <a:p>
            <a:r>
              <a:rPr lang="en-IN" sz="3800" dirty="0" smtClean="0"/>
              <a:t>To ensure a communication channel between participating entities</a:t>
            </a:r>
          </a:p>
          <a:p>
            <a:r>
              <a:rPr lang="en-IN" sz="3800" dirty="0" smtClean="0"/>
              <a:t>Interactive system to ensure secure communication between Tracking agency and trackers</a:t>
            </a:r>
          </a:p>
          <a:p>
            <a:pPr marL="0" indent="0">
              <a:buNone/>
            </a:pPr>
            <a:r>
              <a:rPr lang="en-IN" sz="8400" dirty="0" smtClean="0">
                <a:solidFill>
                  <a:schemeClr val="accent1"/>
                </a:solidFill>
              </a:rPr>
              <a:t>SCOPE</a:t>
            </a:r>
          </a:p>
          <a:p>
            <a:r>
              <a:rPr lang="en-IN" sz="3800" dirty="0" smtClean="0"/>
              <a:t>With technology on the up rise</a:t>
            </a:r>
            <a:r>
              <a:rPr lang="en-IN" sz="3800" dirty="0"/>
              <a:t> </a:t>
            </a:r>
            <a:r>
              <a:rPr lang="en-IN" sz="3800" dirty="0" smtClean="0"/>
              <a:t>to ensure cyber crime free environment in the jurisdiction of the online server</a:t>
            </a:r>
          </a:p>
          <a:p>
            <a:r>
              <a:rPr lang="en-IN" sz="3800" dirty="0" smtClean="0"/>
              <a:t>Immense help to the government to minimize cyber frauds </a:t>
            </a:r>
          </a:p>
          <a:p>
            <a:r>
              <a:rPr lang="en-IN" sz="3800" dirty="0" smtClean="0"/>
              <a:t>Can help users enjoy a threat free surfing experience</a:t>
            </a:r>
          </a:p>
          <a:p>
            <a:r>
              <a:rPr lang="en-IN" sz="3800" dirty="0" smtClean="0"/>
              <a:t>Online shopping forums  and social networking sites get a boost  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9688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PROCESS MODEL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14729" cy="42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desired project has the following functionality:</a:t>
            </a:r>
          </a:p>
          <a:p>
            <a:endParaRPr lang="en-IN" dirty="0" smtClean="0"/>
          </a:p>
          <a:p>
            <a:r>
              <a:rPr lang="en-IN" dirty="0" smtClean="0"/>
              <a:t>High reliability</a:t>
            </a:r>
          </a:p>
          <a:p>
            <a:r>
              <a:rPr lang="en-IN" dirty="0" smtClean="0"/>
              <a:t>Thorough risk analysis and management plan</a:t>
            </a:r>
          </a:p>
          <a:p>
            <a:r>
              <a:rPr lang="en-IN" dirty="0" smtClean="0"/>
              <a:t>Fast upload of data</a:t>
            </a:r>
          </a:p>
          <a:p>
            <a:r>
              <a:rPr lang="en-IN" dirty="0" smtClean="0"/>
              <a:t>No constraint on resources (memory, cost and power) in development of software</a:t>
            </a:r>
          </a:p>
          <a:p>
            <a:r>
              <a:rPr lang="en-IN" dirty="0" smtClean="0"/>
              <a:t>Active participation of the intelligence agency in the design, development and maintenance of the software.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Hence we chose an </a:t>
            </a:r>
            <a:r>
              <a:rPr lang="en-IN" u="sng" dirty="0" smtClean="0"/>
              <a:t>INCREMENTAL SDLC</a:t>
            </a:r>
            <a:r>
              <a:rPr lang="en-IN" dirty="0" smtClean="0"/>
              <a:t> model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352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0187"/>
            <a:ext cx="6347713" cy="1320800"/>
          </a:xfrm>
        </p:spPr>
        <p:txBody>
          <a:bodyPr>
            <a:normAutofit/>
          </a:bodyPr>
          <a:lstStyle/>
          <a:p>
            <a:r>
              <a:rPr lang="en-IN" dirty="0" smtClean="0"/>
              <a:t>WORK BREAKDOWN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953055" cy="4896544"/>
          </a:xfrm>
        </p:spPr>
      </p:pic>
    </p:spTree>
    <p:extLst>
      <p:ext uri="{BB962C8B-B14F-4D97-AF65-F5344CB8AC3E}">
        <p14:creationId xmlns:p14="http://schemas.microsoft.com/office/powerpoint/2010/main" val="41080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347713" cy="1320800"/>
          </a:xfrm>
        </p:spPr>
        <p:txBody>
          <a:bodyPr/>
          <a:lstStyle/>
          <a:p>
            <a:r>
              <a:rPr lang="en-IN" dirty="0" smtClean="0"/>
              <a:t>RISK MANAGEMENT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" y="877531"/>
            <a:ext cx="8815307" cy="5987929"/>
          </a:xfrm>
        </p:spPr>
      </p:pic>
    </p:spTree>
    <p:extLst>
      <p:ext uri="{BB962C8B-B14F-4D97-AF65-F5344CB8AC3E}">
        <p14:creationId xmlns:p14="http://schemas.microsoft.com/office/powerpoint/2010/main" val="1925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TRACEABILITY MATRIX-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00858"/>
              </p:ext>
            </p:extLst>
          </p:nvPr>
        </p:nvGraphicFramePr>
        <p:xfrm>
          <a:off x="251520" y="2132856"/>
          <a:ext cx="8136904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859"/>
                <a:gridCol w="1355859"/>
                <a:gridCol w="1355859"/>
                <a:gridCol w="1355859"/>
                <a:gridCol w="1356734"/>
                <a:gridCol w="1356734"/>
              </a:tblGrid>
              <a:tr h="10312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Participating Entities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Online Server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Tracking Agency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Tracker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Hacker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Online Server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1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Tracking Agency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0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Tracker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5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Hacker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5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122" y="1561068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Brings out the X-Y relationships in 3 forms-[Requirement(r),Design(D) and Source(s)]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992888" cy="47525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b="1" dirty="0" smtClean="0"/>
              <a:t>Online Server</a:t>
            </a:r>
          </a:p>
          <a:p>
            <a:r>
              <a:rPr lang="en-IN" sz="2600" b="1" dirty="0" smtClean="0"/>
              <a:t>Receive case</a:t>
            </a:r>
          </a:p>
          <a:p>
            <a:r>
              <a:rPr lang="en-IN" sz="2600" b="1" dirty="0" smtClean="0"/>
              <a:t>Define grade of case</a:t>
            </a:r>
          </a:p>
          <a:p>
            <a:r>
              <a:rPr lang="en-IN" sz="2600" b="1" dirty="0" smtClean="0"/>
              <a:t>Assign case to TA</a:t>
            </a:r>
          </a:p>
          <a:p>
            <a:pPr marL="0" indent="0">
              <a:buNone/>
            </a:pPr>
            <a:r>
              <a:rPr lang="en-IN" sz="2600" b="1" dirty="0" smtClean="0"/>
              <a:t>Tracking Agency</a:t>
            </a:r>
          </a:p>
          <a:p>
            <a:r>
              <a:rPr lang="en-IN" sz="2600" b="1" dirty="0" smtClean="0"/>
              <a:t>Assign case to appropriate tracker</a:t>
            </a:r>
          </a:p>
          <a:p>
            <a:r>
              <a:rPr lang="en-IN" sz="2600" b="1" dirty="0" smtClean="0"/>
              <a:t>Provide resources to trackers</a:t>
            </a:r>
          </a:p>
          <a:p>
            <a:r>
              <a:rPr lang="en-IN" sz="2600" b="1" dirty="0" smtClean="0"/>
              <a:t>Submit report to OlS</a:t>
            </a:r>
          </a:p>
          <a:p>
            <a:r>
              <a:rPr lang="en-IN" sz="2600" b="1" dirty="0" smtClean="0"/>
              <a:t>Maintain database</a:t>
            </a:r>
          </a:p>
          <a:p>
            <a:pPr marL="0" indent="0">
              <a:buNone/>
            </a:pPr>
            <a:r>
              <a:rPr lang="en-IN" sz="2600" b="1" dirty="0" smtClean="0"/>
              <a:t>Tracker</a:t>
            </a:r>
          </a:p>
          <a:p>
            <a:r>
              <a:rPr lang="en-IN" sz="2600" b="1" dirty="0" smtClean="0"/>
              <a:t>Investigate cases </a:t>
            </a:r>
          </a:p>
          <a:p>
            <a:r>
              <a:rPr lang="en-IN" sz="2600" b="1" dirty="0" smtClean="0"/>
              <a:t>Upload evidences</a:t>
            </a:r>
          </a:p>
          <a:p>
            <a:r>
              <a:rPr lang="en-IN" sz="2600" b="1" dirty="0" smtClean="0"/>
              <a:t>Report to TA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549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NON 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Usability</a:t>
            </a:r>
          </a:p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Capacity</a:t>
            </a:r>
          </a:p>
          <a:p>
            <a:r>
              <a:rPr lang="en-IN" dirty="0" smtClean="0"/>
              <a:t>Recovery</a:t>
            </a:r>
          </a:p>
          <a:p>
            <a:r>
              <a:rPr lang="en-IN" dirty="0" smtClean="0"/>
              <a:t>Availability</a:t>
            </a:r>
          </a:p>
          <a:p>
            <a:r>
              <a:rPr lang="en-IN" dirty="0" smtClean="0"/>
              <a:t>Reliability</a:t>
            </a:r>
          </a:p>
          <a:p>
            <a:r>
              <a:rPr lang="en-IN" dirty="0" smtClean="0"/>
              <a:t>Maintainability	</a:t>
            </a:r>
          </a:p>
          <a:p>
            <a:r>
              <a:rPr lang="en-IN" dirty="0" smtClean="0"/>
              <a:t>Portability</a:t>
            </a:r>
          </a:p>
          <a:p>
            <a:r>
              <a:rPr lang="en-IN" dirty="0" smtClean="0"/>
              <a:t>Privacy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540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Heiti Std R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SECRET CYBER INVESTIGATION AGENCY</vt:lpstr>
      <vt:lpstr>Problem Description</vt:lpstr>
      <vt:lpstr>AIM</vt:lpstr>
      <vt:lpstr>PROCESS MODEL IDENTIFICATION</vt:lpstr>
      <vt:lpstr>WORK BREAKDOWN STRUCTURE</vt:lpstr>
      <vt:lpstr>RISK MANAGEMENT</vt:lpstr>
      <vt:lpstr>TRACEABILITY MATRIX-</vt:lpstr>
      <vt:lpstr>FUNCTIONAL REQUIREMENTS</vt:lpstr>
      <vt:lpstr>NON FUNCTIONAL REQUIREMENTS</vt:lpstr>
      <vt:lpstr>CONSTRAINTS</vt:lpstr>
      <vt:lpstr>DOMAIN REQUIREMENTS</vt:lpstr>
      <vt:lpstr>USE CASE DIAGRAM</vt:lpstr>
      <vt:lpstr>ARCHITECTURAL 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SAURAV</dc:creator>
  <cp:lastModifiedBy>Saketh</cp:lastModifiedBy>
  <cp:revision>24</cp:revision>
  <dcterms:created xsi:type="dcterms:W3CDTF">2013-03-10T16:26:04Z</dcterms:created>
  <dcterms:modified xsi:type="dcterms:W3CDTF">2013-03-11T11:07:30Z</dcterms:modified>
</cp:coreProperties>
</file>