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7612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33218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356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200065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45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6000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156766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156663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417288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F87E4-F2DA-4D5E-A3D4-40CE1EF5ABC3}" type="datetimeFigureOut">
              <a:rPr lang="en-IN" smtClean="0"/>
              <a:t>17-10-2013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384687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DF87E4-F2DA-4D5E-A3D4-40CE1EF5ABC3}" type="datetimeFigureOut">
              <a:rPr lang="en-IN" smtClean="0"/>
              <a:t>17-10-2013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270411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DF87E4-F2DA-4D5E-A3D4-40CE1EF5ABC3}" type="datetimeFigureOut">
              <a:rPr lang="en-IN" smtClean="0"/>
              <a:t>17-10-2013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71630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DF87E4-F2DA-4D5E-A3D4-40CE1EF5ABC3}" type="datetimeFigureOut">
              <a:rPr lang="en-IN" smtClean="0"/>
              <a:t>17-10-2013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16999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F87E4-F2DA-4D5E-A3D4-40CE1EF5ABC3}" type="datetimeFigureOut">
              <a:rPr lang="en-IN" smtClean="0"/>
              <a:t>17-10-2013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257667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F87E4-F2DA-4D5E-A3D4-40CE1EF5ABC3}" type="datetimeFigureOut">
              <a:rPr lang="en-IN" smtClean="0"/>
              <a:t>17-10-2013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84559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F87E4-F2DA-4D5E-A3D4-40CE1EF5ABC3}" type="datetimeFigureOut">
              <a:rPr lang="en-IN" smtClean="0"/>
              <a:t>17-10-2013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65D16-9476-45B5-A29A-232D6F0EDEB7}" type="slidenum">
              <a:rPr lang="en-IN" smtClean="0"/>
              <a:t>‹#›</a:t>
            </a:fld>
            <a:endParaRPr lang="en-IN"/>
          </a:p>
        </p:txBody>
      </p:sp>
    </p:spTree>
    <p:extLst>
      <p:ext uri="{BB962C8B-B14F-4D97-AF65-F5344CB8AC3E}">
        <p14:creationId xmlns:p14="http://schemas.microsoft.com/office/powerpoint/2010/main" val="366499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DF87E4-F2DA-4D5E-A3D4-40CE1EF5ABC3}" type="datetimeFigureOut">
              <a:rPr lang="en-IN" smtClean="0"/>
              <a:t>17-10-2013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D965D16-9476-45B5-A29A-232D6F0EDEB7}" type="slidenum">
              <a:rPr lang="en-IN" smtClean="0"/>
              <a:t>‹#›</a:t>
            </a:fld>
            <a:endParaRPr lang="en-IN"/>
          </a:p>
        </p:txBody>
      </p:sp>
    </p:spTree>
    <p:extLst>
      <p:ext uri="{BB962C8B-B14F-4D97-AF65-F5344CB8AC3E}">
        <p14:creationId xmlns:p14="http://schemas.microsoft.com/office/powerpoint/2010/main" val="703890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85800"/>
            <a:ext cx="6096000" cy="1200329"/>
          </a:xfrm>
          <a:prstGeom prst="rect">
            <a:avLst/>
          </a:prstGeom>
        </p:spPr>
        <p:txBody>
          <a:bodyPr wrap="square">
            <a:spAutoFit/>
          </a:bodyPr>
          <a:lstStyle/>
          <a:p>
            <a:pPr algn="ctr"/>
            <a:r>
              <a:rPr lang="en-US" sz="3600" b="1" u="sng" dirty="0" smtClean="0"/>
              <a:t>IN-PLANT TRAINING </a:t>
            </a:r>
            <a:endParaRPr lang="en-US" sz="3600" b="1" u="sng" dirty="0"/>
          </a:p>
          <a:p>
            <a:pPr algn="ctr"/>
            <a:endParaRPr lang="en-US" sz="3600" b="1" dirty="0"/>
          </a:p>
        </p:txBody>
      </p:sp>
      <p:sp>
        <p:nvSpPr>
          <p:cNvPr id="3" name="Rectangle 2"/>
          <p:cNvSpPr/>
          <p:nvPr/>
        </p:nvSpPr>
        <p:spPr>
          <a:xfrm>
            <a:off x="1524000" y="2362200"/>
            <a:ext cx="5867400" cy="646331"/>
          </a:xfrm>
          <a:prstGeom prst="rect">
            <a:avLst/>
          </a:prstGeom>
        </p:spPr>
        <p:txBody>
          <a:bodyPr wrap="square">
            <a:spAutoFit/>
          </a:bodyPr>
          <a:lstStyle/>
          <a:p>
            <a:pPr algn="ctr"/>
            <a:r>
              <a:rPr lang="en-US" b="1" dirty="0">
                <a:latin typeface="Times New Roman" panose="02020603050405020304" pitchFamily="18" charset="0"/>
                <a:ea typeface="Times New Roman" panose="02020603050405020304" pitchFamily="18" charset="0"/>
              </a:rPr>
              <a:t>TRAINING ON TECHNOLOGY </a:t>
            </a:r>
            <a:r>
              <a:rPr lang="en-US" b="1" dirty="0" smtClean="0">
                <a:latin typeface="Times New Roman" panose="02020603050405020304" pitchFamily="18" charset="0"/>
                <a:ea typeface="Times New Roman" panose="02020603050405020304" pitchFamily="18" charset="0"/>
              </a:rPr>
              <a:t>FUNDAMENTALS</a:t>
            </a:r>
          </a:p>
          <a:p>
            <a:pPr algn="ctr"/>
            <a:r>
              <a:rPr lang="en-US" b="1" dirty="0" smtClean="0">
                <a:latin typeface="Times New Roman" panose="02020603050405020304" pitchFamily="18" charset="0"/>
                <a:ea typeface="Times New Roman" panose="02020603050405020304" pitchFamily="18" charset="0"/>
              </a:rPr>
              <a:t>( A+ -HCL )</a:t>
            </a:r>
            <a:endParaRPr lang="en-US" sz="1200"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6553200" y="5943600"/>
            <a:ext cx="2743200" cy="646331"/>
          </a:xfrm>
          <a:prstGeom prst="rect">
            <a:avLst/>
          </a:prstGeom>
          <a:noFill/>
        </p:spPr>
        <p:txBody>
          <a:bodyPr wrap="square" rtlCol="0">
            <a:spAutoFit/>
          </a:bodyPr>
          <a:lstStyle/>
          <a:p>
            <a:r>
              <a:rPr lang="en-US" dirty="0" smtClean="0"/>
              <a:t>By-</a:t>
            </a:r>
          </a:p>
          <a:p>
            <a:r>
              <a:rPr lang="en-US" dirty="0" smtClean="0"/>
              <a:t>Saketh P(10bce0495)</a:t>
            </a:r>
            <a:endParaRPr lang="en-US" dirty="0"/>
          </a:p>
        </p:txBody>
      </p:sp>
      <p:sp>
        <p:nvSpPr>
          <p:cNvPr id="5" name="TextBox 4"/>
          <p:cNvSpPr txBox="1"/>
          <p:nvPr/>
        </p:nvSpPr>
        <p:spPr>
          <a:xfrm>
            <a:off x="533400" y="3657600"/>
            <a:ext cx="2667000" cy="1200329"/>
          </a:xfrm>
          <a:prstGeom prst="rect">
            <a:avLst/>
          </a:prstGeom>
          <a:noFill/>
        </p:spPr>
        <p:txBody>
          <a:bodyPr wrap="square" rtlCol="0">
            <a:spAutoFit/>
          </a:bodyPr>
          <a:lstStyle/>
          <a:p>
            <a:r>
              <a:rPr lang="en-US" dirty="0" smtClean="0"/>
              <a:t>To-</a:t>
            </a:r>
          </a:p>
          <a:p>
            <a:r>
              <a:rPr lang="en-US" dirty="0" smtClean="0"/>
              <a:t>Prof. </a:t>
            </a:r>
            <a:r>
              <a:rPr lang="en-US" dirty="0" err="1" smtClean="0"/>
              <a:t>Vijayarajan</a:t>
            </a:r>
            <a:r>
              <a:rPr lang="en-US" dirty="0" smtClean="0"/>
              <a:t> V</a:t>
            </a:r>
          </a:p>
          <a:p>
            <a:r>
              <a:rPr lang="en-US" dirty="0" smtClean="0"/>
              <a:t>Prof. </a:t>
            </a:r>
            <a:r>
              <a:rPr lang="en-US" dirty="0" err="1" smtClean="0"/>
              <a:t>Boominathan</a:t>
            </a:r>
            <a:r>
              <a:rPr lang="en-US" dirty="0" smtClean="0"/>
              <a:t> P</a:t>
            </a:r>
          </a:p>
          <a:p>
            <a:r>
              <a:rPr lang="en-US" dirty="0" smtClean="0"/>
              <a:t>Prof </a:t>
            </a:r>
            <a:r>
              <a:rPr lang="en-US" dirty="0" err="1" smtClean="0"/>
              <a:t>Arun</a:t>
            </a:r>
            <a:r>
              <a:rPr lang="en-US" dirty="0" smtClean="0"/>
              <a:t> Kumar G</a:t>
            </a:r>
            <a:endParaRPr lang="en-US" dirty="0"/>
          </a:p>
        </p:txBody>
      </p:sp>
    </p:spTree>
    <p:extLst>
      <p:ext uri="{BB962C8B-B14F-4D97-AF65-F5344CB8AC3E}">
        <p14:creationId xmlns:p14="http://schemas.microsoft.com/office/powerpoint/2010/main" val="22766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droid robot.svg"/>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
            <a:ext cx="2209800" cy="1905000"/>
          </a:xfrm>
          <a:prstGeom prst="rect">
            <a:avLst/>
          </a:prstGeom>
          <a:noFill/>
          <a:ln>
            <a:noFill/>
          </a:ln>
        </p:spPr>
      </p:pic>
      <p:sp>
        <p:nvSpPr>
          <p:cNvPr id="3" name="Rectangle 2"/>
          <p:cNvSpPr/>
          <p:nvPr/>
        </p:nvSpPr>
        <p:spPr>
          <a:xfrm>
            <a:off x="152400" y="2362200"/>
            <a:ext cx="8839200" cy="4247317"/>
          </a:xfrm>
          <a:prstGeom prst="rect">
            <a:avLst/>
          </a:prstGeom>
        </p:spPr>
        <p:txBody>
          <a:bodyPr wrap="square">
            <a:spAutoFit/>
          </a:bodyPr>
          <a:lstStyle/>
          <a:p>
            <a:pPr marL="285750" indent="-285750">
              <a:lnSpc>
                <a:spcPct val="150000"/>
              </a:lnSpc>
              <a:buFont typeface="Arial" pitchFamily="34" charset="0"/>
              <a:buChar char="•"/>
            </a:pPr>
            <a:r>
              <a:rPr lang="en-US" dirty="0">
                <a:latin typeface="Times New Roman" pitchFamily="18" charset="0"/>
                <a:cs typeface="Times New Roman" pitchFamily="18" charset="0"/>
              </a:rPr>
              <a:t>Applications are developed in the Java language using the Android software development kit (SDK). </a:t>
            </a:r>
            <a:endParaRPr lang="en-US"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SDK includes a comprehensive set of development tools, including a debugger, software libraries, a handset emulator based on QEMU, documentation, sample code, and tutorials. </a:t>
            </a:r>
            <a:endParaRPr lang="en-US"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officially supported integrated development environment (IDE) is Eclipse using the Android Development Tools (ADT) plugin</a:t>
            </a:r>
            <a:r>
              <a:rPr lang="en-US" dirty="0" smtClean="0"/>
              <a:t>.</a:t>
            </a:r>
          </a:p>
          <a:p>
            <a:pPr marL="285750" indent="-285750">
              <a:lnSpc>
                <a:spcPct val="150000"/>
              </a:lnSpc>
              <a:buFont typeface="Arial" pitchFamily="34" charset="0"/>
              <a:buChar char="•"/>
            </a:pPr>
            <a:r>
              <a:rPr lang="en-US" dirty="0">
                <a:latin typeface="Times New Roman" pitchFamily="18" charset="0"/>
                <a:cs typeface="Times New Roman" pitchFamily="18" charset="0"/>
              </a:rPr>
              <a:t>Android applications run in a sandbox, an isolated area of the system that does not have access to the rest of the system's resources, unless access permissions are explicitly granted by the user when the application is installed.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4315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6324808"/>
          </a:xfrm>
          <a:prstGeom prst="rect">
            <a:avLst/>
          </a:prstGeom>
        </p:spPr>
        <p:txBody>
          <a:bodyPr wrap="square">
            <a:spAutoFit/>
          </a:bodyPr>
          <a:lstStyle/>
          <a:p>
            <a:r>
              <a:rPr lang="en-US" b="1" u="sng" dirty="0"/>
              <a:t>BLUE EYE </a:t>
            </a:r>
            <a:r>
              <a:rPr lang="en-US" b="1" u="sng" dirty="0" smtClean="0"/>
              <a:t>TECHNOLOGY:</a:t>
            </a:r>
          </a:p>
          <a:p>
            <a:endParaRPr lang="en-US" b="1" u="sng" dirty="0"/>
          </a:p>
          <a:p>
            <a:pPr marL="285750" indent="-285750" algn="just">
              <a:lnSpc>
                <a:spcPct val="150000"/>
              </a:lnSpc>
              <a:buFont typeface="Arial" pitchFamily="34" charset="0"/>
              <a:buChar char="•"/>
            </a:pP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Blue eyes </a:t>
            </a:r>
            <a:r>
              <a:rPr lang="en-US" dirty="0">
                <a:latin typeface="Times New Roman" pitchFamily="18" charset="0"/>
                <a:cs typeface="Times New Roman" pitchFamily="18" charset="0"/>
              </a:rPr>
              <a:t>technology aims at creating computational machines that have perceptual and sensory ability like those of human beings.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uses non-obtrusive </a:t>
            </a:r>
            <a:r>
              <a:rPr lang="en-US" dirty="0" smtClean="0">
                <a:latin typeface="Times New Roman" pitchFamily="18" charset="0"/>
                <a:cs typeface="Times New Roman" pitchFamily="18" charset="0"/>
              </a:rPr>
              <a:t>sensing</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method</a:t>
            </a:r>
            <a:r>
              <a:rPr lang="en-US" dirty="0">
                <a:latin typeface="Times New Roman" pitchFamily="18" charset="0"/>
                <a:cs typeface="Times New Roman" pitchFamily="18" charset="0"/>
              </a:rPr>
              <a:t>, employing most modern video cameras and microphones to identify the </a:t>
            </a:r>
            <a:r>
              <a:rPr lang="en-US" dirty="0" smtClean="0">
                <a:latin typeface="Times New Roman" pitchFamily="18" charset="0"/>
                <a:cs typeface="Times New Roman" pitchFamily="18" charset="0"/>
              </a:rPr>
              <a:t>user’s</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actions </a:t>
            </a:r>
            <a:r>
              <a:rPr lang="en-US" dirty="0">
                <a:latin typeface="Times New Roman" pitchFamily="18" charset="0"/>
                <a:cs typeface="Times New Roman" pitchFamily="18" charset="0"/>
              </a:rPr>
              <a:t>through the use of imparted sensory abilities.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machine can understand what a user wants, where he is looking at, and even realize his physical or emotional states.</a:t>
            </a:r>
            <a:endParaRPr lang="en-IN" dirty="0">
              <a:latin typeface="Times New Roman" pitchFamily="18" charset="0"/>
              <a:cs typeface="Times New Roman" pitchFamily="18" charset="0"/>
            </a:endParaRPr>
          </a:p>
          <a:p>
            <a:endParaRPr lang="en-US" dirty="0" smtClean="0"/>
          </a:p>
          <a:p>
            <a:pPr marL="285750" indent="-285750">
              <a:buFont typeface="Arial" pitchFamily="34" charset="0"/>
              <a:buChar char="•"/>
            </a:pPr>
            <a:r>
              <a:rPr lang="en-US" dirty="0" smtClean="0"/>
              <a:t>Blue </a:t>
            </a:r>
            <a:r>
              <a:rPr lang="en-US" dirty="0"/>
              <a:t>Eyes system consists of a </a:t>
            </a:r>
            <a:r>
              <a:rPr lang="en-US" b="1" dirty="0"/>
              <a:t>mobile measuring device </a:t>
            </a:r>
            <a:r>
              <a:rPr lang="en-US" dirty="0"/>
              <a:t>and a </a:t>
            </a:r>
            <a:r>
              <a:rPr lang="en-US" b="1" dirty="0"/>
              <a:t>central analytical system</a:t>
            </a:r>
            <a:r>
              <a:rPr lang="en-US" dirty="0"/>
              <a:t>. </a:t>
            </a:r>
          </a:p>
          <a:p>
            <a:pPr marL="285750" indent="-285750">
              <a:buFont typeface="Arial" pitchFamily="34" charset="0"/>
              <a:buChar char="•"/>
            </a:pPr>
            <a:r>
              <a:rPr lang="en-US" dirty="0" smtClean="0"/>
              <a:t>The </a:t>
            </a:r>
            <a:r>
              <a:rPr lang="en-US" dirty="0"/>
              <a:t>mobile device is integrated with Bluetooth module providing wireless interface between sensors worn by the operator and the central </a:t>
            </a:r>
            <a:r>
              <a:rPr lang="en-US" dirty="0" smtClean="0"/>
              <a:t>unit. ID </a:t>
            </a:r>
            <a:r>
              <a:rPr lang="en-US" dirty="0"/>
              <a:t>cards assigned to each of the operators and adequate user profiles on the central unit side provide necessary data personalization so the system consists of</a:t>
            </a:r>
            <a:endParaRPr lang="en-IN" dirty="0"/>
          </a:p>
          <a:p>
            <a:r>
              <a:rPr lang="en-US" dirty="0"/>
              <a:t>   </a:t>
            </a:r>
            <a:endParaRPr lang="en-IN" dirty="0"/>
          </a:p>
          <a:p>
            <a:pPr marL="285750" lvl="0" indent="-285750">
              <a:buFont typeface="Arial" pitchFamily="34" charset="0"/>
              <a:buChar char="•"/>
            </a:pPr>
            <a:r>
              <a:rPr lang="en-US" dirty="0"/>
              <a:t>Mobile measuring device (DAU)</a:t>
            </a:r>
            <a:endParaRPr lang="en-IN" dirty="0"/>
          </a:p>
          <a:p>
            <a:pPr marL="285750" lvl="0" indent="-285750">
              <a:buFont typeface="Arial" pitchFamily="34" charset="0"/>
              <a:buChar char="•"/>
            </a:pPr>
            <a:r>
              <a:rPr lang="en-US" dirty="0"/>
              <a:t>Central System Unit (CSU)</a:t>
            </a:r>
            <a:endParaRPr lang="en-IN" dirty="0"/>
          </a:p>
          <a:p>
            <a:endParaRPr lang="en-US" b="1" u="sng" dirty="0" smtClean="0"/>
          </a:p>
          <a:p>
            <a:endParaRPr lang="en-US" b="1" u="sng" dirty="0"/>
          </a:p>
          <a:p>
            <a:endParaRPr lang="en-IN" u="sng" dirty="0"/>
          </a:p>
        </p:txBody>
      </p:sp>
    </p:spTree>
    <p:extLst>
      <p:ext uri="{BB962C8B-B14F-4D97-AF65-F5344CB8AC3E}">
        <p14:creationId xmlns:p14="http://schemas.microsoft.com/office/powerpoint/2010/main" val="67810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568" y="381000"/>
            <a:ext cx="8730832" cy="5078313"/>
          </a:xfrm>
          <a:prstGeom prst="rect">
            <a:avLst/>
          </a:prstGeom>
        </p:spPr>
        <p:txBody>
          <a:bodyPr wrap="square">
            <a:spAutoFit/>
          </a:bodyPr>
          <a:lstStyle/>
          <a:p>
            <a:r>
              <a:rPr lang="en-US" b="1" u="sng" dirty="0"/>
              <a:t>HARDWARE COMPONETNTS</a:t>
            </a:r>
            <a:r>
              <a:rPr lang="en-US" b="1" u="sng" dirty="0" smtClean="0"/>
              <a:t>:</a:t>
            </a:r>
          </a:p>
          <a:p>
            <a:endParaRPr lang="en-US" dirty="0"/>
          </a:p>
          <a:p>
            <a:r>
              <a:rPr lang="en-US" dirty="0" smtClean="0"/>
              <a:t>Data </a:t>
            </a:r>
            <a:r>
              <a:rPr lang="en-US" dirty="0"/>
              <a:t>Acquisition Unit</a:t>
            </a:r>
            <a:endParaRPr lang="en-IN" dirty="0"/>
          </a:p>
          <a:p>
            <a:r>
              <a:rPr lang="en-US" dirty="0"/>
              <a:t>Central System Unit</a:t>
            </a:r>
            <a:endParaRPr lang="en-IN" dirty="0"/>
          </a:p>
          <a:p>
            <a:r>
              <a:rPr lang="en-US" dirty="0" smtClean="0"/>
              <a:t>The Software</a:t>
            </a:r>
          </a:p>
          <a:p>
            <a:pPr marL="285750" indent="-285750">
              <a:buFont typeface="Arial" pitchFamily="34" charset="0"/>
              <a:buChar char="•"/>
            </a:pPr>
            <a:r>
              <a:rPr lang="en-US" dirty="0" smtClean="0"/>
              <a:t>Visualization </a:t>
            </a:r>
            <a:r>
              <a:rPr lang="en-US" dirty="0"/>
              <a:t>module </a:t>
            </a:r>
            <a:endParaRPr lang="en-IN" dirty="0"/>
          </a:p>
          <a:p>
            <a:pPr marL="285750" indent="-285750">
              <a:buFont typeface="Arial" pitchFamily="34" charset="0"/>
              <a:buChar char="•"/>
            </a:pPr>
            <a:r>
              <a:rPr lang="en-US" dirty="0" smtClean="0"/>
              <a:t> Data </a:t>
            </a:r>
            <a:r>
              <a:rPr lang="en-US" dirty="0"/>
              <a:t>Analysis module </a:t>
            </a:r>
            <a:endParaRPr lang="en-IN" dirty="0"/>
          </a:p>
          <a:p>
            <a:pPr marL="285750" indent="-285750">
              <a:buFont typeface="Arial" pitchFamily="34" charset="0"/>
              <a:buChar char="•"/>
            </a:pPr>
            <a:r>
              <a:rPr lang="en-US" dirty="0" smtClean="0"/>
              <a:t> Connection </a:t>
            </a:r>
            <a:r>
              <a:rPr lang="en-US" dirty="0"/>
              <a:t>Manager </a:t>
            </a:r>
            <a:endParaRPr lang="en-IN" dirty="0"/>
          </a:p>
          <a:p>
            <a:r>
              <a:rPr lang="en-US" dirty="0" smtClean="0"/>
              <a:t>Emotion computing</a:t>
            </a:r>
          </a:p>
          <a:p>
            <a:r>
              <a:rPr lang="en-US" dirty="0" smtClean="0"/>
              <a:t>TYPES </a:t>
            </a:r>
            <a:r>
              <a:rPr lang="en-US" dirty="0"/>
              <a:t>OF EMOTION SENSORS:</a:t>
            </a:r>
            <a:endParaRPr lang="en-IN" dirty="0"/>
          </a:p>
          <a:p>
            <a:r>
              <a:rPr lang="en-US" dirty="0"/>
              <a:t>For </a:t>
            </a:r>
            <a:r>
              <a:rPr lang="en-US" dirty="0" smtClean="0"/>
              <a:t>Hand:   Emotion Mouse</a:t>
            </a:r>
            <a:r>
              <a:rPr lang="en-IN" dirty="0" smtClean="0"/>
              <a:t>, </a:t>
            </a:r>
            <a:r>
              <a:rPr lang="en-US" dirty="0" err="1" smtClean="0"/>
              <a:t>Sentic</a:t>
            </a:r>
            <a:r>
              <a:rPr lang="en-US" dirty="0" smtClean="0"/>
              <a:t> </a:t>
            </a:r>
            <a:r>
              <a:rPr lang="en-US" dirty="0"/>
              <a:t>Mouse</a:t>
            </a:r>
            <a:endParaRPr lang="en-IN" dirty="0"/>
          </a:p>
          <a:p>
            <a:r>
              <a:rPr lang="en-US" dirty="0"/>
              <a:t> </a:t>
            </a:r>
            <a:r>
              <a:rPr lang="en-US" dirty="0" smtClean="0"/>
              <a:t>For Eyes:   Expression Glasses</a:t>
            </a:r>
            <a:r>
              <a:rPr lang="en-IN" dirty="0" smtClean="0"/>
              <a:t>, </a:t>
            </a:r>
            <a:r>
              <a:rPr lang="en-US" dirty="0" smtClean="0"/>
              <a:t>Magic Pointing</a:t>
            </a:r>
            <a:r>
              <a:rPr lang="en-IN" dirty="0" smtClean="0"/>
              <a:t>, </a:t>
            </a:r>
            <a:r>
              <a:rPr lang="en-US" dirty="0" smtClean="0"/>
              <a:t>Eye </a:t>
            </a:r>
            <a:r>
              <a:rPr lang="en-US" dirty="0"/>
              <a:t>Tracking</a:t>
            </a:r>
            <a:endParaRPr lang="en-IN" dirty="0"/>
          </a:p>
          <a:p>
            <a:r>
              <a:rPr lang="en-US" dirty="0"/>
              <a:t> </a:t>
            </a:r>
            <a:r>
              <a:rPr lang="en-US" dirty="0" smtClean="0"/>
              <a:t>For Voice:</a:t>
            </a:r>
            <a:r>
              <a:rPr lang="en-IN" dirty="0" smtClean="0"/>
              <a:t>  </a:t>
            </a:r>
            <a:r>
              <a:rPr lang="en-US" dirty="0" smtClean="0"/>
              <a:t>Artificial </a:t>
            </a:r>
            <a:r>
              <a:rPr lang="en-US" dirty="0"/>
              <a:t>Intelligence Speech Recognition</a:t>
            </a:r>
            <a:endParaRPr lang="en-IN" dirty="0"/>
          </a:p>
          <a:p>
            <a:r>
              <a:rPr lang="en-US" dirty="0"/>
              <a:t>Emotion </a:t>
            </a:r>
            <a:r>
              <a:rPr lang="en-US" dirty="0" smtClean="0"/>
              <a:t>Mouse</a:t>
            </a:r>
            <a:endParaRPr lang="en-IN" dirty="0"/>
          </a:p>
          <a:p>
            <a:r>
              <a:rPr lang="en-US" dirty="0" err="1"/>
              <a:t>Sentic</a:t>
            </a:r>
            <a:r>
              <a:rPr lang="en-US" dirty="0"/>
              <a:t> Mouse</a:t>
            </a:r>
            <a:endParaRPr lang="en-IN" dirty="0"/>
          </a:p>
          <a:p>
            <a:endParaRPr lang="en-IN" dirty="0"/>
          </a:p>
          <a:p>
            <a:r>
              <a:rPr lang="en-US" dirty="0" smtClean="0"/>
              <a:t>Artificial intelligent speech recognition</a:t>
            </a:r>
            <a:endParaRPr lang="en-IN" dirty="0"/>
          </a:p>
          <a:p>
            <a:endParaRPr lang="en-IN" dirty="0"/>
          </a:p>
        </p:txBody>
      </p:sp>
    </p:spTree>
    <p:extLst>
      <p:ext uri="{BB962C8B-B14F-4D97-AF65-F5344CB8AC3E}">
        <p14:creationId xmlns:p14="http://schemas.microsoft.com/office/powerpoint/2010/main" val="264803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6334"/>
            <a:ext cx="8763000" cy="3139321"/>
          </a:xfrm>
          <a:prstGeom prst="rect">
            <a:avLst/>
          </a:prstGeom>
        </p:spPr>
        <p:txBody>
          <a:bodyPr wrap="square">
            <a:spAutoFit/>
          </a:bodyPr>
          <a:lstStyle/>
          <a:p>
            <a:r>
              <a:rPr lang="en-US" b="1" u="sng" dirty="0">
                <a:latin typeface="+mj-lt"/>
              </a:rPr>
              <a:t>SOFTWARE </a:t>
            </a:r>
            <a:r>
              <a:rPr lang="en-US" b="1" u="sng" dirty="0" smtClean="0">
                <a:latin typeface="+mj-lt"/>
              </a:rPr>
              <a:t>PLATFORMS:</a:t>
            </a:r>
          </a:p>
          <a:p>
            <a:endParaRPr lang="en-US" b="1" u="sng" dirty="0">
              <a:latin typeface="+mj-lt"/>
            </a:endParaRPr>
          </a:p>
          <a:p>
            <a:pPr marL="285750" indent="-285750">
              <a:buFont typeface="Arial" pitchFamily="34" charset="0"/>
              <a:buChar char="•"/>
            </a:pPr>
            <a:r>
              <a:rPr lang="en-US" dirty="0"/>
              <a:t>A software environment that is used to write applications and run them is called a software platform. </a:t>
            </a:r>
            <a:endParaRPr lang="en-US" dirty="0" smtClean="0"/>
          </a:p>
          <a:p>
            <a:pPr marL="285750" indent="-285750">
              <a:buFont typeface="Arial" pitchFamily="34" charset="0"/>
              <a:buChar char="•"/>
            </a:pPr>
            <a:r>
              <a:rPr lang="en-US" dirty="0" smtClean="0"/>
              <a:t>It </a:t>
            </a:r>
            <a:r>
              <a:rPr lang="en-US" dirty="0"/>
              <a:t>includes software tools such as GUI builders, compilers, class libraries and utilities for developing the applications, as well as a runtime engine for executing the </a:t>
            </a:r>
            <a:r>
              <a:rPr lang="en-US" dirty="0" smtClean="0"/>
              <a:t>applications</a:t>
            </a:r>
            <a:endParaRPr lang="en-US" dirty="0"/>
          </a:p>
          <a:p>
            <a:endParaRPr lang="en-US" b="1" u="sng" dirty="0" smtClean="0">
              <a:latin typeface="+mj-lt"/>
            </a:endParaRPr>
          </a:p>
          <a:p>
            <a:r>
              <a:rPr lang="en-US" dirty="0"/>
              <a:t>The Java Development Kit (JDK) is a software development environment used for developing Java applications and applets. </a:t>
            </a:r>
            <a:endParaRPr lang="en-US" b="1" u="sng" dirty="0" smtClean="0">
              <a:latin typeface="+mj-lt"/>
            </a:endParaRPr>
          </a:p>
          <a:p>
            <a:endParaRPr lang="en-US" b="1" u="sng" dirty="0">
              <a:latin typeface="+mj-lt"/>
            </a:endParaRPr>
          </a:p>
          <a:p>
            <a:endParaRPr lang="en-IN" u="sng" dirty="0">
              <a:latin typeface="+mj-lt"/>
            </a:endParaRPr>
          </a:p>
        </p:txBody>
      </p:sp>
    </p:spTree>
    <p:extLst>
      <p:ext uri="{BB962C8B-B14F-4D97-AF65-F5344CB8AC3E}">
        <p14:creationId xmlns:p14="http://schemas.microsoft.com/office/powerpoint/2010/main" val="409673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6032421"/>
          </a:xfrm>
          <a:prstGeom prst="rect">
            <a:avLst/>
          </a:prstGeom>
          <a:noFill/>
        </p:spPr>
        <p:txBody>
          <a:bodyPr wrap="square" rtlCol="0">
            <a:spAutoFit/>
          </a:bodyPr>
          <a:lstStyle/>
          <a:p>
            <a:pPr algn="ctr"/>
            <a:r>
              <a:rPr lang="en-US" sz="2800" b="1" dirty="0" smtClean="0"/>
              <a:t> </a:t>
            </a:r>
            <a:endParaRPr lang="en-US" sz="2800" b="1" dirty="0"/>
          </a:p>
          <a:p>
            <a:pPr algn="ctr"/>
            <a:r>
              <a:rPr lang="en-US" sz="2000" b="1" u="sng" dirty="0" smtClean="0"/>
              <a:t>LIST OF TOPICS</a:t>
            </a:r>
            <a:r>
              <a:rPr lang="en-US" sz="2000" b="1" dirty="0" smtClean="0"/>
              <a:t>:</a:t>
            </a:r>
          </a:p>
          <a:p>
            <a:pPr algn="ctr"/>
            <a:endParaRPr lang="en-US" sz="2000" b="1" dirty="0"/>
          </a:p>
          <a:p>
            <a:pPr algn="ctr"/>
            <a:r>
              <a:rPr lang="en-US" dirty="0" smtClean="0"/>
              <a:t>Hardware</a:t>
            </a:r>
          </a:p>
          <a:p>
            <a:pPr algn="ctr"/>
            <a:endParaRPr lang="en-US" dirty="0"/>
          </a:p>
          <a:p>
            <a:pPr algn="ctr"/>
            <a:r>
              <a:rPr lang="en-US" dirty="0" smtClean="0"/>
              <a:t>Networking</a:t>
            </a:r>
          </a:p>
          <a:p>
            <a:pPr algn="ctr"/>
            <a:endParaRPr lang="en-US" dirty="0"/>
          </a:p>
          <a:p>
            <a:pPr algn="ctr"/>
            <a:r>
              <a:rPr lang="en-US" dirty="0" smtClean="0"/>
              <a:t>System Administration</a:t>
            </a:r>
          </a:p>
          <a:p>
            <a:pPr algn="ctr"/>
            <a:endParaRPr lang="en-US" dirty="0"/>
          </a:p>
          <a:p>
            <a:pPr algn="ctr"/>
            <a:r>
              <a:rPr lang="en-US" dirty="0" smtClean="0"/>
              <a:t>Android</a:t>
            </a:r>
          </a:p>
          <a:p>
            <a:pPr algn="ctr"/>
            <a:endParaRPr lang="en-US" dirty="0"/>
          </a:p>
          <a:p>
            <a:pPr algn="ctr"/>
            <a:r>
              <a:rPr lang="en-US" dirty="0" smtClean="0"/>
              <a:t>Blue Eye Technology</a:t>
            </a:r>
          </a:p>
          <a:p>
            <a:pPr algn="ctr"/>
            <a:endParaRPr lang="en-US" dirty="0"/>
          </a:p>
          <a:p>
            <a:pPr algn="ctr"/>
            <a:r>
              <a:rPr lang="en-US" dirty="0" smtClean="0"/>
              <a:t>Software </a:t>
            </a:r>
            <a:r>
              <a:rPr lang="en-US" dirty="0" smtClean="0"/>
              <a:t>Platforms</a:t>
            </a:r>
          </a:p>
          <a:p>
            <a:pPr algn="ctr"/>
            <a:endParaRPr lang="en-US" dirty="0" smtClean="0"/>
          </a:p>
          <a:p>
            <a:pPr algn="ctr"/>
            <a:r>
              <a:rPr lang="en-US" dirty="0" smtClean="0"/>
              <a:t>Cloud</a:t>
            </a:r>
            <a:endParaRPr lang="en-US" dirty="0" smtClean="0"/>
          </a:p>
          <a:p>
            <a:endParaRPr lang="en-US" sz="2800" b="1" dirty="0"/>
          </a:p>
          <a:p>
            <a:endParaRPr lang="en-US" sz="2800" b="1" dirty="0" smtClean="0"/>
          </a:p>
          <a:p>
            <a:endParaRPr lang="en-IN" sz="2800" b="1" dirty="0"/>
          </a:p>
        </p:txBody>
      </p:sp>
    </p:spTree>
    <p:extLst>
      <p:ext uri="{BB962C8B-B14F-4D97-AF65-F5344CB8AC3E}">
        <p14:creationId xmlns:p14="http://schemas.microsoft.com/office/powerpoint/2010/main" val="366566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697" y="457200"/>
            <a:ext cx="8045903" cy="5801588"/>
          </a:xfrm>
          <a:prstGeom prst="rect">
            <a:avLst/>
          </a:prstGeom>
          <a:noFill/>
        </p:spPr>
        <p:txBody>
          <a:bodyPr wrap="square" rtlCol="0">
            <a:spAutoFit/>
          </a:bodyPr>
          <a:lstStyle/>
          <a:p>
            <a:r>
              <a:rPr lang="en-US" sz="2000" b="1" u="sng" dirty="0" smtClean="0">
                <a:latin typeface="+mj-lt"/>
              </a:rPr>
              <a:t>Networking:</a:t>
            </a:r>
          </a:p>
          <a:p>
            <a:endParaRPr lang="en-US" dirty="0" smtClean="0"/>
          </a:p>
          <a:p>
            <a:pPr algn="just">
              <a:lnSpc>
                <a:spcPct val="150000"/>
              </a:lnSpc>
            </a:pPr>
            <a:r>
              <a:rPr lang="en-US" dirty="0" smtClean="0">
                <a:latin typeface="Times New Roman" pitchFamily="18" charset="0"/>
                <a:cs typeface="Times New Roman" pitchFamily="18" charset="0"/>
              </a:rPr>
              <a:t>Network </a:t>
            </a:r>
            <a:r>
              <a:rPr lang="en-US" dirty="0">
                <a:latin typeface="Times New Roman" pitchFamily="18" charset="0"/>
                <a:cs typeface="Times New Roman" pitchFamily="18" charset="0"/>
              </a:rPr>
              <a:t>describes </a:t>
            </a:r>
            <a:r>
              <a:rPr lang="en-US" dirty="0" smtClean="0">
                <a:latin typeface="Times New Roman" pitchFamily="18" charset="0"/>
                <a:cs typeface="Times New Roman" pitchFamily="18" charset="0"/>
              </a:rPr>
              <a:t>that two </a:t>
            </a:r>
            <a:r>
              <a:rPr lang="en-US" dirty="0">
                <a:latin typeface="Times New Roman" pitchFamily="18" charset="0"/>
                <a:cs typeface="Times New Roman" pitchFamily="18" charset="0"/>
              </a:rPr>
              <a:t>or more connected </a:t>
            </a:r>
            <a:r>
              <a:rPr lang="en-US" dirty="0" smtClean="0">
                <a:latin typeface="Times New Roman" pitchFamily="18" charset="0"/>
                <a:cs typeface="Times New Roman" pitchFamily="18" charset="0"/>
              </a:rPr>
              <a:t>computers or devices  </a:t>
            </a:r>
            <a:r>
              <a:rPr lang="en-US" dirty="0">
                <a:latin typeface="Times New Roman" pitchFamily="18" charset="0"/>
                <a:cs typeface="Times New Roman" pitchFamily="18" charset="0"/>
              </a:rPr>
              <a:t>that can share resources such as data, a printer, an Internet connection, applications, or a combination of these</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inking </a:t>
            </a:r>
            <a:r>
              <a:rPr lang="en-US" dirty="0">
                <a:latin typeface="Times New Roman" pitchFamily="18" charset="0"/>
                <a:cs typeface="Times New Roman" pitchFamily="18" charset="0"/>
              </a:rPr>
              <a:t>two or more computing devices together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are categorized as follows:</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LAN - Local Area Network</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WLAN </a:t>
            </a:r>
            <a:r>
              <a:rPr lang="en-US" dirty="0">
                <a:latin typeface="Times New Roman" pitchFamily="18" charset="0"/>
                <a:cs typeface="Times New Roman" pitchFamily="18" charset="0"/>
              </a:rPr>
              <a:t>- Wireless Local Area Network </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WAN - Wide Area Network</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MAN - Metropolitan Area Network</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SAN- System Area Network</a:t>
            </a:r>
            <a:endParaRPr lang="en-US" dirty="0" smtClean="0">
              <a:latin typeface="Times New Roman" pitchFamily="18" charset="0"/>
              <a:cs typeface="Times New Roman" pitchFamily="18" charset="0"/>
            </a:endParaRPr>
          </a:p>
          <a:p>
            <a:pPr marL="0" lvl="1">
              <a:lnSpc>
                <a:spcPct val="150000"/>
              </a:lnSpc>
            </a:pPr>
            <a:r>
              <a:rPr lang="en-US" dirty="0" smtClean="0">
                <a:latin typeface="Times New Roman" pitchFamily="18" charset="0"/>
                <a:cs typeface="Times New Roman" pitchFamily="18" charset="0"/>
              </a:rPr>
              <a:t>Components like  </a:t>
            </a:r>
            <a:r>
              <a:rPr lang="en-US" dirty="0">
                <a:latin typeface="Times New Roman" pitchFamily="18" charset="0"/>
                <a:cs typeface="Times New Roman" pitchFamily="18" charset="0"/>
              </a:rPr>
              <a:t>Network Interface cards, Hubs, Cables, switches, galvanic cables etc</a:t>
            </a:r>
            <a:r>
              <a:rPr lang="en-US" dirty="0" smtClean="0">
                <a:latin typeface="Times New Roman" pitchFamily="18" charset="0"/>
                <a:cs typeface="Times New Roman" pitchFamily="18" charset="0"/>
              </a:rPr>
              <a:t>. are </a:t>
            </a:r>
            <a:r>
              <a:rPr lang="en-US" dirty="0" err="1" smtClean="0">
                <a:latin typeface="Times New Roman" pitchFamily="18" charset="0"/>
                <a:cs typeface="Times New Roman" pitchFamily="18" charset="0"/>
              </a:rPr>
              <a:t>usefull</a:t>
            </a:r>
            <a:r>
              <a:rPr lang="en-US" dirty="0" smtClean="0">
                <a:latin typeface="Times New Roman" pitchFamily="18" charset="0"/>
                <a:cs typeface="Times New Roman" pitchFamily="18" charset="0"/>
              </a:rPr>
              <a:t> in Networking.</a:t>
            </a:r>
            <a:endParaRPr lang="en-IN" dirty="0">
              <a:latin typeface="Times New Roman" pitchFamily="18" charset="0"/>
              <a:cs typeface="Times New Roman" pitchFamily="18" charset="0"/>
            </a:endParaRPr>
          </a:p>
          <a:p>
            <a:endParaRPr lang="en-US" dirty="0"/>
          </a:p>
          <a:p>
            <a:endParaRPr lang="en-IN" dirty="0"/>
          </a:p>
        </p:txBody>
      </p:sp>
    </p:spTree>
    <p:extLst>
      <p:ext uri="{BB962C8B-B14F-4D97-AF65-F5344CB8AC3E}">
        <p14:creationId xmlns:p14="http://schemas.microsoft.com/office/powerpoint/2010/main" val="247461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33528"/>
            <a:ext cx="8458200" cy="5816977"/>
          </a:xfrm>
          <a:prstGeom prst="rect">
            <a:avLst/>
          </a:prstGeom>
          <a:noFill/>
        </p:spPr>
        <p:txBody>
          <a:bodyPr wrap="square" rtlCol="0">
            <a:spAutoFit/>
          </a:bodyPr>
          <a:lstStyle/>
          <a:p>
            <a:pPr algn="just">
              <a:lnSpc>
                <a:spcPct val="150000"/>
              </a:lnSpc>
            </a:pPr>
            <a:r>
              <a:rPr lang="en-US" sz="2000" b="1" u="sng" dirty="0" smtClean="0">
                <a:latin typeface="+mj-lt"/>
                <a:cs typeface="Times New Roman" pitchFamily="18" charset="0"/>
              </a:rPr>
              <a:t>System Administration</a:t>
            </a:r>
            <a:r>
              <a:rPr lang="en-US" sz="2000" dirty="0" smtClean="0">
                <a:latin typeface="+mj-lt"/>
                <a:cs typeface="Times New Roman" pitchFamily="18" charset="0"/>
              </a:rPr>
              <a:t>:</a:t>
            </a:r>
          </a:p>
          <a:p>
            <a:pPr algn="just">
              <a:lnSpc>
                <a:spcPct val="150000"/>
              </a:lnSpc>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System Administration Manual serves the purpose of an Operations Manual in distributed (client/server) </a:t>
            </a:r>
            <a:r>
              <a:rPr lang="en-US" dirty="0" smtClean="0">
                <a:latin typeface="Times New Roman" pitchFamily="18" charset="0"/>
                <a:cs typeface="Times New Roman" pitchFamily="18" charset="0"/>
              </a:rPr>
              <a:t>applications</a:t>
            </a:r>
          </a:p>
          <a:p>
            <a:pPr lvl="0" algn="just">
              <a:lnSpc>
                <a:spcPct val="150000"/>
              </a:lnSpc>
            </a:pPr>
            <a:endParaRPr lang="en-US" b="1" cap="all" dirty="0" smtClean="0">
              <a:latin typeface="Times New Roman" pitchFamily="18" charset="0"/>
              <a:cs typeface="Times New Roman" pitchFamily="18" charset="0"/>
            </a:endParaRPr>
          </a:p>
          <a:p>
            <a:pPr marL="342900" lvl="0" indent="-342900" algn="just">
              <a:lnSpc>
                <a:spcPct val="150000"/>
              </a:lnSpc>
              <a:buAutoNum type="arabicParenR"/>
            </a:pPr>
            <a:r>
              <a:rPr lang="en-US" b="1" u="sng" cap="all" dirty="0" smtClean="0">
                <a:latin typeface="Times New Roman" pitchFamily="18" charset="0"/>
                <a:cs typeface="Times New Roman" pitchFamily="18" charset="0"/>
              </a:rPr>
              <a:t>SYSTEM OVERVIEW</a:t>
            </a:r>
            <a:endParaRPr lang="en-US" dirty="0">
              <a:latin typeface="Times New Roman" pitchFamily="18" charset="0"/>
              <a:cs typeface="Times New Roman" pitchFamily="18" charset="0"/>
            </a:endParaRPr>
          </a:p>
          <a:p>
            <a:pPr marL="0" lvl="1" algn="just">
              <a:lnSpc>
                <a:spcPct val="150000"/>
              </a:lnSpc>
            </a:pPr>
            <a:r>
              <a:rPr lang="en-US" dirty="0" smtClean="0">
                <a:latin typeface="Times New Roman" pitchFamily="18" charset="0"/>
                <a:cs typeface="Times New Roman" pitchFamily="18" charset="0"/>
              </a:rPr>
              <a:t>System Application</a:t>
            </a:r>
            <a:endParaRPr lang="en-IN" dirty="0" smtClean="0">
              <a:latin typeface="Times New Roman" pitchFamily="18" charset="0"/>
              <a:cs typeface="Times New Roman" pitchFamily="18" charset="0"/>
            </a:endParaRPr>
          </a:p>
          <a:p>
            <a:pPr marL="0" lvl="1" algn="just">
              <a:lnSpc>
                <a:spcPct val="150000"/>
              </a:lnSpc>
            </a:pPr>
            <a:r>
              <a:rPr lang="en-US" dirty="0" smtClean="0">
                <a:latin typeface="Times New Roman" pitchFamily="18" charset="0"/>
                <a:cs typeface="Times New Roman" pitchFamily="18" charset="0"/>
              </a:rPr>
              <a:t>System Organization</a:t>
            </a:r>
          </a:p>
          <a:p>
            <a:pPr marL="0" lvl="1" algn="just">
              <a:lnSpc>
                <a:spcPct val="150000"/>
              </a:lnSpc>
            </a:pPr>
            <a:r>
              <a:rPr lang="en-US" dirty="0" smtClean="0">
                <a:latin typeface="Times New Roman" pitchFamily="18" charset="0"/>
                <a:cs typeface="Times New Roman" pitchFamily="18" charset="0"/>
              </a:rPr>
              <a:t>Information Inventory</a:t>
            </a:r>
          </a:p>
          <a:p>
            <a:pPr marL="285750" lvl="1" indent="-285750" algn="just">
              <a:lnSpc>
                <a:spcPct val="150000"/>
              </a:lnSpc>
              <a:buFont typeface="Arial" pitchFamily="34" charset="0"/>
              <a:buChar char="•"/>
            </a:pPr>
            <a:r>
              <a:rPr lang="en-US" dirty="0" smtClean="0">
                <a:latin typeface="Times New Roman" pitchFamily="18" charset="0"/>
                <a:cs typeface="Times New Roman" pitchFamily="18" charset="0"/>
              </a:rPr>
              <a:t>Resource Inventory</a:t>
            </a:r>
          </a:p>
          <a:p>
            <a:pPr marL="285750" lvl="1" indent="-285750" algn="just">
              <a:lnSpc>
                <a:spcPct val="150000"/>
              </a:lnSpc>
              <a:buFont typeface="Arial" pitchFamily="34" charset="0"/>
              <a:buChar char="•"/>
            </a:pPr>
            <a:r>
              <a:rPr lang="en-US" dirty="0" smtClean="0">
                <a:latin typeface="Times New Roman" pitchFamily="18" charset="0"/>
                <a:cs typeface="Times New Roman" pitchFamily="18" charset="0"/>
              </a:rPr>
              <a:t>Report Inventory</a:t>
            </a:r>
            <a:endParaRPr lang="en-IN" dirty="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Processing Overview</a:t>
            </a:r>
          </a:p>
          <a:p>
            <a:pPr algn="just">
              <a:lnSpc>
                <a:spcPct val="150000"/>
              </a:lnSpc>
            </a:pPr>
            <a:r>
              <a:rPr lang="en-US" dirty="0" smtClean="0">
                <a:latin typeface="Times New Roman" pitchFamily="18" charset="0"/>
                <a:cs typeface="Times New Roman" pitchFamily="18" charset="0"/>
              </a:rPr>
              <a:t>Communications Overview</a:t>
            </a:r>
            <a:endParaRPr lang="en-IN"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Security</a:t>
            </a:r>
            <a:endParaRPr lang="en-IN"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0068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27" y="23884"/>
            <a:ext cx="8686800" cy="7294305"/>
          </a:xfrm>
          <a:prstGeom prst="rect">
            <a:avLst/>
          </a:prstGeom>
          <a:noFill/>
        </p:spPr>
        <p:txBody>
          <a:bodyPr wrap="square" rtlCol="0">
            <a:spAutoFit/>
          </a:bodyPr>
          <a:lstStyle/>
          <a:p>
            <a:pPr lvl="0">
              <a:lnSpc>
                <a:spcPct val="150000"/>
              </a:lnSpc>
            </a:pPr>
            <a:r>
              <a:rPr lang="en-US" b="1" cap="all" dirty="0" smtClean="0">
                <a:latin typeface="Times New Roman" pitchFamily="18" charset="0"/>
                <a:cs typeface="Times New Roman" pitchFamily="18" charset="0"/>
              </a:rPr>
              <a:t>2) </a:t>
            </a:r>
            <a:r>
              <a:rPr lang="en-US" b="1" u="sng" cap="all" dirty="0" smtClean="0">
                <a:latin typeface="Times New Roman" pitchFamily="18" charset="0"/>
                <a:cs typeface="Times New Roman" pitchFamily="18" charset="0"/>
              </a:rPr>
              <a:t>SITE PROFILEs</a:t>
            </a:r>
            <a:endParaRPr lang="en-IN" b="1" u="sng" cap="all"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Site Locations</a:t>
            </a:r>
            <a:endParaRPr lang="en-IN" dirty="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Primary Site</a:t>
            </a:r>
            <a:endParaRPr lang="en-IN"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lvl="0">
              <a:lnSpc>
                <a:spcPct val="150000"/>
              </a:lnSpc>
            </a:pPr>
            <a:r>
              <a:rPr lang="en-US" b="1" cap="all" dirty="0" smtClean="0">
                <a:latin typeface="Times New Roman" pitchFamily="18" charset="0"/>
                <a:cs typeface="Times New Roman" pitchFamily="18" charset="0"/>
              </a:rPr>
              <a:t>3) </a:t>
            </a:r>
            <a:r>
              <a:rPr lang="en-US" b="1" u="sng" cap="all" dirty="0" smtClean="0">
                <a:latin typeface="Times New Roman" pitchFamily="18" charset="0"/>
                <a:cs typeface="Times New Roman" pitchFamily="18" charset="0"/>
              </a:rPr>
              <a:t>SYSTEMS ADMINISTRATION</a:t>
            </a:r>
            <a:endParaRPr lang="en-IN" b="1" u="sng" cap="all" dirty="0" smtClean="0">
              <a:latin typeface="Times New Roman" pitchFamily="18" charset="0"/>
              <a:cs typeface="Times New Roman" pitchFamily="18" charset="0"/>
            </a:endParaRPr>
          </a:p>
          <a:p>
            <a:pPr lvl="0">
              <a:lnSpc>
                <a:spcPct val="150000"/>
              </a:lnSpc>
            </a:pPr>
            <a:r>
              <a:rPr lang="en-US" b="1" dirty="0" smtClean="0">
                <a:latin typeface="Times New Roman" pitchFamily="18" charset="0"/>
                <a:cs typeface="Times New Roman" pitchFamily="18" charset="0"/>
              </a:rPr>
              <a:t>User </a:t>
            </a:r>
            <a:r>
              <a:rPr lang="en-US" b="1" dirty="0">
                <a:latin typeface="Times New Roman" pitchFamily="18" charset="0"/>
                <a:cs typeface="Times New Roman" pitchFamily="18" charset="0"/>
              </a:rPr>
              <a:t>and Group </a:t>
            </a:r>
            <a:r>
              <a:rPr lang="en-US" b="1" dirty="0" smtClean="0">
                <a:latin typeface="Times New Roman" pitchFamily="18" charset="0"/>
                <a:cs typeface="Times New Roman" pitchFamily="18" charset="0"/>
              </a:rPr>
              <a:t>Accounts</a:t>
            </a:r>
            <a:endParaRPr lang="en-IN" b="1"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Adding/Deleting Users</a:t>
            </a:r>
            <a:endParaRPr lang="en-IN"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Setting </a:t>
            </a:r>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Permissions</a:t>
            </a:r>
            <a:endParaRPr lang="en-IN"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Adding/Deleting </a:t>
            </a:r>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Groups</a:t>
            </a:r>
            <a:endParaRPr lang="en-IN"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Setting </a:t>
            </a:r>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Roles/Responsibilities</a:t>
            </a:r>
            <a:endParaRPr lang="en-IN" dirty="0" smtClean="0">
              <a:latin typeface="Times New Roman" pitchFamily="18" charset="0"/>
              <a:cs typeface="Times New Roman" pitchFamily="18" charset="0"/>
            </a:endParaRPr>
          </a:p>
          <a:p>
            <a:pPr lvl="0">
              <a:lnSpc>
                <a:spcPct val="150000"/>
              </a:lnSpc>
            </a:pPr>
            <a:r>
              <a:rPr lang="en-US" b="1" dirty="0" smtClean="0">
                <a:latin typeface="Times New Roman" pitchFamily="18" charset="0"/>
                <a:cs typeface="Times New Roman" pitchFamily="18" charset="0"/>
              </a:rPr>
              <a:t>Server Administration</a:t>
            </a:r>
            <a:endParaRPr lang="en-IN" b="1"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Creating Directories</a:t>
            </a:r>
            <a:endParaRPr lang="en-IN" dirty="0" smtClean="0">
              <a:latin typeface="Times New Roman" pitchFamily="18" charset="0"/>
              <a:cs typeface="Times New Roman" pitchFamily="18" charset="0"/>
            </a:endParaRPr>
          </a:p>
          <a:p>
            <a:pPr lvl="0">
              <a:lnSpc>
                <a:spcPct val="150000"/>
              </a:lnSpc>
            </a:pPr>
            <a:r>
              <a:rPr lang="en-US" b="1" dirty="0" smtClean="0">
                <a:latin typeface="Times New Roman" pitchFamily="18" charset="0"/>
                <a:cs typeface="Times New Roman" pitchFamily="18" charset="0"/>
              </a:rPr>
              <a:t>System </a:t>
            </a:r>
            <a:r>
              <a:rPr lang="en-US" b="1" dirty="0">
                <a:latin typeface="Times New Roman" pitchFamily="18" charset="0"/>
                <a:cs typeface="Times New Roman" pitchFamily="18" charset="0"/>
              </a:rPr>
              <a:t>Backup </a:t>
            </a:r>
            <a:r>
              <a:rPr lang="en-US" b="1" dirty="0" smtClean="0">
                <a:latin typeface="Times New Roman" pitchFamily="18" charset="0"/>
                <a:cs typeface="Times New Roman" pitchFamily="18" charset="0"/>
              </a:rPr>
              <a:t>Procedures</a:t>
            </a:r>
            <a:endParaRPr lang="en-IN" b="1"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Maintaining </a:t>
            </a:r>
            <a:r>
              <a:rPr lang="en-US" dirty="0">
                <a:latin typeface="Times New Roman" pitchFamily="18" charset="0"/>
                <a:cs typeface="Times New Roman" pitchFamily="18" charset="0"/>
              </a:rPr>
              <a:t>Backup </a:t>
            </a:r>
            <a:r>
              <a:rPr lang="en-US" dirty="0" smtClean="0">
                <a:latin typeface="Times New Roman" pitchFamily="18" charset="0"/>
                <a:cs typeface="Times New Roman" pitchFamily="18" charset="0"/>
              </a:rPr>
              <a:t>Log</a:t>
            </a:r>
            <a:endParaRPr lang="en-IN" dirty="0" smtClean="0">
              <a:latin typeface="Times New Roman" pitchFamily="18" charset="0"/>
              <a:cs typeface="Times New Roman" pitchFamily="18" charset="0"/>
            </a:endParaRPr>
          </a:p>
          <a:p>
            <a:pPr marL="285750" lvl="0" indent="-285750">
              <a:lnSpc>
                <a:spcPct val="150000"/>
              </a:lnSpc>
              <a:buFont typeface="Arial" pitchFamily="34" charset="0"/>
              <a:buChar char="•"/>
            </a:pPr>
            <a:r>
              <a:rPr lang="en-US" dirty="0" smtClean="0">
                <a:latin typeface="Times New Roman" pitchFamily="18" charset="0"/>
                <a:cs typeface="Times New Roman" pitchFamily="18" charset="0"/>
              </a:rPr>
              <a:t>Off-Site </a:t>
            </a:r>
            <a:r>
              <a:rPr lang="en-US" dirty="0">
                <a:latin typeface="Times New Roman" pitchFamily="18" charset="0"/>
                <a:cs typeface="Times New Roman" pitchFamily="18" charset="0"/>
              </a:rPr>
              <a:t>Storage Procedures</a:t>
            </a:r>
            <a:endParaRPr lang="en-IN" dirty="0">
              <a:latin typeface="Times New Roman" pitchFamily="18" charset="0"/>
              <a:cs typeface="Times New Roman" pitchFamily="18" charset="0"/>
            </a:endParaRPr>
          </a:p>
          <a:p>
            <a:pPr marL="285750" indent="-285750">
              <a:lnSpc>
                <a:spcPct val="150000"/>
              </a:lnSpc>
              <a:buFont typeface="Arial" pitchFamily="34" charset="0"/>
              <a:buChar char="•"/>
            </a:pPr>
            <a:r>
              <a:rPr lang="en-US" dirty="0">
                <a:latin typeface="Times New Roman" pitchFamily="18" charset="0"/>
                <a:cs typeface="Times New Roman" pitchFamily="18" charset="0"/>
              </a:rPr>
              <a:t>Maintenance Schedule (Daily, </a:t>
            </a:r>
            <a:r>
              <a:rPr lang="en-US" dirty="0" smtClean="0">
                <a:latin typeface="Times New Roman" pitchFamily="18" charset="0"/>
                <a:cs typeface="Times New Roman" pitchFamily="18" charset="0"/>
              </a:rPr>
              <a:t>Weekly)</a:t>
            </a:r>
          </a:p>
          <a:p>
            <a:endParaRPr lang="en-IN" dirty="0"/>
          </a:p>
          <a:p>
            <a:endParaRPr lang="en-IN" dirty="0"/>
          </a:p>
        </p:txBody>
      </p:sp>
    </p:spTree>
    <p:extLst>
      <p:ext uri="{BB962C8B-B14F-4D97-AF65-F5344CB8AC3E}">
        <p14:creationId xmlns:p14="http://schemas.microsoft.com/office/powerpoint/2010/main" val="35556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7767"/>
            <a:ext cx="8807355" cy="7017306"/>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System Maintenance</a:t>
            </a:r>
            <a:endParaRPr lang="en-IN" b="1"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Monitoring Performance and System Activity</a:t>
            </a:r>
            <a:endParaRPr lang="en-IN"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Installing Programs and Operating System Updates</a:t>
            </a:r>
            <a:endParaRPr lang="en-IN"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Maintaining Audit Records of System Operation</a:t>
            </a:r>
            <a:endParaRPr lang="en-IN"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Maintenance Reports</a:t>
            </a:r>
            <a:endParaRPr lang="en-IN" dirty="0" smtClean="0">
              <a:latin typeface="Times New Roman" pitchFamily="18" charset="0"/>
              <a:cs typeface="Times New Roman" pitchFamily="18" charset="0"/>
            </a:endParaRPr>
          </a:p>
          <a:p>
            <a:pPr lvl="1">
              <a:lnSpc>
                <a:spcPct val="150000"/>
              </a:lnSpc>
            </a:pPr>
            <a:endParaRPr lang="en-US" b="1" dirty="0" smtClean="0">
              <a:latin typeface="Times New Roman" pitchFamily="18" charset="0"/>
              <a:cs typeface="Times New Roman" pitchFamily="18" charset="0"/>
            </a:endParaRPr>
          </a:p>
          <a:p>
            <a:pPr lvl="1">
              <a:lnSpc>
                <a:spcPct val="150000"/>
              </a:lnSpc>
            </a:pPr>
            <a:r>
              <a:rPr lang="en-US" b="1" dirty="0" smtClean="0">
                <a:latin typeface="Times New Roman" pitchFamily="18" charset="0"/>
                <a:cs typeface="Times New Roman" pitchFamily="18" charset="0"/>
              </a:rPr>
              <a:t>Security </a:t>
            </a:r>
            <a:r>
              <a:rPr lang="en-US" b="1" dirty="0">
                <a:latin typeface="Times New Roman" pitchFamily="18" charset="0"/>
                <a:cs typeface="Times New Roman" pitchFamily="18" charset="0"/>
              </a:rPr>
              <a:t>Procedures</a:t>
            </a:r>
            <a:endParaRPr lang="en-IN" b="1"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Issuing IDs and Passwords</a:t>
            </a:r>
            <a:endParaRPr lang="en-IN"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License Agreements</a:t>
            </a:r>
            <a:endParaRPr lang="en-IN" dirty="0">
              <a:latin typeface="Times New Roman" pitchFamily="18" charset="0"/>
              <a:cs typeface="Times New Roman" pitchFamily="18" charset="0"/>
            </a:endParaRPr>
          </a:p>
          <a:p>
            <a:pPr lvl="1">
              <a:lnSpc>
                <a:spcPct val="150000"/>
              </a:lnSpc>
            </a:pPr>
            <a:r>
              <a:rPr lang="en-US" b="1" dirty="0">
                <a:latin typeface="Times New Roman" pitchFamily="18" charset="0"/>
                <a:cs typeface="Times New Roman" pitchFamily="18" charset="0"/>
              </a:rPr>
              <a:t>Network Maintenance</a:t>
            </a:r>
            <a:endParaRPr lang="en-IN" b="1"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LAN Design</a:t>
            </a:r>
            <a:endParaRPr lang="en-IN"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Communications Equipment</a:t>
            </a:r>
            <a:endParaRPr lang="en-IN" dirty="0">
              <a:latin typeface="Times New Roman" pitchFamily="18" charset="0"/>
              <a:cs typeface="Times New Roman" pitchFamily="18" charset="0"/>
            </a:endParaRPr>
          </a:p>
          <a:p>
            <a:pPr lvl="1">
              <a:lnSpc>
                <a:spcPct val="150000"/>
              </a:lnSpc>
            </a:pPr>
            <a:r>
              <a:rPr lang="en-US" b="1" dirty="0">
                <a:latin typeface="Times New Roman" pitchFamily="18" charset="0"/>
                <a:cs typeface="Times New Roman" pitchFamily="18" charset="0"/>
              </a:rPr>
              <a:t>Inventory Management</a:t>
            </a:r>
            <a:endParaRPr lang="en-IN" b="1"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Maintaining Hardware and Software Configurations</a:t>
            </a:r>
            <a:endParaRPr lang="en-IN"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Installing Software/Hardware (New, Upgrades)</a:t>
            </a:r>
            <a:endParaRPr lang="en-IN" dirty="0">
              <a:latin typeface="Times New Roman" pitchFamily="18" charset="0"/>
              <a:cs typeface="Times New Roman" pitchFamily="18" charset="0"/>
            </a:endParaRPr>
          </a:p>
          <a:p>
            <a:pPr marL="1200150" lvl="2" indent="-285750">
              <a:lnSpc>
                <a:spcPct val="150000"/>
              </a:lnSpc>
              <a:buFont typeface="Arial" pitchFamily="34" charset="0"/>
              <a:buChar char="•"/>
            </a:pPr>
            <a:r>
              <a:rPr lang="en-US" dirty="0">
                <a:latin typeface="Times New Roman" pitchFamily="18" charset="0"/>
                <a:cs typeface="Times New Roman" pitchFamily="18" charset="0"/>
              </a:rPr>
              <a:t>Maintaining Lists of Serial Numbers</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36380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6038"/>
            <a:ext cx="8382000" cy="6186309"/>
          </a:xfrm>
          <a:prstGeom prst="rect">
            <a:avLst/>
          </a:prstGeom>
        </p:spPr>
        <p:txBody>
          <a:bodyPr wrap="square">
            <a:spAutoFit/>
          </a:bodyPr>
          <a:lstStyle/>
          <a:p>
            <a:pPr lvl="1">
              <a:lnSpc>
                <a:spcPct val="150000"/>
              </a:lnSpc>
            </a:pPr>
            <a:r>
              <a:rPr lang="en-US" b="1" dirty="0" smtClean="0">
                <a:latin typeface="Times New Roman" pitchFamily="18" charset="0"/>
                <a:cs typeface="Times New Roman" pitchFamily="18" charset="0"/>
              </a:rPr>
              <a:t>Training Backup Administrator</a:t>
            </a:r>
            <a:endParaRPr lang="en-IN" b="1"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End-User Support - Procedures for Support and Contract Information</a:t>
            </a:r>
            <a:endParaRPr lang="en-IN" dirty="0" smtClean="0">
              <a:latin typeface="Times New Roman" pitchFamily="18" charset="0"/>
              <a:cs typeface="Times New Roman" pitchFamily="18" charset="0"/>
            </a:endParaRPr>
          </a:p>
          <a:p>
            <a:pPr lvl="1">
              <a:lnSpc>
                <a:spcPct val="150000"/>
              </a:lnSpc>
            </a:pPr>
            <a:r>
              <a:rPr lang="en-US" b="1" dirty="0" smtClean="0">
                <a:latin typeface="Times New Roman" pitchFamily="18" charset="0"/>
                <a:cs typeface="Times New Roman" pitchFamily="18" charset="0"/>
              </a:rPr>
              <a:t>Documentation</a:t>
            </a:r>
            <a:endParaRPr lang="en-IN" b="1"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Troubleshooting Issues</a:t>
            </a:r>
            <a:endParaRPr lang="en-IN" dirty="0" smtClean="0">
              <a:latin typeface="Times New Roman" pitchFamily="18" charset="0"/>
              <a:cs typeface="Times New Roman" pitchFamily="18" charset="0"/>
            </a:endParaRPr>
          </a:p>
          <a:p>
            <a:pPr lvl="1">
              <a:lnSpc>
                <a:spcPct val="150000"/>
              </a:lnSpc>
            </a:pPr>
            <a:r>
              <a:rPr lang="en-US" b="1" dirty="0" smtClean="0">
                <a:latin typeface="Times New Roman" pitchFamily="18" charset="0"/>
                <a:cs typeface="Times New Roman" pitchFamily="18" charset="0"/>
              </a:rPr>
              <a:t>Database Maintenance</a:t>
            </a:r>
            <a:endParaRPr lang="en-IN" b="1"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Database User/Group Access</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Adding/Deleting Users to Database</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Setting User Permissions for Database</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Adding/Deleting Groups for Database</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Re-indexing Database</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Packing/Compressing Database</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Data Entry/Modification/ Deletion</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Database Reporting</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Database Backup and Restore</a:t>
            </a:r>
            <a:endParaRPr lang="en-IN" dirty="0" smtClean="0">
              <a:latin typeface="Times New Roman" pitchFamily="18" charset="0"/>
              <a:cs typeface="Times New Roman" pitchFamily="18" charset="0"/>
            </a:endParaRPr>
          </a:p>
          <a:p>
            <a:pPr lvl="1"/>
            <a:endParaRPr lang="en-US" b="1" dirty="0"/>
          </a:p>
        </p:txBody>
      </p:sp>
    </p:spTree>
    <p:extLst>
      <p:ext uri="{BB962C8B-B14F-4D97-AF65-F5344CB8AC3E}">
        <p14:creationId xmlns:p14="http://schemas.microsoft.com/office/powerpoint/2010/main" val="11963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772400" cy="3782061"/>
          </a:xfrm>
          <a:prstGeom prst="rect">
            <a:avLst/>
          </a:prstGeom>
        </p:spPr>
        <p:txBody>
          <a:bodyPr wrap="square">
            <a:spAutoFit/>
          </a:bodyPr>
          <a:lstStyle/>
          <a:p>
            <a:pPr lvl="1">
              <a:lnSpc>
                <a:spcPct val="150000"/>
              </a:lnSpc>
            </a:pPr>
            <a:r>
              <a:rPr lang="en-US" b="1" dirty="0" smtClean="0">
                <a:latin typeface="Times New Roman" pitchFamily="18" charset="0"/>
                <a:cs typeface="Times New Roman" pitchFamily="18" charset="0"/>
              </a:rPr>
              <a:t>Application Maintenance</a:t>
            </a:r>
          </a:p>
          <a:p>
            <a:pPr lvl="1">
              <a:lnSpc>
                <a:spcPct val="150000"/>
              </a:lnSpc>
            </a:pPr>
            <a:endParaRPr lang="en-IN" b="1"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Application User/Group Access</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Adding/Deleting Application users</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Setting User Application Permissions</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Adding/Deleting Application Groups</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Procedures to Start and Stop the Application</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Application Flow Chart</a:t>
            </a:r>
            <a:endParaRPr lang="en-IN" dirty="0" smtClean="0">
              <a:latin typeface="Times New Roman" pitchFamily="18" charset="0"/>
              <a:cs typeface="Times New Roman" pitchFamily="18" charset="0"/>
            </a:endParaRPr>
          </a:p>
          <a:p>
            <a:pPr marL="1200150" lvl="2" indent="-285750">
              <a:lnSpc>
                <a:spcPct val="150000"/>
              </a:lnSpc>
              <a:buFont typeface="Arial" pitchFamily="34" charset="0"/>
              <a:buChar char="•"/>
            </a:pPr>
            <a:r>
              <a:rPr lang="en-US" dirty="0" smtClean="0">
                <a:latin typeface="Times New Roman" pitchFamily="18" charset="0"/>
                <a:cs typeface="Times New Roman" pitchFamily="18" charset="0"/>
              </a:rPr>
              <a:t>Description of Major Program or Sub-program Modules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1226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305800" cy="6217087"/>
          </a:xfrm>
          <a:prstGeom prst="rect">
            <a:avLst/>
          </a:prstGeom>
        </p:spPr>
        <p:txBody>
          <a:bodyPr wrap="square">
            <a:spAutoFit/>
          </a:bodyPr>
          <a:lstStyle/>
          <a:p>
            <a:r>
              <a:rPr lang="en-US" sz="2000" b="1" u="sng" dirty="0" smtClean="0">
                <a:latin typeface="+mj-lt"/>
              </a:rPr>
              <a:t>Android</a:t>
            </a:r>
            <a:r>
              <a:rPr lang="en-US" sz="2000" dirty="0" smtClean="0">
                <a:latin typeface="+mj-lt"/>
              </a:rPr>
              <a:t>:</a:t>
            </a:r>
          </a:p>
          <a:p>
            <a:pPr>
              <a:lnSpc>
                <a:spcPct val="150000"/>
              </a:lnSpc>
            </a:pPr>
            <a:r>
              <a:rPr lang="en-US" dirty="0" smtClean="0">
                <a:latin typeface="Times New Roman" pitchFamily="18" charset="0"/>
                <a:cs typeface="Times New Roman" pitchFamily="18" charset="0"/>
              </a:rPr>
              <a:t>Android</a:t>
            </a:r>
            <a:r>
              <a:rPr lang="en-US" dirty="0">
                <a:latin typeface="Times New Roman" pitchFamily="18" charset="0"/>
                <a:cs typeface="Times New Roman" pitchFamily="18" charset="0"/>
              </a:rPr>
              <a:t> is a Linux-based operating system designed primarily for touchscreen mobile devices such as smartphones and tablet computers. Initially developed by </a:t>
            </a:r>
            <a:r>
              <a:rPr lang="en-US" dirty="0" smtClean="0">
                <a:latin typeface="Times New Roman" pitchFamily="18" charset="0"/>
                <a:cs typeface="Times New Roman" pitchFamily="18" charset="0"/>
              </a:rPr>
              <a:t>Android</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The</a:t>
            </a:r>
            <a:r>
              <a:rPr lang="en-US" dirty="0">
                <a:latin typeface="Times New Roman" pitchFamily="18" charset="0"/>
                <a:cs typeface="Times New Roman" pitchFamily="18" charset="0"/>
              </a:rPr>
              <a:t> first Android-powered phone was sold in October 2008.</a:t>
            </a:r>
            <a:endParaRPr lang="en-IN" dirty="0">
              <a:latin typeface="Times New Roman" pitchFamily="18" charset="0"/>
              <a:cs typeface="Times New Roman" pitchFamily="18" charset="0"/>
            </a:endParaRPr>
          </a:p>
          <a:p>
            <a:pPr marL="285750" indent="-285750">
              <a:lnSpc>
                <a:spcPct val="150000"/>
              </a:lnSpc>
              <a:buFont typeface="Arial" pitchFamily="34" charset="0"/>
              <a:buChar char="•"/>
            </a:pPr>
            <a:r>
              <a:rPr lang="en-US" dirty="0">
                <a:latin typeface="Times New Roman" pitchFamily="18" charset="0"/>
                <a:cs typeface="Times New Roman" pitchFamily="18" charset="0"/>
              </a:rPr>
              <a:t>Android is open source and Google releases the code under the Apache License. This open-source code and permissive licensing allows the software to be freely modified and distributed by device manufacturers, wireless carriers and enthusiast </a:t>
            </a:r>
            <a:r>
              <a:rPr lang="en-US" dirty="0" smtClean="0">
                <a:latin typeface="Times New Roman" pitchFamily="18" charset="0"/>
                <a:cs typeface="Times New Roman" pitchFamily="18" charset="0"/>
              </a:rPr>
              <a:t>developers</a:t>
            </a:r>
          </a:p>
          <a:p>
            <a:pPr marL="285750" indent="-285750">
              <a:lnSpc>
                <a:spcPct val="150000"/>
              </a:lnSpc>
              <a:buFont typeface="Arial" pitchFamily="34" charset="0"/>
              <a:buChar char="•"/>
            </a:pPr>
            <a:r>
              <a:rPr lang="en-US" dirty="0">
                <a:latin typeface="Times New Roman" pitchFamily="18" charset="0"/>
                <a:cs typeface="Times New Roman" pitchFamily="18" charset="0"/>
              </a:rPr>
              <a:t>Android's user interface is based on direct manipulation, using touch inputs that loosely correspond to real-world actions, like swiping, tapping, pinching and reverse pinching to manipulate on-screen objects. </a:t>
            </a:r>
            <a:endParaRPr lang="en-US"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response to user input is designed to be immediate and provides a fluid touch interface, often using the vibration capabilities of the device to provide haptic feedback to the user</a:t>
            </a:r>
            <a:r>
              <a:rPr lang="en-US" dirty="0" smtClean="0">
                <a:latin typeface="Times New Roman" pitchFamily="18" charset="0"/>
                <a:cs typeface="Times New Roman" pitchFamily="18" charset="0"/>
              </a:rPr>
              <a:t>.</a:t>
            </a:r>
          </a:p>
          <a:p>
            <a:pPr marL="285750" indent="-285750">
              <a:lnSpc>
                <a:spcPct val="150000"/>
              </a:lnSpc>
              <a:buFont typeface="Arial" pitchFamily="34" charset="0"/>
              <a:buChar char="•"/>
            </a:pPr>
            <a:r>
              <a:rPr lang="en-US" dirty="0">
                <a:latin typeface="Times New Roman" pitchFamily="18" charset="0"/>
                <a:cs typeface="Times New Roman" pitchFamily="18" charset="0"/>
              </a:rPr>
              <a:t>Android devices boot to the </a:t>
            </a:r>
            <a:r>
              <a:rPr lang="en-US" dirty="0" err="1">
                <a:latin typeface="Times New Roman" pitchFamily="18" charset="0"/>
                <a:cs typeface="Times New Roman" pitchFamily="18" charset="0"/>
              </a:rPr>
              <a:t>homescreen</a:t>
            </a:r>
            <a:r>
              <a:rPr lang="en-US" dirty="0">
                <a:latin typeface="Times New Roman" pitchFamily="18" charset="0"/>
                <a:cs typeface="Times New Roman" pitchFamily="18" charset="0"/>
              </a:rPr>
              <a:t>, the primary navigation and information point on the device, which is similar to the desktop found on PCs.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40690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625</Words>
  <Application>Microsoft Office PowerPoint</Application>
  <PresentationFormat>On-screen Show (4:3)</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chitti</dc:creator>
  <cp:lastModifiedBy>Saketh</cp:lastModifiedBy>
  <cp:revision>10</cp:revision>
  <dcterms:created xsi:type="dcterms:W3CDTF">2013-10-17T06:44:39Z</dcterms:created>
  <dcterms:modified xsi:type="dcterms:W3CDTF">2013-10-17T09:18:49Z</dcterms:modified>
</cp:coreProperties>
</file>