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uli"/>
      <p:regular r:id="rId17"/>
      <p:bold r:id="rId18"/>
      <p:italic r:id="rId19"/>
      <p:boldItalic r:id="rId20"/>
    </p:embeddedFont>
    <p:embeddedFont>
      <p:font typeface="Muli SemiBold"/>
      <p:regular r:id="rId21"/>
      <p:bold r:id="rId22"/>
      <p:italic r:id="rId23"/>
      <p:boldItalic r:id="rId24"/>
    </p:embeddedFont>
    <p:embeddedFont>
      <p:font typeface="Questrial"/>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Muli-boldItalic.fntdata"/><Relationship Id="rId22" Type="http://schemas.openxmlformats.org/officeDocument/2006/relationships/font" Target="fonts/MuliSemiBold-bold.fntdata"/><Relationship Id="rId21" Type="http://schemas.openxmlformats.org/officeDocument/2006/relationships/font" Target="fonts/MuliSemiBold-regular.fntdata"/><Relationship Id="rId24" Type="http://schemas.openxmlformats.org/officeDocument/2006/relationships/font" Target="fonts/MuliSemiBold-boldItalic.fntdata"/><Relationship Id="rId23" Type="http://schemas.openxmlformats.org/officeDocument/2006/relationships/font" Target="fonts/MuliSem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Questria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uli-regular.fntdata"/><Relationship Id="rId16" Type="http://schemas.openxmlformats.org/officeDocument/2006/relationships/slide" Target="slides/slide12.xml"/><Relationship Id="rId19" Type="http://schemas.openxmlformats.org/officeDocument/2006/relationships/font" Target="fonts/Muli-italic.fntdata"/><Relationship Id="rId18" Type="http://schemas.openxmlformats.org/officeDocument/2006/relationships/font" Target="fonts/Muli-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head w/ No Bullets">
    <p:spTree>
      <p:nvGrpSpPr>
        <p:cNvPr id="9" name="Shape 9"/>
        <p:cNvGrpSpPr/>
        <p:nvPr/>
      </p:nvGrpSpPr>
      <p:grpSpPr>
        <a:xfrm>
          <a:off x="0" y="0"/>
          <a:ext cx="0" cy="0"/>
          <a:chOff x="0" y="0"/>
          <a:chExt cx="0" cy="0"/>
        </a:xfrm>
      </p:grpSpPr>
      <p:sp>
        <p:nvSpPr>
          <p:cNvPr id="10" name="Shape 10"/>
          <p:cNvSpPr txBox="1"/>
          <p:nvPr>
            <p:ph type="title"/>
          </p:nvPr>
        </p:nvSpPr>
        <p:spPr>
          <a:xfrm>
            <a:off x="227012" y="205977"/>
            <a:ext cx="7923600" cy="8574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Questrial"/>
              <a:buNone/>
              <a:defRPr b="1" i="0" sz="3400" u="none" cap="none" strike="noStrike">
                <a:solidFill>
                  <a:schemeClr val="dk1"/>
                </a:solidFill>
                <a:latin typeface="Questrial"/>
                <a:ea typeface="Questrial"/>
                <a:cs typeface="Questrial"/>
                <a:sym typeface="Quest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 name="Shape 11"/>
          <p:cNvSpPr txBox="1"/>
          <p:nvPr>
            <p:ph idx="1" type="body"/>
          </p:nvPr>
        </p:nvSpPr>
        <p:spPr>
          <a:xfrm>
            <a:off x="227012" y="1189365"/>
            <a:ext cx="8691600" cy="603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Questrial"/>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Questrial"/>
              <a:buNone/>
              <a:defRPr b="0" i="0" sz="2200" u="none" cap="none" strike="noStrike">
                <a:solidFill>
                  <a:schemeClr val="dk1"/>
                </a:solidFill>
                <a:latin typeface="Questrial"/>
                <a:ea typeface="Questrial"/>
                <a:cs typeface="Questrial"/>
                <a:sym typeface="Questrial"/>
              </a:defRPr>
            </a:lvl2pPr>
            <a:lvl3pPr indent="0" lvl="2" marL="914400" marR="0" rtl="0" algn="l">
              <a:lnSpc>
                <a:spcPct val="100000"/>
              </a:lnSpc>
              <a:spcBef>
                <a:spcPts val="0"/>
              </a:spcBef>
              <a:spcAft>
                <a:spcPts val="0"/>
              </a:spcAft>
              <a:buClr>
                <a:srgbClr val="000000"/>
              </a:buClr>
              <a:buFont typeface="Questrial"/>
              <a:buNone/>
              <a:defRPr b="0" i="0" sz="27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Questrial"/>
              <a:buNone/>
              <a:defRPr b="0" i="0" sz="27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Questrial"/>
              <a:buNone/>
              <a:defRPr b="0" i="0" sz="27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8708567" y="4897386"/>
            <a:ext cx="370200" cy="164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 sz="1200" u="none" cap="none" strike="noStrike">
                <a:solidFill>
                  <a:schemeClr val="dk1"/>
                </a:solidFill>
                <a:latin typeface="Calibri"/>
                <a:ea typeface="Calibri"/>
                <a:cs typeface="Calibri"/>
                <a:sym typeface="Calibri"/>
              </a:rPr>
              <a:t>‹#›</a:t>
            </a:fld>
          </a:p>
        </p:txBody>
      </p:sp>
      <p:sp>
        <p:nvSpPr>
          <p:cNvPr id="13" name="Shape 13"/>
          <p:cNvSpPr txBox="1"/>
          <p:nvPr>
            <p:ph idx="2" type="body"/>
          </p:nvPr>
        </p:nvSpPr>
        <p:spPr>
          <a:xfrm>
            <a:off x="227012" y="1930211"/>
            <a:ext cx="8691600" cy="26574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1200"/>
              </a:spcAft>
              <a:buClr>
                <a:srgbClr val="000000"/>
              </a:buClr>
              <a:buFont typeface="Arial"/>
              <a:buNone/>
              <a:defRPr b="0" i="0" sz="1800" u="none" cap="none" strike="noStrike">
                <a:solidFill>
                  <a:srgbClr val="000000"/>
                </a:solidFill>
                <a:latin typeface="Arial"/>
                <a:ea typeface="Arial"/>
                <a:cs typeface="Arial"/>
                <a:sym typeface="Arial"/>
              </a:defRPr>
            </a:lvl1pPr>
            <a:lvl2pPr indent="19050" lvl="1" marL="742950" marR="0" rtl="0" algn="l">
              <a:lnSpc>
                <a:spcPct val="100000"/>
              </a:lnSpc>
              <a:spcBef>
                <a:spcPts val="0"/>
              </a:spcBef>
              <a:spcAft>
                <a:spcPts val="1200"/>
              </a:spcAft>
              <a:buClr>
                <a:srgbClr val="000000"/>
              </a:buClr>
              <a:buSzPct val="100000"/>
              <a:buFont typeface="Arial"/>
              <a:buChar char="•"/>
              <a:defRPr b="0" i="0" sz="1600" u="none" cap="none" strike="noStrike">
                <a:solidFill>
                  <a:srgbClr val="000000"/>
                </a:solidFill>
                <a:latin typeface="Arial"/>
                <a:ea typeface="Arial"/>
                <a:cs typeface="Arial"/>
                <a:sym typeface="Arial"/>
              </a:defRPr>
            </a:lvl2pPr>
            <a:lvl3pPr indent="38100" lvl="2" marL="1143000" marR="0" rtl="0" algn="l">
              <a:lnSpc>
                <a:spcPct val="100000"/>
              </a:lnSpc>
              <a:spcBef>
                <a:spcPts val="0"/>
              </a:spcBef>
              <a:spcAft>
                <a:spcPts val="1200"/>
              </a:spcAft>
              <a:buClr>
                <a:srgbClr val="000000"/>
              </a:buClr>
              <a:buSzPct val="100000"/>
              <a:buFont typeface="Arial"/>
              <a:buChar char="•"/>
              <a:defRPr b="0" i="0" sz="1400" u="none" cap="none" strike="noStrike">
                <a:solidFill>
                  <a:srgbClr val="000000"/>
                </a:solidFill>
                <a:latin typeface="Arial"/>
                <a:ea typeface="Arial"/>
                <a:cs typeface="Arial"/>
                <a:sym typeface="Arial"/>
              </a:defRPr>
            </a:lvl3pPr>
            <a:lvl4pPr indent="0" lvl="3" marL="1600200" marR="0" rtl="0" algn="l">
              <a:lnSpc>
                <a:spcPct val="100000"/>
              </a:lnSpc>
              <a:spcBef>
                <a:spcPts val="0"/>
              </a:spcBef>
              <a:spcAft>
                <a:spcPts val="1200"/>
              </a:spcAft>
              <a:buClr>
                <a:srgbClr val="000000"/>
              </a:buClr>
              <a:buSzPct val="100000"/>
              <a:buFont typeface="Arial"/>
              <a:buChar char="•"/>
              <a:defRPr b="0" i="0" sz="1200" u="none" cap="none" strike="noStrike">
                <a:solidFill>
                  <a:srgbClr val="000000"/>
                </a:solidFill>
                <a:latin typeface="Arial"/>
                <a:ea typeface="Arial"/>
                <a:cs typeface="Arial"/>
                <a:sym typeface="Arial"/>
              </a:defRPr>
            </a:lvl4pPr>
            <a:lvl5pPr indent="-34925" lvl="4" marL="2057400" marR="0" rtl="0" algn="l">
              <a:lnSpc>
                <a:spcPct val="100000"/>
              </a:lnSpc>
              <a:spcBef>
                <a:spcPts val="0"/>
              </a:spcBef>
              <a:spcAft>
                <a:spcPts val="1200"/>
              </a:spcAft>
              <a:buClr>
                <a:srgbClr val="000000"/>
              </a:buClr>
              <a:buSzPct val="95454"/>
              <a:buFont typeface="Arial"/>
              <a:buChar char="•"/>
              <a:defRPr b="0" i="0" sz="105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mpus Aerial 1">
    <p:spTree>
      <p:nvGrpSpPr>
        <p:cNvPr id="14"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 name="Shape 16"/>
          <p:cNvSpPr txBox="1"/>
          <p:nvPr>
            <p:ph idx="1" type="body"/>
          </p:nvPr>
        </p:nvSpPr>
        <p:spPr>
          <a:xfrm>
            <a:off x="123825" y="1023255"/>
            <a:ext cx="5776200" cy="15078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Questrial"/>
              <a:buNone/>
              <a:defRPr b="1" i="0" sz="3200" u="none" cap="none" strike="noStrike">
                <a:solidFill>
                  <a:srgbClr val="000000"/>
                </a:solidFill>
                <a:latin typeface="Questrial"/>
                <a:ea typeface="Questrial"/>
                <a:cs typeface="Questrial"/>
                <a:sym typeface="Questrial"/>
              </a:defRPr>
            </a:lvl1pPr>
            <a:lvl2pPr indent="0" lvl="1" marL="457200" marR="0" rtl="0" algn="l">
              <a:lnSpc>
                <a:spcPct val="100000"/>
              </a:lnSpc>
              <a:spcBef>
                <a:spcPts val="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7" name="Shape 17"/>
          <p:cNvSpPr txBox="1"/>
          <p:nvPr>
            <p:ph idx="2" type="body"/>
          </p:nvPr>
        </p:nvSpPr>
        <p:spPr>
          <a:xfrm>
            <a:off x="115888" y="3673928"/>
            <a:ext cx="5784300" cy="942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Questrial"/>
              <a:buNone/>
              <a:defRPr b="0" i="0" sz="1800" u="none" cap="none" strike="noStrike">
                <a:solidFill>
                  <a:srgbClr val="000000"/>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000000"/>
              </a:buClr>
              <a:buFont typeface="Calibri"/>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Calibri"/>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Calibri"/>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Calibri"/>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8" name="Shape 18"/>
          <p:cNvSpPr txBox="1"/>
          <p:nvPr>
            <p:ph idx="3" type="body"/>
          </p:nvPr>
        </p:nvSpPr>
        <p:spPr>
          <a:xfrm>
            <a:off x="123825" y="2634342"/>
            <a:ext cx="5776200" cy="9036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Questrial"/>
              <a:buNone/>
              <a:defRPr b="0" i="1" sz="2400" u="none" cap="none" strike="noStrike">
                <a:solidFill>
                  <a:srgbClr val="000000"/>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000000"/>
              </a:buClr>
              <a:buFont typeface="Calibri"/>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Calibri"/>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Calibri"/>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Calibri"/>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pic>
        <p:nvPicPr>
          <p:cNvPr id="19" name="Shape 19"/>
          <p:cNvPicPr preferRelativeResize="0"/>
          <p:nvPr/>
        </p:nvPicPr>
        <p:blipFill rotWithShape="1">
          <a:blip r:embed="rId3">
            <a:alphaModFix/>
          </a:blip>
          <a:srcRect b="0" l="0" r="0" t="0"/>
          <a:stretch/>
        </p:blipFill>
        <p:spPr>
          <a:xfrm>
            <a:off x="0" y="0"/>
            <a:ext cx="9144000" cy="731400"/>
          </a:xfrm>
          <a:prstGeom prst="rect">
            <a:avLst/>
          </a:prstGeom>
          <a:noFill/>
          <a:ln>
            <a:noFill/>
          </a:ln>
        </p:spPr>
      </p:pic>
      <p:pic>
        <p:nvPicPr>
          <p:cNvPr id="20" name="Shape 20"/>
          <p:cNvPicPr preferRelativeResize="0"/>
          <p:nvPr/>
        </p:nvPicPr>
        <p:blipFill rotWithShape="1">
          <a:blip r:embed="rId4">
            <a:alphaModFix/>
          </a:blip>
          <a:srcRect b="0" l="0" r="0" t="0"/>
          <a:stretch/>
        </p:blipFill>
        <p:spPr>
          <a:xfrm>
            <a:off x="0" y="4704587"/>
            <a:ext cx="9144000" cy="438900"/>
          </a:xfrm>
          <a:prstGeom prst="rect">
            <a:avLst/>
          </a:prstGeom>
          <a:noFill/>
          <a:ln>
            <a:noFill/>
          </a:ln>
        </p:spPr>
      </p:pic>
      <p:pic>
        <p:nvPicPr>
          <p:cNvPr id="21" name="Shape 21"/>
          <p:cNvPicPr preferRelativeResize="0"/>
          <p:nvPr/>
        </p:nvPicPr>
        <p:blipFill rotWithShape="1">
          <a:blip r:embed="rId5">
            <a:alphaModFix/>
          </a:blip>
          <a:srcRect b="0" l="0" r="0" t="0"/>
          <a:stretch/>
        </p:blipFill>
        <p:spPr>
          <a:xfrm>
            <a:off x="235857" y="212271"/>
            <a:ext cx="1934100" cy="621600"/>
          </a:xfrm>
          <a:prstGeom prst="rect">
            <a:avLst/>
          </a:prstGeom>
          <a:noFill/>
          <a:ln>
            <a:noFill/>
          </a:ln>
        </p:spPr>
      </p:pic>
      <p:sp>
        <p:nvSpPr>
          <p:cNvPr id="22" name="Shape 22"/>
          <p:cNvSpPr txBox="1"/>
          <p:nvPr>
            <p:ph idx="11" type="ftr"/>
          </p:nvPr>
        </p:nvSpPr>
        <p:spPr>
          <a:xfrm>
            <a:off x="6047030" y="4890278"/>
            <a:ext cx="2938200" cy="150900"/>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Questrial"/>
              <a:buNone/>
              <a:defRPr b="0" i="0" sz="1200" u="none" cap="none" strike="noStrike">
                <a:solidFill>
                  <a:srgbClr val="888888"/>
                </a:solidFill>
                <a:latin typeface="Questrial"/>
                <a:ea typeface="Questrial"/>
                <a:cs typeface="Questrial"/>
                <a:sym typeface="Questrial"/>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3" name="Shape 23"/>
        <p:cNvGrpSpPr/>
        <p:nvPr/>
      </p:nvGrpSpPr>
      <p:grpSpPr>
        <a:xfrm>
          <a:off x="0" y="0"/>
          <a:ext cx="0" cy="0"/>
          <a:chOff x="0" y="0"/>
          <a:chExt cx="0" cy="0"/>
        </a:xfrm>
      </p:grpSpPr>
      <p:sp>
        <p:nvSpPr>
          <p:cNvPr id="24" name="Shape 24"/>
          <p:cNvSpPr txBox="1"/>
          <p:nvPr>
            <p:ph idx="10" type="dt"/>
          </p:nvPr>
        </p:nvSpPr>
        <p:spPr>
          <a:xfrm>
            <a:off x="914399" y="4767263"/>
            <a:ext cx="16764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3"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6" lvl="2" marL="1218986" marR="0" rtl="0" algn="l">
              <a:spcBef>
                <a:spcPts val="0"/>
              </a:spcBef>
              <a:buNone/>
              <a:defRPr b="0" i="0" sz="2400" u="none" cap="none" strike="noStrike">
                <a:solidFill>
                  <a:schemeClr val="lt1"/>
                </a:solidFill>
                <a:latin typeface="Calibri"/>
                <a:ea typeface="Calibri"/>
                <a:cs typeface="Calibri"/>
                <a:sym typeface="Calibri"/>
              </a:defRPr>
            </a:lvl3pPr>
            <a:lvl4pPr indent="-12379" lvl="3" marL="1828479"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6" lvl="5" marL="3047466" marR="0" rtl="0" algn="l">
              <a:spcBef>
                <a:spcPts val="0"/>
              </a:spcBef>
              <a:buNone/>
              <a:defRPr b="0" i="0" sz="2400" u="none" cap="none" strike="noStrike">
                <a:solidFill>
                  <a:schemeClr val="lt1"/>
                </a:solidFill>
                <a:latin typeface="Calibri"/>
                <a:ea typeface="Calibri"/>
                <a:cs typeface="Calibri"/>
                <a:sym typeface="Calibri"/>
              </a:defRPr>
            </a:lvl6pPr>
            <a:lvl7pPr indent="-12059" lvl="6" marL="3656959"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6"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2590800" y="4767263"/>
            <a:ext cx="3962400" cy="2739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3"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6" lvl="2" marL="1218986" marR="0" rtl="0" algn="l">
              <a:spcBef>
                <a:spcPts val="0"/>
              </a:spcBef>
              <a:buNone/>
              <a:defRPr b="0" i="0" sz="2400" u="none" cap="none" strike="noStrike">
                <a:solidFill>
                  <a:schemeClr val="lt1"/>
                </a:solidFill>
                <a:latin typeface="Calibri"/>
                <a:ea typeface="Calibri"/>
                <a:cs typeface="Calibri"/>
                <a:sym typeface="Calibri"/>
              </a:defRPr>
            </a:lvl3pPr>
            <a:lvl4pPr indent="-12379" lvl="3" marL="1828479"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6" lvl="5" marL="3047466" marR="0" rtl="0" algn="l">
              <a:spcBef>
                <a:spcPts val="0"/>
              </a:spcBef>
              <a:buNone/>
              <a:defRPr b="0" i="0" sz="2400" u="none" cap="none" strike="noStrike">
                <a:solidFill>
                  <a:schemeClr val="lt1"/>
                </a:solidFill>
                <a:latin typeface="Calibri"/>
                <a:ea typeface="Calibri"/>
                <a:cs typeface="Calibri"/>
                <a:sym typeface="Calibri"/>
              </a:defRPr>
            </a:lvl6pPr>
            <a:lvl7pPr indent="-12059" lvl="6" marL="3656959"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6"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7924800" y="4767263"/>
            <a:ext cx="762000" cy="273900"/>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7" name="Shape 27"/>
        <p:cNvGrpSpPr/>
        <p:nvPr/>
      </p:nvGrpSpPr>
      <p:grpSpPr>
        <a:xfrm>
          <a:off x="0" y="0"/>
          <a:ext cx="0" cy="0"/>
          <a:chOff x="0" y="0"/>
          <a:chExt cx="0" cy="0"/>
        </a:xfrm>
      </p:grpSpPr>
      <p:sp>
        <p:nvSpPr>
          <p:cNvPr id="28" name="Shape 28"/>
          <p:cNvSpPr txBox="1"/>
          <p:nvPr>
            <p:ph type="ctrTitle"/>
          </p:nvPr>
        </p:nvSpPr>
        <p:spPr>
          <a:xfrm>
            <a:off x="311708" y="744575"/>
            <a:ext cx="8520600" cy="2052600"/>
          </a:xfrm>
          <a:prstGeom prst="rect">
            <a:avLst/>
          </a:prstGeom>
          <a:noFill/>
          <a:ln>
            <a:noFill/>
          </a:ln>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29" name="Shape 29"/>
          <p:cNvSpPr txBox="1"/>
          <p:nvPr>
            <p:ph idx="1" type="subTitle"/>
          </p:nvPr>
        </p:nvSpPr>
        <p:spPr>
          <a:xfrm>
            <a:off x="311700" y="2834125"/>
            <a:ext cx="8520600" cy="792600"/>
          </a:xfrm>
          <a:prstGeom prst="rect">
            <a:avLst/>
          </a:prstGeom>
          <a:noFill/>
          <a:ln>
            <a:noFill/>
          </a:ln>
        </p:spPr>
        <p:txBody>
          <a:bodyPr anchorCtr="0" anchor="ctr"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30" name="Shape 30"/>
          <p:cNvSpPr txBox="1"/>
          <p:nvPr>
            <p:ph idx="12" type="sldNum"/>
          </p:nvPr>
        </p:nvSpPr>
        <p:spPr>
          <a:xfrm>
            <a:off x="8472457" y="4663216"/>
            <a:ext cx="548700" cy="393600"/>
          </a:xfrm>
          <a:prstGeom prst="rect">
            <a:avLst/>
          </a:prstGeom>
        </p:spPr>
        <p:txBody>
          <a:bodyPr anchorCtr="0" anchor="t" bIns="45700" lIns="91425" rIns="91425" tIns="45700">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1" name="Shape 31"/>
        <p:cNvGrpSpPr/>
        <p:nvPr/>
      </p:nvGrpSpPr>
      <p:grpSpPr>
        <a:xfrm>
          <a:off x="0" y="0"/>
          <a:ext cx="0" cy="0"/>
          <a:chOff x="0" y="0"/>
          <a:chExt cx="0" cy="0"/>
        </a:xfrm>
      </p:grpSpPr>
      <p:sp>
        <p:nvSpPr>
          <p:cNvPr id="32" name="Shape 32"/>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4" name="Shape 34"/>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7" name="Shape 37"/>
        <p:cNvGrpSpPr/>
        <p:nvPr/>
      </p:nvGrpSpPr>
      <p:grpSpPr>
        <a:xfrm>
          <a:off x="0" y="0"/>
          <a:ext cx="0" cy="0"/>
          <a:chOff x="0" y="0"/>
          <a:chExt cx="0" cy="0"/>
        </a:xfrm>
      </p:grpSpPr>
      <p:sp>
        <p:nvSpPr>
          <p:cNvPr id="38" name="Shape 38"/>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42" name="Shape 42"/>
        <p:cNvGrpSpPr/>
        <p:nvPr/>
      </p:nvGrpSpPr>
      <p:grpSpPr>
        <a:xfrm>
          <a:off x="0" y="0"/>
          <a:ext cx="0" cy="0"/>
          <a:chOff x="0" y="0"/>
          <a:chExt cx="0" cy="0"/>
        </a:xfrm>
      </p:grpSpPr>
      <p:sp>
        <p:nvSpPr>
          <p:cNvPr id="43" name="Shape 43"/>
          <p:cNvSpPr txBox="1"/>
          <p:nvPr>
            <p:ph type="title"/>
          </p:nvPr>
        </p:nvSpPr>
        <p:spPr>
          <a:xfrm>
            <a:off x="457200" y="204787"/>
            <a:ext cx="3008400" cy="8715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3575050" y="204787"/>
            <a:ext cx="5111700" cy="43899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457200" y="1076325"/>
            <a:ext cx="3008400" cy="35184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9" name="Shape 49"/>
        <p:cNvGrpSpPr/>
        <p:nvPr/>
      </p:nvGrpSpPr>
      <p:grpSpPr>
        <a:xfrm>
          <a:off x="0" y="0"/>
          <a:ext cx="0" cy="0"/>
          <a:chOff x="0" y="0"/>
          <a:chExt cx="0" cy="0"/>
        </a:xfrm>
      </p:grpSpPr>
      <p:sp>
        <p:nvSpPr>
          <p:cNvPr id="50" name="Shape 50"/>
          <p:cNvSpPr txBox="1"/>
          <p:nvPr>
            <p:ph type="title"/>
          </p:nvPr>
        </p:nvSpPr>
        <p:spPr>
          <a:xfrm>
            <a:off x="311700" y="445025"/>
            <a:ext cx="8520600" cy="5727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1" type="body"/>
          </p:nvPr>
        </p:nvSpPr>
        <p:spPr>
          <a:xfrm>
            <a:off x="311700" y="1152475"/>
            <a:ext cx="8520600" cy="3416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t" bIns="45700" lIns="91425" rIns="91425" tIns="45700">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1">
            <a:alphaModFix/>
          </a:blip>
          <a:srcRect b="0" l="0" r="0" t="0"/>
          <a:stretch/>
        </p:blipFill>
        <p:spPr>
          <a:xfrm>
            <a:off x="0" y="4704586"/>
            <a:ext cx="9144000" cy="438900"/>
          </a:xfrm>
          <a:prstGeom prst="rect">
            <a:avLst/>
          </a:prstGeom>
          <a:noFill/>
          <a:ln>
            <a:noFill/>
          </a:ln>
        </p:spPr>
      </p:pic>
      <p:pic>
        <p:nvPicPr>
          <p:cNvPr id="7" name="Shape 7"/>
          <p:cNvPicPr preferRelativeResize="0"/>
          <p:nvPr/>
        </p:nvPicPr>
        <p:blipFill rotWithShape="1">
          <a:blip r:embed="rId2">
            <a:alphaModFix/>
          </a:blip>
          <a:srcRect b="0" l="0" r="0" t="0"/>
          <a:stretch/>
        </p:blipFill>
        <p:spPr>
          <a:xfrm>
            <a:off x="0" y="0"/>
            <a:ext cx="9144000" cy="731400"/>
          </a:xfrm>
          <a:prstGeom prst="rect">
            <a:avLst/>
          </a:prstGeom>
          <a:noFill/>
          <a:ln>
            <a:noFill/>
          </a:ln>
        </p:spPr>
      </p:pic>
      <p:sp>
        <p:nvSpPr>
          <p:cNvPr id="8" name="Shape 8"/>
          <p:cNvSpPr txBox="1"/>
          <p:nvPr>
            <p:ph idx="12" type="sldNum"/>
          </p:nvPr>
        </p:nvSpPr>
        <p:spPr>
          <a:xfrm>
            <a:off x="8686800" y="4897386"/>
            <a:ext cx="407700" cy="169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 sz="1400" u="none" cap="none" strike="noStrike">
                <a:solidFill>
                  <a:schemeClr val="dk1"/>
                </a:solidFill>
                <a:latin typeface="Calibri"/>
                <a:ea typeface="Calibri"/>
                <a:cs typeface="Calibri"/>
                <a:sym typeface="Calibri"/>
              </a:rPr>
              <a:t>‹#›</a:t>
            </a:fld>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8.jp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8.jpg"/><Relationship Id="rId6" Type="http://schemas.openxmlformats.org/officeDocument/2006/relationships/image" Target="../media/image28.png"/><Relationship Id="rId7"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8.jpg"/><Relationship Id="rId5"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5.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idx="2" type="body"/>
          </p:nvPr>
        </p:nvSpPr>
        <p:spPr>
          <a:xfrm>
            <a:off x="119775" y="3924800"/>
            <a:ext cx="2487000" cy="692700"/>
          </a:xfrm>
          <a:prstGeom prst="rect">
            <a:avLst/>
          </a:prstGeom>
        </p:spPr>
        <p:txBody>
          <a:bodyPr anchorCtr="0" anchor="t" bIns="91425" lIns="91425" rIns="91425" tIns="91425">
            <a:noAutofit/>
          </a:bodyPr>
          <a:lstStyle/>
          <a:p>
            <a:pPr lvl="0">
              <a:spcBef>
                <a:spcPts val="0"/>
              </a:spcBef>
              <a:buNone/>
            </a:pPr>
            <a:r>
              <a:rPr lang="en" sz="1600">
                <a:latin typeface="Muli"/>
                <a:ea typeface="Muli"/>
                <a:cs typeface="Muli"/>
                <a:sym typeface="Muli"/>
              </a:rPr>
              <a:t>Jayakumar, Jaya Prasad</a:t>
            </a:r>
            <a:br>
              <a:rPr lang="en" sz="1600">
                <a:latin typeface="Muli"/>
                <a:ea typeface="Muli"/>
                <a:cs typeface="Muli"/>
                <a:sym typeface="Muli"/>
              </a:rPr>
            </a:br>
            <a:r>
              <a:rPr lang="en" sz="1600">
                <a:latin typeface="Muli"/>
                <a:ea typeface="Muli"/>
                <a:cs typeface="Muli"/>
                <a:sym typeface="Muli"/>
              </a:rPr>
              <a:t>Karunanithi,  Sunoj</a:t>
            </a:r>
          </a:p>
        </p:txBody>
      </p:sp>
      <p:sp>
        <p:nvSpPr>
          <p:cNvPr id="58" name="Shape 58"/>
          <p:cNvSpPr txBox="1"/>
          <p:nvPr>
            <p:ph idx="3" type="body"/>
          </p:nvPr>
        </p:nvSpPr>
        <p:spPr>
          <a:xfrm>
            <a:off x="119775" y="3021200"/>
            <a:ext cx="4301400" cy="762600"/>
          </a:xfrm>
          <a:prstGeom prst="rect">
            <a:avLst/>
          </a:prstGeom>
        </p:spPr>
        <p:txBody>
          <a:bodyPr anchorCtr="0" anchor="t" bIns="91425" lIns="91425" rIns="91425" tIns="91425">
            <a:noAutofit/>
          </a:bodyPr>
          <a:lstStyle/>
          <a:p>
            <a:pPr lvl="0" rtl="0">
              <a:spcBef>
                <a:spcPts val="0"/>
              </a:spcBef>
              <a:buClr>
                <a:srgbClr val="000000"/>
              </a:buClr>
              <a:buSzPct val="55000"/>
              <a:buFont typeface="Arial"/>
              <a:buNone/>
            </a:pPr>
            <a:r>
              <a:rPr lang="en" sz="2000">
                <a:latin typeface="Muli SemiBold"/>
                <a:ea typeface="Muli SemiBold"/>
                <a:cs typeface="Muli SemiBold"/>
                <a:sym typeface="Muli SemiBold"/>
              </a:rPr>
              <a:t>BIA 654: Experimental Design</a:t>
            </a:r>
            <a:br>
              <a:rPr lang="en" sz="2000">
                <a:latin typeface="Muli SemiBold"/>
                <a:ea typeface="Muli SemiBold"/>
                <a:cs typeface="Muli SemiBold"/>
                <a:sym typeface="Muli SemiBold"/>
              </a:rPr>
            </a:br>
            <a:r>
              <a:rPr lang="en" sz="2000">
                <a:latin typeface="Muli SemiBold"/>
                <a:ea typeface="Muli SemiBold"/>
                <a:cs typeface="Muli SemiBold"/>
                <a:sym typeface="Muli SemiBold"/>
              </a:rPr>
              <a:t>Professor: Chihoon Lee</a:t>
            </a:r>
          </a:p>
        </p:txBody>
      </p:sp>
      <p:pic>
        <p:nvPicPr>
          <p:cNvPr descr="Capture.PNG" id="59" name="Shape 59"/>
          <p:cNvPicPr preferRelativeResize="0"/>
          <p:nvPr/>
        </p:nvPicPr>
        <p:blipFill>
          <a:blip r:embed="rId3">
            <a:alphaModFix/>
          </a:blip>
          <a:stretch>
            <a:fillRect/>
          </a:stretch>
        </p:blipFill>
        <p:spPr>
          <a:xfrm>
            <a:off x="119774" y="1261299"/>
            <a:ext cx="3734299" cy="1463749"/>
          </a:xfrm>
          <a:prstGeom prst="rect">
            <a:avLst/>
          </a:prstGeom>
          <a:noFill/>
          <a:ln>
            <a:noFill/>
          </a:ln>
        </p:spPr>
      </p:pic>
      <p:pic>
        <p:nvPicPr>
          <p:cNvPr descr="Google AdWords.jpg" id="60" name="Shape 60"/>
          <p:cNvPicPr preferRelativeResize="0"/>
          <p:nvPr/>
        </p:nvPicPr>
        <p:blipFill>
          <a:blip r:embed="rId4">
            <a:alphaModFix/>
          </a:blip>
          <a:stretch>
            <a:fillRect/>
          </a:stretch>
        </p:blipFill>
        <p:spPr>
          <a:xfrm>
            <a:off x="1364976" y="873799"/>
            <a:ext cx="2356300" cy="1212674"/>
          </a:xfrm>
          <a:prstGeom prst="rect">
            <a:avLst/>
          </a:prstGeom>
          <a:noFill/>
          <a:ln>
            <a:noFill/>
          </a:ln>
        </p:spPr>
      </p:pic>
      <p:sp>
        <p:nvSpPr>
          <p:cNvPr id="61" name="Shape 61"/>
          <p:cNvSpPr txBox="1"/>
          <p:nvPr>
            <p:ph idx="2" type="body"/>
          </p:nvPr>
        </p:nvSpPr>
        <p:spPr>
          <a:xfrm>
            <a:off x="2504025" y="3924800"/>
            <a:ext cx="2254800" cy="692700"/>
          </a:xfrm>
          <a:prstGeom prst="rect">
            <a:avLst/>
          </a:prstGeom>
        </p:spPr>
        <p:txBody>
          <a:bodyPr anchorCtr="0" anchor="t" bIns="91425" lIns="91425" rIns="91425" tIns="91425">
            <a:noAutofit/>
          </a:bodyPr>
          <a:lstStyle/>
          <a:p>
            <a:pPr lvl="0" rtl="0">
              <a:spcBef>
                <a:spcPts val="0"/>
              </a:spcBef>
              <a:buNone/>
            </a:pPr>
            <a:r>
              <a:rPr lang="en" sz="1600">
                <a:latin typeface="Muli"/>
                <a:ea typeface="Muli"/>
                <a:cs typeface="Muli"/>
                <a:sym typeface="Muli"/>
              </a:rPr>
              <a:t>Patibandla, Saketh</a:t>
            </a:r>
            <a:br>
              <a:rPr lang="en" sz="1600">
                <a:latin typeface="Muli"/>
                <a:ea typeface="Muli"/>
                <a:cs typeface="Muli"/>
                <a:sym typeface="Muli"/>
              </a:rPr>
            </a:br>
            <a:r>
              <a:rPr lang="en" sz="1600">
                <a:latin typeface="Muli"/>
                <a:ea typeface="Muli"/>
                <a:cs typeface="Muli"/>
                <a:sym typeface="Muli"/>
              </a:rPr>
              <a:t>Schoenbrun, Ephraim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3772" l="3623" r="0" t="0"/>
          <a:stretch/>
        </p:blipFill>
        <p:spPr>
          <a:xfrm>
            <a:off x="317750" y="1531621"/>
            <a:ext cx="4455549" cy="1686825"/>
          </a:xfrm>
          <a:prstGeom prst="rect">
            <a:avLst/>
          </a:prstGeom>
          <a:noFill/>
          <a:ln>
            <a:noFill/>
          </a:ln>
        </p:spPr>
      </p:pic>
      <p:pic>
        <p:nvPicPr>
          <p:cNvPr descr="Google AdWords.jpg" id="131" name="Shape 131"/>
          <p:cNvPicPr preferRelativeResize="0"/>
          <p:nvPr/>
        </p:nvPicPr>
        <p:blipFill>
          <a:blip r:embed="rId4">
            <a:alphaModFix/>
          </a:blip>
          <a:stretch>
            <a:fillRect/>
          </a:stretch>
        </p:blipFill>
        <p:spPr>
          <a:xfrm>
            <a:off x="0" y="74874"/>
            <a:ext cx="1641449" cy="844774"/>
          </a:xfrm>
          <a:prstGeom prst="rect">
            <a:avLst/>
          </a:prstGeom>
          <a:noFill/>
          <a:ln>
            <a:noFill/>
          </a:ln>
        </p:spPr>
      </p:pic>
      <p:pic>
        <p:nvPicPr>
          <p:cNvPr id="132" name="Shape 132"/>
          <p:cNvPicPr preferRelativeResize="0"/>
          <p:nvPr/>
        </p:nvPicPr>
        <p:blipFill>
          <a:blip r:embed="rId5">
            <a:alphaModFix/>
          </a:blip>
          <a:stretch>
            <a:fillRect/>
          </a:stretch>
        </p:blipFill>
        <p:spPr>
          <a:xfrm>
            <a:off x="4898879" y="1226550"/>
            <a:ext cx="3901071" cy="2690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46950"/>
            <a:ext cx="8520600" cy="572700"/>
          </a:xfrm>
          <a:prstGeom prst="rect">
            <a:avLst/>
          </a:prstGeom>
        </p:spPr>
        <p:txBody>
          <a:bodyPr anchorCtr="0" anchor="ctr" bIns="91425" lIns="91425" rIns="91425" tIns="91425">
            <a:noAutofit/>
          </a:bodyPr>
          <a:lstStyle/>
          <a:p>
            <a:pPr lvl="0" algn="ctr">
              <a:spcBef>
                <a:spcPts val="0"/>
              </a:spcBef>
              <a:buNone/>
            </a:pPr>
            <a:r>
              <a:rPr b="1" lang="en"/>
              <a:t>Results out of Experiment</a:t>
            </a:r>
          </a:p>
        </p:txBody>
      </p:sp>
      <p:pic>
        <p:nvPicPr>
          <p:cNvPr id="138" name="Shape 138"/>
          <p:cNvPicPr preferRelativeResize="0"/>
          <p:nvPr/>
        </p:nvPicPr>
        <p:blipFill>
          <a:blip r:embed="rId3">
            <a:alphaModFix/>
          </a:blip>
          <a:stretch>
            <a:fillRect/>
          </a:stretch>
        </p:blipFill>
        <p:spPr>
          <a:xfrm>
            <a:off x="4823375" y="1148000"/>
            <a:ext cx="3924300" cy="1457325"/>
          </a:xfrm>
          <a:prstGeom prst="rect">
            <a:avLst/>
          </a:prstGeom>
          <a:noFill/>
          <a:ln>
            <a:noFill/>
          </a:ln>
        </p:spPr>
      </p:pic>
      <p:pic>
        <p:nvPicPr>
          <p:cNvPr id="139" name="Shape 139"/>
          <p:cNvPicPr preferRelativeResize="0"/>
          <p:nvPr/>
        </p:nvPicPr>
        <p:blipFill>
          <a:blip r:embed="rId4">
            <a:alphaModFix/>
          </a:blip>
          <a:stretch>
            <a:fillRect/>
          </a:stretch>
        </p:blipFill>
        <p:spPr>
          <a:xfrm>
            <a:off x="465612" y="3172850"/>
            <a:ext cx="3876675" cy="1400175"/>
          </a:xfrm>
          <a:prstGeom prst="rect">
            <a:avLst/>
          </a:prstGeom>
          <a:noFill/>
          <a:ln>
            <a:noFill/>
          </a:ln>
        </p:spPr>
      </p:pic>
      <p:pic>
        <p:nvPicPr>
          <p:cNvPr descr="Google AdWords.jpg" id="140" name="Shape 140"/>
          <p:cNvPicPr preferRelativeResize="0"/>
          <p:nvPr/>
        </p:nvPicPr>
        <p:blipFill>
          <a:blip r:embed="rId5">
            <a:alphaModFix/>
          </a:blip>
          <a:stretch>
            <a:fillRect/>
          </a:stretch>
        </p:blipFill>
        <p:spPr>
          <a:xfrm>
            <a:off x="0" y="74874"/>
            <a:ext cx="1641449" cy="844774"/>
          </a:xfrm>
          <a:prstGeom prst="rect">
            <a:avLst/>
          </a:prstGeom>
          <a:noFill/>
          <a:ln>
            <a:noFill/>
          </a:ln>
        </p:spPr>
      </p:pic>
      <p:pic>
        <p:nvPicPr>
          <p:cNvPr id="141" name="Shape 141"/>
          <p:cNvPicPr preferRelativeResize="0"/>
          <p:nvPr/>
        </p:nvPicPr>
        <p:blipFill>
          <a:blip r:embed="rId6">
            <a:alphaModFix/>
          </a:blip>
          <a:stretch>
            <a:fillRect/>
          </a:stretch>
        </p:blipFill>
        <p:spPr>
          <a:xfrm>
            <a:off x="5966874" y="2735599"/>
            <a:ext cx="1903425" cy="1826324"/>
          </a:xfrm>
          <a:prstGeom prst="rect">
            <a:avLst/>
          </a:prstGeom>
          <a:noFill/>
          <a:ln>
            <a:noFill/>
          </a:ln>
        </p:spPr>
      </p:pic>
      <p:pic>
        <p:nvPicPr>
          <p:cNvPr id="142" name="Shape 142"/>
          <p:cNvPicPr preferRelativeResize="0"/>
          <p:nvPr/>
        </p:nvPicPr>
        <p:blipFill>
          <a:blip r:embed="rId7">
            <a:alphaModFix/>
          </a:blip>
          <a:stretch>
            <a:fillRect/>
          </a:stretch>
        </p:blipFill>
        <p:spPr>
          <a:xfrm>
            <a:off x="970850" y="964750"/>
            <a:ext cx="2669276" cy="20019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2177749" y="1646776"/>
            <a:ext cx="3420700" cy="1710350"/>
          </a:xfrm>
          <a:prstGeom prst="rect">
            <a:avLst/>
          </a:prstGeom>
          <a:noFill/>
          <a:ln>
            <a:noFill/>
          </a:ln>
        </p:spPr>
      </p:pic>
      <p:pic>
        <p:nvPicPr>
          <p:cNvPr id="148" name="Shape 148"/>
          <p:cNvPicPr preferRelativeResize="0"/>
          <p:nvPr/>
        </p:nvPicPr>
        <p:blipFill>
          <a:blip r:embed="rId4">
            <a:alphaModFix/>
          </a:blip>
          <a:stretch>
            <a:fillRect/>
          </a:stretch>
        </p:blipFill>
        <p:spPr>
          <a:xfrm>
            <a:off x="5931574" y="1065312"/>
            <a:ext cx="3012850" cy="3012850"/>
          </a:xfrm>
          <a:prstGeom prst="rect">
            <a:avLst/>
          </a:prstGeom>
          <a:noFill/>
          <a:ln>
            <a:noFill/>
          </a:ln>
        </p:spPr>
      </p:pic>
      <p:pic>
        <p:nvPicPr>
          <p:cNvPr descr="Google AdWords.jpg" id="149" name="Shape 149"/>
          <p:cNvPicPr preferRelativeResize="0"/>
          <p:nvPr/>
        </p:nvPicPr>
        <p:blipFill>
          <a:blip r:embed="rId5">
            <a:alphaModFix/>
          </a:blip>
          <a:stretch>
            <a:fillRect/>
          </a:stretch>
        </p:blipFill>
        <p:spPr>
          <a:xfrm>
            <a:off x="203175" y="2149362"/>
            <a:ext cx="1641449" cy="844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ctr" bIns="91425" lIns="91425" rIns="91425" tIns="91425">
            <a:noAutofit/>
          </a:bodyPr>
          <a:lstStyle/>
          <a:p>
            <a:pPr lvl="0" algn="ctr">
              <a:spcBef>
                <a:spcPts val="0"/>
              </a:spcBef>
              <a:buNone/>
            </a:pPr>
            <a:r>
              <a:rPr b="1" lang="en"/>
              <a:t>Google Online Marketing Challenge (GOMC)</a:t>
            </a:r>
          </a:p>
        </p:txBody>
      </p:sp>
      <p:sp>
        <p:nvSpPr>
          <p:cNvPr id="67" name="Shape 67"/>
          <p:cNvSpPr txBox="1"/>
          <p:nvPr>
            <p:ph idx="1" type="body"/>
          </p:nvPr>
        </p:nvSpPr>
        <p:spPr>
          <a:xfrm>
            <a:off x="311700" y="844775"/>
            <a:ext cx="8520600" cy="3721500"/>
          </a:xfrm>
          <a:prstGeom prst="rect">
            <a:avLst/>
          </a:prstGeom>
        </p:spPr>
        <p:txBody>
          <a:bodyPr anchorCtr="0" anchor="ctr" bIns="91425" lIns="91425" rIns="91425" tIns="91425">
            <a:noAutofit/>
          </a:bodyPr>
          <a:lstStyle/>
          <a:p>
            <a:pPr indent="-298450" lvl="0" marL="457200" rtl="0">
              <a:lnSpc>
                <a:spcPct val="115000"/>
              </a:lnSpc>
              <a:spcBef>
                <a:spcPts val="0"/>
              </a:spcBef>
              <a:buClr>
                <a:schemeClr val="dk1"/>
              </a:buClr>
              <a:buSzPct val="100000"/>
            </a:pPr>
            <a:r>
              <a:rPr lang="en" sz="1100">
                <a:solidFill>
                  <a:schemeClr val="dk1"/>
                </a:solidFill>
              </a:rPr>
              <a:t>The Google Online Marketing Challenge is a unique opportunity for students to experience and create online marketing campaigns using Google AdWords. Over 110,000 students and professors from almost 100 countries have participated in the past 9 years.</a:t>
            </a:r>
          </a:p>
          <a:p>
            <a:pPr indent="-298450" lvl="0" marL="457200" rtl="0" algn="just">
              <a:lnSpc>
                <a:spcPct val="115000"/>
              </a:lnSpc>
              <a:spcBef>
                <a:spcPts val="0"/>
              </a:spcBef>
              <a:buClr>
                <a:schemeClr val="dk1"/>
              </a:buClr>
              <a:buSzPct val="100000"/>
            </a:pPr>
            <a:r>
              <a:rPr lang="en" sz="1100">
                <a:solidFill>
                  <a:schemeClr val="dk1"/>
                </a:solidFill>
              </a:rPr>
              <a:t>With a $250 AdWords advertising budget provided by Google, students develop and run an online advertising campaign for a business or non-profit organization over a three week period.</a:t>
            </a:r>
          </a:p>
          <a:p>
            <a:pPr indent="-298450" lvl="0" marL="457200" rtl="0" algn="just">
              <a:lnSpc>
                <a:spcPct val="115000"/>
              </a:lnSpc>
              <a:spcBef>
                <a:spcPts val="0"/>
              </a:spcBef>
              <a:buClr>
                <a:schemeClr val="dk1"/>
              </a:buClr>
              <a:buSzPct val="100000"/>
            </a:pPr>
            <a:r>
              <a:rPr lang="en" sz="1100">
                <a:solidFill>
                  <a:schemeClr val="dk1"/>
                </a:solidFill>
              </a:rPr>
              <a:t>The teams that develop and communicate the most successful campaigns win awesome prizes, including trips to Google offices. Students also have the opportunity to participate in the optional AdWords Certification category by studying and passing the necessary exams to become an AdWords Certified individual in the Google Partners platform</a:t>
            </a:r>
            <a:r>
              <a:rPr lang="en" sz="1100">
                <a:solidFill>
                  <a:srgbClr val="444444"/>
                </a:solidFill>
              </a:rPr>
              <a:t>.</a:t>
            </a:r>
          </a:p>
          <a:p>
            <a:pPr lvl="0" rtl="0" algn="just">
              <a:lnSpc>
                <a:spcPct val="115000"/>
              </a:lnSpc>
              <a:spcBef>
                <a:spcPts val="0"/>
              </a:spcBef>
              <a:buNone/>
            </a:pPr>
            <a:r>
              <a:t/>
            </a:r>
            <a:endParaRPr sz="1100">
              <a:solidFill>
                <a:srgbClr val="444444"/>
              </a:solidFill>
            </a:endParaRPr>
          </a:p>
          <a:p>
            <a:pPr lvl="0" rtl="0" algn="ctr">
              <a:lnSpc>
                <a:spcPct val="115000"/>
              </a:lnSpc>
              <a:spcBef>
                <a:spcPts val="0"/>
              </a:spcBef>
              <a:buNone/>
            </a:pPr>
            <a:r>
              <a:rPr b="1" lang="en">
                <a:solidFill>
                  <a:schemeClr val="dk1"/>
                </a:solidFill>
              </a:rPr>
              <a:t>Client and Market Analysis</a:t>
            </a:r>
          </a:p>
          <a:p>
            <a:pPr lvl="0" rtl="0">
              <a:lnSpc>
                <a:spcPct val="115000"/>
              </a:lnSpc>
              <a:spcBef>
                <a:spcPts val="0"/>
              </a:spcBef>
              <a:buNone/>
            </a:pPr>
            <a:r>
              <a:t/>
            </a:r>
            <a:endParaRPr b="1" sz="1100" u="sng">
              <a:solidFill>
                <a:schemeClr val="dk1"/>
              </a:solidFill>
            </a:endParaRPr>
          </a:p>
          <a:p>
            <a:pPr indent="-298450" lvl="0" marL="457200" rtl="0" algn="just">
              <a:lnSpc>
                <a:spcPct val="115000"/>
              </a:lnSpc>
              <a:spcBef>
                <a:spcPts val="0"/>
              </a:spcBef>
              <a:buClr>
                <a:schemeClr val="dk1"/>
              </a:buClr>
              <a:buSzPct val="100000"/>
            </a:pPr>
            <a:r>
              <a:rPr lang="en" sz="1100">
                <a:solidFill>
                  <a:schemeClr val="dk1"/>
                </a:solidFill>
              </a:rPr>
              <a:t>Aether Game Cafe (AGC) is a blend of traditional coffee shop and board games playcenter located in Hoboken, New Jersey.</a:t>
            </a:r>
          </a:p>
          <a:p>
            <a:pPr indent="-298450" lvl="0" marL="457200" rtl="0" algn="just">
              <a:lnSpc>
                <a:spcPct val="115000"/>
              </a:lnSpc>
              <a:spcBef>
                <a:spcPts val="0"/>
              </a:spcBef>
              <a:buClr>
                <a:schemeClr val="dk1"/>
              </a:buClr>
              <a:buSzPct val="100000"/>
            </a:pPr>
            <a:r>
              <a:rPr lang="en" sz="1100">
                <a:solidFill>
                  <a:schemeClr val="dk1"/>
                </a:solidFill>
              </a:rPr>
              <a:t>It attracts several gaming enthusiasts, it hosts several weekly events that unite various spheres of the gaming community.</a:t>
            </a:r>
          </a:p>
          <a:p>
            <a:pPr indent="-298450" lvl="0" marL="457200" rtl="0" algn="just">
              <a:lnSpc>
                <a:spcPct val="115000"/>
              </a:lnSpc>
              <a:spcBef>
                <a:spcPts val="0"/>
              </a:spcBef>
              <a:buClr>
                <a:schemeClr val="dk1"/>
              </a:buClr>
              <a:buSzPct val="100000"/>
            </a:pPr>
            <a:r>
              <a:rPr lang="en" sz="1100">
                <a:solidFill>
                  <a:schemeClr val="dk1"/>
                </a:solidFill>
              </a:rPr>
              <a:t>AGC’s unique selling point is the wide variety of games they offer and the ambience they provide for a community get-together.</a:t>
            </a:r>
          </a:p>
          <a:p>
            <a:pPr indent="-298450" lvl="0" marL="457200" rtl="0" algn="just">
              <a:lnSpc>
                <a:spcPct val="115000"/>
              </a:lnSpc>
              <a:spcBef>
                <a:spcPts val="0"/>
              </a:spcBef>
              <a:buClr>
                <a:schemeClr val="dk1"/>
              </a:buClr>
              <a:buSzPct val="100000"/>
            </a:pPr>
            <a:r>
              <a:rPr lang="en" sz="1100">
                <a:solidFill>
                  <a:schemeClr val="dk1"/>
                </a:solidFill>
              </a:rPr>
              <a:t>AGC relies only on ‘Word of Mouth’ for its marketing which indicates the presence of a good scope for widening the game cafe’s customer base.</a:t>
            </a:r>
          </a:p>
          <a:p>
            <a:pPr lvl="0" rtl="0" algn="just">
              <a:lnSpc>
                <a:spcPct val="115000"/>
              </a:lnSpc>
              <a:spcBef>
                <a:spcPts val="0"/>
              </a:spcBef>
              <a:buNone/>
            </a:pPr>
            <a:r>
              <a:t/>
            </a:r>
            <a:endParaRPr sz="1200">
              <a:solidFill>
                <a:srgbClr val="444444"/>
              </a:solidFill>
            </a:endParaRPr>
          </a:p>
          <a:p>
            <a:pPr lvl="0">
              <a:spcBef>
                <a:spcPts val="0"/>
              </a:spcBef>
              <a:buNone/>
            </a:pPr>
            <a:r>
              <a:t/>
            </a:r>
            <a:endParaRPr/>
          </a:p>
        </p:txBody>
      </p:sp>
      <p:pic>
        <p:nvPicPr>
          <p:cNvPr descr="Google AdWords.jpg" id="68" name="Shape 68"/>
          <p:cNvPicPr preferRelativeResize="0"/>
          <p:nvPr/>
        </p:nvPicPr>
        <p:blipFill>
          <a:blip r:embed="rId3">
            <a:alphaModFix/>
          </a:blip>
          <a:stretch>
            <a:fillRect/>
          </a:stretch>
        </p:blipFill>
        <p:spPr>
          <a:xfrm>
            <a:off x="0" y="74874"/>
            <a:ext cx="1641449" cy="844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ctr" bIns="91425" lIns="91425" rIns="91425" tIns="91425">
            <a:noAutofit/>
          </a:bodyPr>
          <a:lstStyle/>
          <a:p>
            <a:pPr lvl="0" algn="ctr">
              <a:spcBef>
                <a:spcPts val="0"/>
              </a:spcBef>
              <a:buNone/>
            </a:pPr>
            <a:r>
              <a:rPr b="1" lang="en"/>
              <a:t>Factors &amp; Sample Ads</a:t>
            </a:r>
          </a:p>
        </p:txBody>
      </p:sp>
      <p:pic>
        <p:nvPicPr>
          <p:cNvPr descr="Google AdWords.jpg" id="74" name="Shape 74"/>
          <p:cNvPicPr preferRelativeResize="0"/>
          <p:nvPr/>
        </p:nvPicPr>
        <p:blipFill>
          <a:blip r:embed="rId3">
            <a:alphaModFix/>
          </a:blip>
          <a:stretch>
            <a:fillRect/>
          </a:stretch>
        </p:blipFill>
        <p:spPr>
          <a:xfrm>
            <a:off x="0" y="74874"/>
            <a:ext cx="1641449" cy="844774"/>
          </a:xfrm>
          <a:prstGeom prst="rect">
            <a:avLst/>
          </a:prstGeom>
          <a:noFill/>
          <a:ln>
            <a:noFill/>
          </a:ln>
        </p:spPr>
      </p:pic>
      <p:pic>
        <p:nvPicPr>
          <p:cNvPr id="75" name="Shape 75"/>
          <p:cNvPicPr preferRelativeResize="0"/>
          <p:nvPr/>
        </p:nvPicPr>
        <p:blipFill>
          <a:blip r:embed="rId4">
            <a:alphaModFix/>
          </a:blip>
          <a:stretch>
            <a:fillRect/>
          </a:stretch>
        </p:blipFill>
        <p:spPr>
          <a:xfrm>
            <a:off x="311700" y="1122825"/>
            <a:ext cx="4903474" cy="3125975"/>
          </a:xfrm>
          <a:prstGeom prst="rect">
            <a:avLst/>
          </a:prstGeom>
          <a:noFill/>
          <a:ln>
            <a:noFill/>
          </a:ln>
        </p:spPr>
      </p:pic>
      <p:pic>
        <p:nvPicPr>
          <p:cNvPr id="76" name="Shape 76"/>
          <p:cNvPicPr preferRelativeResize="0"/>
          <p:nvPr/>
        </p:nvPicPr>
        <p:blipFill>
          <a:blip r:embed="rId5">
            <a:alphaModFix/>
          </a:blip>
          <a:stretch>
            <a:fillRect/>
          </a:stretch>
        </p:blipFill>
        <p:spPr>
          <a:xfrm>
            <a:off x="5215174" y="1017725"/>
            <a:ext cx="3624025" cy="1291114"/>
          </a:xfrm>
          <a:prstGeom prst="rect">
            <a:avLst/>
          </a:prstGeom>
          <a:noFill/>
          <a:ln>
            <a:noFill/>
          </a:ln>
        </p:spPr>
      </p:pic>
      <p:pic>
        <p:nvPicPr>
          <p:cNvPr id="77" name="Shape 77"/>
          <p:cNvPicPr preferRelativeResize="0"/>
          <p:nvPr/>
        </p:nvPicPr>
        <p:blipFill>
          <a:blip r:embed="rId6">
            <a:alphaModFix/>
          </a:blip>
          <a:stretch>
            <a:fillRect/>
          </a:stretch>
        </p:blipFill>
        <p:spPr>
          <a:xfrm>
            <a:off x="5215174" y="2685789"/>
            <a:ext cx="3624025" cy="13018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1920600" y="847425"/>
            <a:ext cx="5302825" cy="981225"/>
          </a:xfrm>
          <a:prstGeom prst="rect">
            <a:avLst/>
          </a:prstGeom>
          <a:noFill/>
          <a:ln>
            <a:noFill/>
          </a:ln>
        </p:spPr>
      </p:pic>
      <p:sp>
        <p:nvSpPr>
          <p:cNvPr id="83" name="Shape 83"/>
          <p:cNvSpPr txBox="1"/>
          <p:nvPr>
            <p:ph type="title"/>
          </p:nvPr>
        </p:nvSpPr>
        <p:spPr>
          <a:xfrm>
            <a:off x="311712" y="274725"/>
            <a:ext cx="8520600" cy="572700"/>
          </a:xfrm>
          <a:prstGeom prst="rect">
            <a:avLst/>
          </a:prstGeom>
        </p:spPr>
        <p:txBody>
          <a:bodyPr anchorCtr="0" anchor="ctr" bIns="91425" lIns="91425" rIns="91425" tIns="91425">
            <a:noAutofit/>
          </a:bodyPr>
          <a:lstStyle/>
          <a:p>
            <a:pPr lvl="0" rtl="0" algn="ctr">
              <a:spcBef>
                <a:spcPts val="0"/>
              </a:spcBef>
              <a:buNone/>
            </a:pPr>
            <a:r>
              <a:rPr b="1" lang="en"/>
              <a:t>Blocks</a:t>
            </a:r>
          </a:p>
        </p:txBody>
      </p:sp>
      <p:pic>
        <p:nvPicPr>
          <p:cNvPr id="84" name="Shape 84"/>
          <p:cNvPicPr preferRelativeResize="0"/>
          <p:nvPr/>
        </p:nvPicPr>
        <p:blipFill>
          <a:blip r:embed="rId4">
            <a:alphaModFix/>
          </a:blip>
          <a:stretch>
            <a:fillRect/>
          </a:stretch>
        </p:blipFill>
        <p:spPr>
          <a:xfrm>
            <a:off x="836750" y="1988749"/>
            <a:ext cx="3263972" cy="2588000"/>
          </a:xfrm>
          <a:prstGeom prst="rect">
            <a:avLst/>
          </a:prstGeom>
          <a:noFill/>
          <a:ln>
            <a:noFill/>
          </a:ln>
        </p:spPr>
      </p:pic>
      <p:pic>
        <p:nvPicPr>
          <p:cNvPr id="85" name="Shape 85"/>
          <p:cNvPicPr preferRelativeResize="0"/>
          <p:nvPr/>
        </p:nvPicPr>
        <p:blipFill>
          <a:blip r:embed="rId5">
            <a:alphaModFix/>
          </a:blip>
          <a:stretch>
            <a:fillRect/>
          </a:stretch>
        </p:blipFill>
        <p:spPr>
          <a:xfrm>
            <a:off x="4911424" y="1988750"/>
            <a:ext cx="2984028" cy="2588000"/>
          </a:xfrm>
          <a:prstGeom prst="rect">
            <a:avLst/>
          </a:prstGeom>
          <a:noFill/>
          <a:ln>
            <a:noFill/>
          </a:ln>
        </p:spPr>
      </p:pic>
      <p:pic>
        <p:nvPicPr>
          <p:cNvPr descr="Google AdWords.jpg" id="86" name="Shape 86"/>
          <p:cNvPicPr preferRelativeResize="0"/>
          <p:nvPr/>
        </p:nvPicPr>
        <p:blipFill>
          <a:blip r:embed="rId6">
            <a:alphaModFix/>
          </a:blip>
          <a:stretch>
            <a:fillRect/>
          </a:stretch>
        </p:blipFill>
        <p:spPr>
          <a:xfrm>
            <a:off x="0" y="74874"/>
            <a:ext cx="1641449" cy="844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nvSpPr>
        <p:spPr>
          <a:xfrm>
            <a:off x="311700" y="1152475"/>
            <a:ext cx="3999900" cy="3416400"/>
          </a:xfrm>
          <a:prstGeom prst="rect">
            <a:avLst/>
          </a:prstGeom>
          <a:noFill/>
          <a:ln>
            <a:noFill/>
          </a:ln>
        </p:spPr>
        <p:txBody>
          <a:bodyPr anchorCtr="0" anchor="t" bIns="91425" lIns="91425" rIns="91425" tIns="91425">
            <a:noAutofit/>
          </a:bodyPr>
          <a:lstStyle/>
          <a:p>
            <a:pPr indent="-254000" lvl="0" marL="457200" rtl="0">
              <a:lnSpc>
                <a:spcPct val="115000"/>
              </a:lnSpc>
              <a:spcBef>
                <a:spcPts val="0"/>
              </a:spcBef>
              <a:buClr>
                <a:srgbClr val="595959"/>
              </a:buClr>
              <a:buSzPct val="100000"/>
              <a:buChar char="●"/>
            </a:pPr>
            <a:r>
              <a:rPr lang="en" sz="1800">
                <a:solidFill>
                  <a:srgbClr val="595959"/>
                </a:solidFill>
              </a:rPr>
              <a:t>2</a:t>
            </a:r>
            <a:r>
              <a:rPr baseline="30000" lang="en" sz="1800">
                <a:solidFill>
                  <a:srgbClr val="595959"/>
                </a:solidFill>
              </a:rPr>
              <a:t>5-2 </a:t>
            </a:r>
            <a:r>
              <a:rPr lang="en" sz="1800">
                <a:solidFill>
                  <a:srgbClr val="595959"/>
                </a:solidFill>
              </a:rPr>
              <a:t>Design: </a:t>
            </a:r>
          </a:p>
          <a:p>
            <a:pPr indent="457200" lvl="0" rtl="0">
              <a:lnSpc>
                <a:spcPct val="115000"/>
              </a:lnSpc>
              <a:spcBef>
                <a:spcPts val="0"/>
              </a:spcBef>
              <a:buNone/>
            </a:pPr>
            <a:r>
              <a:rPr lang="en" sz="1800">
                <a:solidFill>
                  <a:srgbClr val="595959"/>
                </a:solidFill>
              </a:rPr>
              <a:t>4 Factors and 1 Block</a:t>
            </a:r>
          </a:p>
          <a:p>
            <a:pPr indent="-139700" lvl="0" marL="457200" rtl="0">
              <a:lnSpc>
                <a:spcPct val="115000"/>
              </a:lnSpc>
              <a:spcBef>
                <a:spcPts val="1600"/>
              </a:spcBef>
              <a:buClr>
                <a:srgbClr val="595959"/>
              </a:buClr>
              <a:buChar char="●"/>
            </a:pPr>
            <a:r>
              <a:rPr lang="en">
                <a:solidFill>
                  <a:srgbClr val="595959"/>
                </a:solidFill>
              </a:rPr>
              <a:t>32-run design = Full Factorial </a:t>
            </a:r>
          </a:p>
          <a:p>
            <a:pPr lvl="0" rtl="0">
              <a:lnSpc>
                <a:spcPct val="115000"/>
              </a:lnSpc>
              <a:spcBef>
                <a:spcPts val="0"/>
              </a:spcBef>
              <a:buNone/>
            </a:pPr>
            <a:r>
              <a:t/>
            </a:r>
            <a:endParaRPr>
              <a:solidFill>
                <a:srgbClr val="595959"/>
              </a:solidFill>
            </a:endParaRPr>
          </a:p>
          <a:p>
            <a:pPr indent="-139700" lvl="0" marL="457200" rtl="0">
              <a:lnSpc>
                <a:spcPct val="115000"/>
              </a:lnSpc>
              <a:spcBef>
                <a:spcPts val="0"/>
              </a:spcBef>
              <a:buClr>
                <a:srgbClr val="595959"/>
              </a:buClr>
              <a:buChar char="●"/>
            </a:pPr>
            <a:r>
              <a:rPr lang="en">
                <a:solidFill>
                  <a:srgbClr val="595959"/>
                </a:solidFill>
              </a:rPr>
              <a:t>8</a:t>
            </a:r>
            <a:r>
              <a:rPr lang="en">
                <a:solidFill>
                  <a:srgbClr val="595959"/>
                </a:solidFill>
              </a:rPr>
              <a:t>-run design = Resolution III: M</a:t>
            </a:r>
            <a:r>
              <a:rPr lang="en">
                <a:solidFill>
                  <a:srgbClr val="595959"/>
                </a:solidFill>
              </a:rPr>
              <a:t>ain effects are confounded with two way interactions</a:t>
            </a:r>
          </a:p>
          <a:p>
            <a:pPr lvl="0" rtl="0">
              <a:lnSpc>
                <a:spcPct val="115000"/>
              </a:lnSpc>
              <a:spcBef>
                <a:spcPts val="0"/>
              </a:spcBef>
              <a:buNone/>
            </a:pPr>
            <a:r>
              <a:t/>
            </a:r>
            <a:endParaRPr>
              <a:solidFill>
                <a:srgbClr val="595959"/>
              </a:solidFill>
            </a:endParaRPr>
          </a:p>
          <a:p>
            <a:pPr lvl="0" rtl="0">
              <a:lnSpc>
                <a:spcPct val="115000"/>
              </a:lnSpc>
              <a:spcBef>
                <a:spcPts val="0"/>
              </a:spcBef>
              <a:buNone/>
            </a:pPr>
            <a:r>
              <a:rPr lang="en">
                <a:solidFill>
                  <a:srgbClr val="595959"/>
                </a:solidFill>
              </a:rPr>
              <a:t>So why only 8 runs?</a:t>
            </a:r>
          </a:p>
          <a:p>
            <a:pPr lvl="0" rtl="0">
              <a:lnSpc>
                <a:spcPct val="115000"/>
              </a:lnSpc>
              <a:spcBef>
                <a:spcPts val="0"/>
              </a:spcBef>
              <a:buNone/>
            </a:pPr>
            <a:r>
              <a:t/>
            </a:r>
            <a:endParaRPr sz="600">
              <a:solidFill>
                <a:srgbClr val="595959"/>
              </a:solidFill>
            </a:endParaRPr>
          </a:p>
          <a:p>
            <a:pPr indent="-228600" lvl="0" marL="457200" rtl="0">
              <a:lnSpc>
                <a:spcPct val="115000"/>
              </a:lnSpc>
              <a:spcBef>
                <a:spcPts val="0"/>
              </a:spcBef>
              <a:buClr>
                <a:srgbClr val="595959"/>
              </a:buClr>
              <a:buAutoNum type="arabicPeriod"/>
            </a:pPr>
            <a:r>
              <a:rPr lang="en">
                <a:solidFill>
                  <a:srgbClr val="595959"/>
                </a:solidFill>
              </a:rPr>
              <a:t>Time = Money</a:t>
            </a:r>
          </a:p>
          <a:p>
            <a:pPr indent="-228600" lvl="0" marL="457200" rtl="0">
              <a:lnSpc>
                <a:spcPct val="115000"/>
              </a:lnSpc>
              <a:spcBef>
                <a:spcPts val="0"/>
              </a:spcBef>
              <a:buClr>
                <a:srgbClr val="595959"/>
              </a:buClr>
              <a:buAutoNum type="arabicPeriod"/>
            </a:pPr>
            <a:r>
              <a:rPr lang="en">
                <a:solidFill>
                  <a:srgbClr val="595959"/>
                </a:solidFill>
              </a:rPr>
              <a:t>Sparsity of effects</a:t>
            </a:r>
          </a:p>
          <a:p>
            <a:pPr indent="-228600" lvl="0" marL="457200" rtl="0">
              <a:lnSpc>
                <a:spcPct val="115000"/>
              </a:lnSpc>
              <a:spcBef>
                <a:spcPts val="0"/>
              </a:spcBef>
              <a:buClr>
                <a:srgbClr val="595959"/>
              </a:buClr>
              <a:buAutoNum type="arabicPeriod"/>
            </a:pPr>
            <a:r>
              <a:rPr lang="en">
                <a:solidFill>
                  <a:srgbClr val="595959"/>
                </a:solidFill>
              </a:rPr>
              <a:t>Confound with blocking factor</a:t>
            </a:r>
          </a:p>
        </p:txBody>
      </p:sp>
      <p:pic>
        <p:nvPicPr>
          <p:cNvPr descr="resolution.png" id="92" name="Shape 92"/>
          <p:cNvPicPr preferRelativeResize="0"/>
          <p:nvPr/>
        </p:nvPicPr>
        <p:blipFill>
          <a:blip r:embed="rId3">
            <a:alphaModFix/>
          </a:blip>
          <a:stretch>
            <a:fillRect/>
          </a:stretch>
        </p:blipFill>
        <p:spPr>
          <a:xfrm>
            <a:off x="4311600" y="650225"/>
            <a:ext cx="4295200" cy="3918649"/>
          </a:xfrm>
          <a:prstGeom prst="rect">
            <a:avLst/>
          </a:prstGeom>
          <a:noFill/>
          <a:ln>
            <a:noFill/>
          </a:ln>
        </p:spPr>
      </p:pic>
      <p:pic>
        <p:nvPicPr>
          <p:cNvPr descr="Google AdWords.jpg" id="93" name="Shape 93"/>
          <p:cNvPicPr preferRelativeResize="0"/>
          <p:nvPr/>
        </p:nvPicPr>
        <p:blipFill>
          <a:blip r:embed="rId4">
            <a:alphaModFix/>
          </a:blip>
          <a:stretch>
            <a:fillRect/>
          </a:stretch>
        </p:blipFill>
        <p:spPr>
          <a:xfrm>
            <a:off x="0" y="74874"/>
            <a:ext cx="1641449" cy="844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0" y="1331600"/>
            <a:ext cx="3482349" cy="2191000"/>
          </a:xfrm>
          <a:prstGeom prst="rect">
            <a:avLst/>
          </a:prstGeom>
          <a:noFill/>
          <a:ln>
            <a:noFill/>
          </a:ln>
        </p:spPr>
      </p:pic>
      <p:pic>
        <p:nvPicPr>
          <p:cNvPr descr="Google AdWords.jpg" id="99" name="Shape 99"/>
          <p:cNvPicPr preferRelativeResize="0"/>
          <p:nvPr/>
        </p:nvPicPr>
        <p:blipFill>
          <a:blip r:embed="rId4">
            <a:alphaModFix/>
          </a:blip>
          <a:stretch>
            <a:fillRect/>
          </a:stretch>
        </p:blipFill>
        <p:spPr>
          <a:xfrm>
            <a:off x="0" y="74874"/>
            <a:ext cx="1641449" cy="844774"/>
          </a:xfrm>
          <a:prstGeom prst="rect">
            <a:avLst/>
          </a:prstGeom>
          <a:noFill/>
          <a:ln>
            <a:noFill/>
          </a:ln>
        </p:spPr>
      </p:pic>
      <p:pic>
        <p:nvPicPr>
          <p:cNvPr id="100" name="Shape 100"/>
          <p:cNvPicPr preferRelativeResize="0"/>
          <p:nvPr/>
        </p:nvPicPr>
        <p:blipFill>
          <a:blip r:embed="rId5">
            <a:alphaModFix/>
          </a:blip>
          <a:stretch>
            <a:fillRect/>
          </a:stretch>
        </p:blipFill>
        <p:spPr>
          <a:xfrm>
            <a:off x="3436624" y="557012"/>
            <a:ext cx="4998699" cy="4029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ctr" bIns="91425" lIns="91425" rIns="91425" tIns="91425">
            <a:noAutofit/>
          </a:bodyPr>
          <a:lstStyle/>
          <a:p>
            <a:pPr lvl="0" algn="ctr">
              <a:spcBef>
                <a:spcPts val="0"/>
              </a:spcBef>
              <a:buNone/>
            </a:pPr>
            <a:r>
              <a:rPr b="1" lang="en"/>
              <a:t>Evaluation of Results</a:t>
            </a:r>
          </a:p>
        </p:txBody>
      </p:sp>
      <p:sp>
        <p:nvSpPr>
          <p:cNvPr id="106" name="Shape 106"/>
          <p:cNvSpPr txBox="1"/>
          <p:nvPr>
            <p:ph idx="1" type="body"/>
          </p:nvPr>
        </p:nvSpPr>
        <p:spPr>
          <a:xfrm>
            <a:off x="265750" y="919650"/>
            <a:ext cx="4285500" cy="1760400"/>
          </a:xfrm>
          <a:prstGeom prst="rect">
            <a:avLst/>
          </a:prstGeom>
        </p:spPr>
        <p:txBody>
          <a:bodyPr anchorCtr="0" anchor="ctr" bIns="91425" lIns="91425" rIns="91425" tIns="91425">
            <a:noAutofit/>
          </a:bodyPr>
          <a:lstStyle/>
          <a:p>
            <a:pPr lvl="0">
              <a:spcBef>
                <a:spcPts val="0"/>
              </a:spcBef>
              <a:buClr>
                <a:schemeClr val="dk1"/>
              </a:buClr>
              <a:buSzPct val="78571"/>
              <a:buFont typeface="Arial"/>
              <a:buNone/>
            </a:pPr>
            <a:r>
              <a:rPr lang="en">
                <a:solidFill>
                  <a:schemeClr val="dk1"/>
                </a:solidFill>
              </a:rPr>
              <a:t>The factors D and C, and the block is significant.</a:t>
            </a:r>
          </a:p>
          <a:p>
            <a:pPr lvl="0">
              <a:spcBef>
                <a:spcPts val="0"/>
              </a:spcBef>
              <a:buNone/>
            </a:pPr>
            <a:r>
              <a:t/>
            </a:r>
            <a:endParaRPr/>
          </a:p>
          <a:p>
            <a:pPr lvl="0" rtl="0">
              <a:lnSpc>
                <a:spcPct val="150000"/>
              </a:lnSpc>
              <a:spcBef>
                <a:spcPts val="0"/>
              </a:spcBef>
              <a:buNone/>
            </a:pPr>
            <a:r>
              <a:rPr lang="en"/>
              <a:t>D - </a:t>
            </a:r>
            <a:r>
              <a:rPr lang="en">
                <a:solidFill>
                  <a:schemeClr val="dk1"/>
                </a:solidFill>
              </a:rPr>
              <a:t>Time (First Half / Second half)</a:t>
            </a:r>
          </a:p>
          <a:p>
            <a:pPr lvl="0" rtl="0">
              <a:lnSpc>
                <a:spcPct val="150000"/>
              </a:lnSpc>
              <a:spcBef>
                <a:spcPts val="0"/>
              </a:spcBef>
              <a:buNone/>
            </a:pPr>
            <a:r>
              <a:rPr lang="en"/>
              <a:t>C - </a:t>
            </a:r>
            <a:r>
              <a:rPr lang="en">
                <a:solidFill>
                  <a:schemeClr val="dk1"/>
                </a:solidFill>
              </a:rPr>
              <a:t>Description (Free Beverage / Free Prize)</a:t>
            </a:r>
          </a:p>
          <a:p>
            <a:pPr lvl="0">
              <a:lnSpc>
                <a:spcPct val="150000"/>
              </a:lnSpc>
              <a:spcBef>
                <a:spcPts val="0"/>
              </a:spcBef>
              <a:buNone/>
            </a:pPr>
            <a:r>
              <a:rPr lang="en"/>
              <a:t>Block - Location (Hudson County / New York City)</a:t>
            </a:r>
          </a:p>
        </p:txBody>
      </p:sp>
      <p:pic>
        <p:nvPicPr>
          <p:cNvPr descr="Google AdWords.jpg" id="107" name="Shape 107"/>
          <p:cNvPicPr preferRelativeResize="0"/>
          <p:nvPr/>
        </p:nvPicPr>
        <p:blipFill>
          <a:blip r:embed="rId3">
            <a:alphaModFix/>
          </a:blip>
          <a:stretch>
            <a:fillRect/>
          </a:stretch>
        </p:blipFill>
        <p:spPr>
          <a:xfrm>
            <a:off x="0" y="74874"/>
            <a:ext cx="1641449" cy="844774"/>
          </a:xfrm>
          <a:prstGeom prst="rect">
            <a:avLst/>
          </a:prstGeom>
          <a:noFill/>
          <a:ln>
            <a:noFill/>
          </a:ln>
        </p:spPr>
      </p:pic>
      <p:pic>
        <p:nvPicPr>
          <p:cNvPr id="108" name="Shape 108"/>
          <p:cNvPicPr preferRelativeResize="0"/>
          <p:nvPr/>
        </p:nvPicPr>
        <p:blipFill>
          <a:blip r:embed="rId4">
            <a:alphaModFix/>
          </a:blip>
          <a:stretch>
            <a:fillRect/>
          </a:stretch>
        </p:blipFill>
        <p:spPr>
          <a:xfrm>
            <a:off x="4512249" y="1017725"/>
            <a:ext cx="4444800" cy="3466352"/>
          </a:xfrm>
          <a:prstGeom prst="rect">
            <a:avLst/>
          </a:prstGeom>
          <a:noFill/>
          <a:ln>
            <a:noFill/>
          </a:ln>
        </p:spPr>
      </p:pic>
      <p:pic>
        <p:nvPicPr>
          <p:cNvPr descr="significance.PNG" id="109" name="Shape 109"/>
          <p:cNvPicPr preferRelativeResize="0"/>
          <p:nvPr/>
        </p:nvPicPr>
        <p:blipFill>
          <a:blip r:embed="rId5">
            <a:alphaModFix/>
          </a:blip>
          <a:stretch>
            <a:fillRect/>
          </a:stretch>
        </p:blipFill>
        <p:spPr>
          <a:xfrm>
            <a:off x="265744" y="2766219"/>
            <a:ext cx="4077649" cy="138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idx="1" type="body"/>
          </p:nvPr>
        </p:nvSpPr>
        <p:spPr>
          <a:xfrm>
            <a:off x="5358400" y="1152475"/>
            <a:ext cx="34737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pic>
        <p:nvPicPr>
          <p:cNvPr descr="Google AdWords.jpg" id="115" name="Shape 115"/>
          <p:cNvPicPr preferRelativeResize="0"/>
          <p:nvPr/>
        </p:nvPicPr>
        <p:blipFill>
          <a:blip r:embed="rId3">
            <a:alphaModFix/>
          </a:blip>
          <a:stretch>
            <a:fillRect/>
          </a:stretch>
        </p:blipFill>
        <p:spPr>
          <a:xfrm>
            <a:off x="0" y="74874"/>
            <a:ext cx="1641449" cy="844774"/>
          </a:xfrm>
          <a:prstGeom prst="rect">
            <a:avLst/>
          </a:prstGeom>
          <a:noFill/>
          <a:ln>
            <a:noFill/>
          </a:ln>
        </p:spPr>
      </p:pic>
      <p:pic>
        <p:nvPicPr>
          <p:cNvPr descr="Pareto.PNG" id="116" name="Shape 116"/>
          <p:cNvPicPr preferRelativeResize="0"/>
          <p:nvPr/>
        </p:nvPicPr>
        <p:blipFill>
          <a:blip r:embed="rId4">
            <a:alphaModFix/>
          </a:blip>
          <a:stretch>
            <a:fillRect/>
          </a:stretch>
        </p:blipFill>
        <p:spPr>
          <a:xfrm>
            <a:off x="200025" y="1377787"/>
            <a:ext cx="6125924" cy="2387924"/>
          </a:xfrm>
          <a:prstGeom prst="rect">
            <a:avLst/>
          </a:prstGeom>
          <a:noFill/>
          <a:ln>
            <a:noFill/>
          </a:ln>
        </p:spPr>
      </p:pic>
      <p:sp>
        <p:nvSpPr>
          <p:cNvPr id="117" name="Shape 117"/>
          <p:cNvSpPr txBox="1"/>
          <p:nvPr/>
        </p:nvSpPr>
        <p:spPr>
          <a:xfrm>
            <a:off x="6652250" y="1588750"/>
            <a:ext cx="2320200" cy="2331600"/>
          </a:xfrm>
          <a:prstGeom prst="rect">
            <a:avLst/>
          </a:prstGeom>
          <a:noFill/>
          <a:ln>
            <a:noFill/>
          </a:ln>
        </p:spPr>
        <p:txBody>
          <a:bodyPr anchorCtr="0" anchor="t" bIns="91425" lIns="91425" rIns="91425" tIns="91425">
            <a:noAutofit/>
          </a:bodyPr>
          <a:lstStyle/>
          <a:p>
            <a:pPr lvl="0">
              <a:lnSpc>
                <a:spcPct val="150000"/>
              </a:lnSpc>
              <a:spcBef>
                <a:spcPts val="0"/>
              </a:spcBef>
              <a:buNone/>
            </a:pPr>
            <a:r>
              <a:rPr lang="en" sz="2400"/>
              <a:t>Significant drop off after C (Description)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ctr" bIns="91425" lIns="91425" rIns="91425" tIns="91425">
            <a:noAutofit/>
          </a:bodyPr>
          <a:lstStyle/>
          <a:p>
            <a:pPr lvl="0" algn="ctr">
              <a:spcBef>
                <a:spcPts val="0"/>
              </a:spcBef>
              <a:buNone/>
            </a:pPr>
            <a:r>
              <a:rPr b="1" lang="en"/>
              <a:t>Model</a:t>
            </a:r>
          </a:p>
        </p:txBody>
      </p:sp>
      <p:sp>
        <p:nvSpPr>
          <p:cNvPr id="123" name="Shape 123"/>
          <p:cNvSpPr txBox="1"/>
          <p:nvPr>
            <p:ph idx="1" type="body"/>
          </p:nvPr>
        </p:nvSpPr>
        <p:spPr>
          <a:xfrm>
            <a:off x="4461050" y="1093375"/>
            <a:ext cx="4257000" cy="2775000"/>
          </a:xfrm>
          <a:prstGeom prst="rect">
            <a:avLst/>
          </a:prstGeom>
        </p:spPr>
        <p:txBody>
          <a:bodyPr anchorCtr="0" anchor="ctr" bIns="91425" lIns="91425" rIns="91425" tIns="91425">
            <a:noAutofit/>
          </a:bodyPr>
          <a:lstStyle/>
          <a:p>
            <a:pPr lvl="0">
              <a:spcBef>
                <a:spcPts val="0"/>
              </a:spcBef>
              <a:buNone/>
            </a:pPr>
            <a:r>
              <a:rPr b="1" lang="en"/>
              <a:t>Model Equation:</a:t>
            </a:r>
          </a:p>
          <a:p>
            <a:pPr lvl="0">
              <a:spcBef>
                <a:spcPts val="0"/>
              </a:spcBef>
              <a:buNone/>
            </a:pPr>
            <a:r>
              <a:t/>
            </a:r>
            <a:endParaRPr/>
          </a:p>
          <a:p>
            <a:pPr lvl="0">
              <a:spcBef>
                <a:spcPts val="0"/>
              </a:spcBef>
              <a:buNone/>
            </a:pPr>
            <a:r>
              <a:rPr lang="en"/>
              <a:t>Number of clicks = 8.125 - 2.375*Block[1] - 4.875*D[L1] - 2.375*C[L1]</a:t>
            </a:r>
          </a:p>
        </p:txBody>
      </p:sp>
      <p:pic>
        <p:nvPicPr>
          <p:cNvPr id="124" name="Shape 124"/>
          <p:cNvPicPr preferRelativeResize="0"/>
          <p:nvPr/>
        </p:nvPicPr>
        <p:blipFill>
          <a:blip r:embed="rId3">
            <a:alphaModFix/>
          </a:blip>
          <a:stretch>
            <a:fillRect/>
          </a:stretch>
        </p:blipFill>
        <p:spPr>
          <a:xfrm>
            <a:off x="311700" y="919649"/>
            <a:ext cx="3492700" cy="3649224"/>
          </a:xfrm>
          <a:prstGeom prst="rect">
            <a:avLst/>
          </a:prstGeom>
          <a:noFill/>
          <a:ln>
            <a:noFill/>
          </a:ln>
        </p:spPr>
      </p:pic>
      <p:pic>
        <p:nvPicPr>
          <p:cNvPr descr="Google AdWords.jpg" id="125" name="Shape 125"/>
          <p:cNvPicPr preferRelativeResize="0"/>
          <p:nvPr/>
        </p:nvPicPr>
        <p:blipFill>
          <a:blip r:embed="rId4">
            <a:alphaModFix/>
          </a:blip>
          <a:stretch>
            <a:fillRect/>
          </a:stretch>
        </p:blipFill>
        <p:spPr>
          <a:xfrm>
            <a:off x="0" y="74874"/>
            <a:ext cx="1641449" cy="844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