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67" r:id="rId4"/>
    <p:sldId id="300" r:id="rId5"/>
    <p:sldId id="301" r:id="rId6"/>
    <p:sldId id="299" r:id="rId7"/>
    <p:sldId id="278" r:id="rId8"/>
    <p:sldId id="302" r:id="rId9"/>
    <p:sldId id="303" r:id="rId10"/>
    <p:sldId id="295" r:id="rId11"/>
    <p:sldId id="304" r:id="rId12"/>
    <p:sldId id="305" r:id="rId13"/>
    <p:sldId id="306" r:id="rId14"/>
    <p:sldId id="307" r:id="rId15"/>
    <p:sldId id="308" r:id="rId16"/>
    <p:sldId id="309" r:id="rId17"/>
    <p:sldId id="311" r:id="rId18"/>
    <p:sldId id="310" r:id="rId19"/>
    <p:sldId id="296" r:id="rId20"/>
    <p:sldId id="312" r:id="rId21"/>
    <p:sldId id="31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62478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5605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73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156457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961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80517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607410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13680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09951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05915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173A9-9540-478C-89A2-AF7E83E45F01}"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0540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173A9-9540-478C-89A2-AF7E83E45F01}"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159406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173A9-9540-478C-89A2-AF7E83E45F01}"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46698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173A9-9540-478C-89A2-AF7E83E45F01}"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77855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1173A9-9540-478C-89A2-AF7E83E45F01}"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7139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1173A9-9540-478C-89A2-AF7E83E45F01}"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32780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1173A9-9540-478C-89A2-AF7E83E45F01}" type="datetimeFigureOut">
              <a:rPr lang="en-US" smtClean="0"/>
              <a:t>8/10/2017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25ED5B-0179-4B81-B215-6923BB9B1211}" type="slidenum">
              <a:rPr lang="en-US" smtClean="0"/>
              <a:t>‹#›</a:t>
            </a:fld>
            <a:endParaRPr lang="en-US"/>
          </a:p>
        </p:txBody>
      </p:sp>
    </p:spTree>
    <p:extLst>
      <p:ext uri="{BB962C8B-B14F-4D97-AF65-F5344CB8AC3E}">
        <p14:creationId xmlns:p14="http://schemas.microsoft.com/office/powerpoint/2010/main" val="40129643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Stevens logo.png"/>
          <p:cNvPicPr/>
          <p:nvPr/>
        </p:nvPicPr>
        <p:blipFill>
          <a:blip r:embed="rId2" cstate="print">
            <a:extLst>
              <a:ext uri="{28A0092B-C50C-407E-A947-70E740481C1C}">
                <a14:useLocalDpi xmlns:a14="http://schemas.microsoft.com/office/drawing/2010/main" val="0"/>
              </a:ext>
            </a:extLst>
          </a:blip>
          <a:stretch>
            <a:fillRect/>
          </a:stretch>
        </p:blipFill>
        <p:spPr>
          <a:xfrm>
            <a:off x="9274002" y="12700"/>
            <a:ext cx="2917998" cy="1252613"/>
          </a:xfrm>
          <a:prstGeom prst="rect">
            <a:avLst/>
          </a:prstGeom>
          <a:solidFill>
            <a:srgbClr val="FFFFFF">
              <a:shade val="85000"/>
            </a:srgbClr>
          </a:solidFill>
        </p:spPr>
      </p:pic>
      <p:sp>
        <p:nvSpPr>
          <p:cNvPr id="2" name="Title 1"/>
          <p:cNvSpPr>
            <a:spLocks noGrp="1"/>
          </p:cNvSpPr>
          <p:nvPr>
            <p:ph type="ctrTitle"/>
          </p:nvPr>
        </p:nvSpPr>
        <p:spPr>
          <a:xfrm>
            <a:off x="680937" y="12700"/>
            <a:ext cx="11760740" cy="3249131"/>
          </a:xfrm>
        </p:spPr>
        <p:txBody>
          <a:bodyPr>
            <a:normAutofit/>
          </a:bodyPr>
          <a:lstStyle/>
          <a:p>
            <a:pPr algn="l"/>
            <a: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       Yelp.com Reviews </a:t>
            </a:r>
            <a:b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br>
            <a: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    Text Mining &amp; Analysis</a:t>
            </a:r>
            <a:endParaRPr lang="en-US"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3" name="Subtitle 2"/>
          <p:cNvSpPr>
            <a:spLocks noGrp="1"/>
          </p:cNvSpPr>
          <p:nvPr>
            <p:ph type="subTitle" idx="1"/>
          </p:nvPr>
        </p:nvSpPr>
        <p:spPr>
          <a:xfrm>
            <a:off x="6244858" y="3891129"/>
            <a:ext cx="5947142" cy="2217841"/>
          </a:xfrm>
          <a:noFill/>
        </p:spPr>
        <p:txBody>
          <a:bodyPr>
            <a:normAutofit lnSpcReduction="10000"/>
          </a:bodyPr>
          <a:lstStyle/>
          <a:p>
            <a:pPr algn="l"/>
            <a:r>
              <a:rPr lang="en-US" dirty="0">
                <a:solidFill>
                  <a:schemeClr val="tx1">
                    <a:lumMod val="85000"/>
                  </a:schemeClr>
                </a:solidFill>
              </a:rPr>
              <a:t>Course: BIA 686 WS</a:t>
            </a:r>
          </a:p>
          <a:p>
            <a:pPr algn="l"/>
            <a:r>
              <a:rPr lang="en-US" dirty="0">
                <a:solidFill>
                  <a:schemeClr val="tx1">
                    <a:lumMod val="85000"/>
                  </a:schemeClr>
                </a:solidFill>
              </a:rPr>
              <a:t>Department: Business Intelligence and Analytics (BIA)</a:t>
            </a:r>
          </a:p>
          <a:p>
            <a:pPr algn="l"/>
            <a:r>
              <a:rPr lang="en-US" dirty="0">
                <a:solidFill>
                  <a:schemeClr val="tx1">
                    <a:lumMod val="85000"/>
                  </a:schemeClr>
                </a:solidFill>
              </a:rPr>
              <a:t>Presented By: Saketh Patibandla </a:t>
            </a:r>
          </a:p>
          <a:p>
            <a:pPr algn="l"/>
            <a:r>
              <a:rPr lang="en-US" dirty="0">
                <a:solidFill>
                  <a:schemeClr val="tx1">
                    <a:lumMod val="85000"/>
                  </a:schemeClr>
                </a:solidFill>
              </a:rPr>
              <a:t>ID: 10413333</a:t>
            </a:r>
          </a:p>
          <a:p>
            <a:pPr algn="l"/>
            <a:r>
              <a:rPr lang="en-US" dirty="0">
                <a:solidFill>
                  <a:schemeClr val="tx1">
                    <a:lumMod val="85000"/>
                  </a:schemeClr>
                </a:solidFill>
              </a:rPr>
              <a:t>Instructor: Prof. Christopher </a:t>
            </a:r>
            <a:r>
              <a:rPr lang="en-US" dirty="0" err="1">
                <a:solidFill>
                  <a:schemeClr val="tx1">
                    <a:lumMod val="85000"/>
                  </a:schemeClr>
                </a:solidFill>
              </a:rPr>
              <a:t>Asakiewicz</a:t>
            </a:r>
            <a:endParaRPr lang="en-US" dirty="0">
              <a:solidFill>
                <a:schemeClr val="tx1">
                  <a:lumMod val="85000"/>
                </a:schemeClr>
              </a:solidFill>
            </a:endParaRPr>
          </a:p>
          <a:p>
            <a:pPr algn="l"/>
            <a:r>
              <a:rPr lang="en-US" dirty="0">
                <a:solidFill>
                  <a:schemeClr val="tx1">
                    <a:lumMod val="85000"/>
                  </a:schemeClr>
                </a:solidFill>
              </a:rPr>
              <a:t>Final Project Presentation Deck</a:t>
            </a:r>
          </a:p>
          <a:p>
            <a:pPr algn="l"/>
            <a:endParaRPr lang="en-US" dirty="0"/>
          </a:p>
        </p:txBody>
      </p:sp>
    </p:spTree>
    <p:extLst>
      <p:ext uri="{BB962C8B-B14F-4D97-AF65-F5344CB8AC3E}">
        <p14:creationId xmlns:p14="http://schemas.microsoft.com/office/powerpoint/2010/main" val="55651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8899245" cy="747276"/>
          </a:xfrm>
        </p:spPr>
        <p:txBody>
          <a:bodyPr>
            <a:normAutofit fontScale="90000"/>
          </a:bodyPr>
          <a:lstStyle/>
          <a:p>
            <a:r>
              <a:rPr lang="en-US" dirty="0"/>
              <a:t>Analysis 1: Generating a word Cloud for the text based on number of words filter</a:t>
            </a:r>
          </a:p>
        </p:txBody>
      </p:sp>
      <p:pic>
        <p:nvPicPr>
          <p:cNvPr id="8" name="Content Placeholder 7" descr="A screenshot of a cell phone&#10;&#10;Description generated with very high confidence">
            <a:extLst>
              <a:ext uri="{FF2B5EF4-FFF2-40B4-BE49-F238E27FC236}">
                <a16:creationId xmlns:a16="http://schemas.microsoft.com/office/drawing/2014/main" id="{D22EAA8C-849E-4BB5-9DFD-D601D666B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1394" y="1262880"/>
            <a:ext cx="7140606" cy="5297717"/>
          </a:xfrm>
        </p:spPr>
      </p:pic>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427384" y="1729409"/>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44 words have been chosen to make the </a:t>
            </a:r>
            <a:r>
              <a:rPr lang="en-US" dirty="0" err="1"/>
              <a:t>wordcloud</a:t>
            </a:r>
            <a:r>
              <a:rPr lang="en-US" dirty="0"/>
              <a:t>.</a:t>
            </a:r>
          </a:p>
          <a:p>
            <a:pPr>
              <a:lnSpc>
                <a:spcPct val="80000"/>
              </a:lnSpc>
            </a:pPr>
            <a:endParaRPr lang="en-US" dirty="0"/>
          </a:p>
          <a:p>
            <a:pPr>
              <a:lnSpc>
                <a:spcPct val="80000"/>
              </a:lnSpc>
            </a:pPr>
            <a:r>
              <a:rPr lang="en-US" dirty="0"/>
              <a:t>Words like chicken, biryani appear which are good targets to improve business. </a:t>
            </a:r>
          </a:p>
          <a:p>
            <a:pPr>
              <a:lnSpc>
                <a:spcPct val="80000"/>
              </a:lnSpc>
            </a:pPr>
            <a:endParaRPr lang="en-US" dirty="0"/>
          </a:p>
          <a:p>
            <a:pPr>
              <a:lnSpc>
                <a:spcPct val="80000"/>
              </a:lnSpc>
            </a:pPr>
            <a:r>
              <a:rPr lang="en-US" dirty="0"/>
              <a:t>Since this is before removing the stop words, we cannot get much insight on reviews.</a:t>
            </a:r>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spTree>
    <p:extLst>
      <p:ext uri="{BB962C8B-B14F-4D97-AF65-F5344CB8AC3E}">
        <p14:creationId xmlns:p14="http://schemas.microsoft.com/office/powerpoint/2010/main" val="309520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8899245" cy="747276"/>
          </a:xfrm>
        </p:spPr>
        <p:txBody>
          <a:bodyPr>
            <a:normAutofit fontScale="90000"/>
          </a:bodyPr>
          <a:lstStyle/>
          <a:p>
            <a:r>
              <a:rPr lang="en-US" dirty="0"/>
              <a:t>Analysis 1: Generating a word Cloud for the text based on number of words filter</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427384" y="1729409"/>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202 words have been chosen to make the </a:t>
            </a:r>
            <a:r>
              <a:rPr lang="en-US" dirty="0" err="1"/>
              <a:t>wordcloud</a:t>
            </a:r>
            <a:r>
              <a:rPr lang="en-US" dirty="0"/>
              <a:t>.</a:t>
            </a:r>
          </a:p>
          <a:p>
            <a:pPr>
              <a:lnSpc>
                <a:spcPct val="80000"/>
              </a:lnSpc>
            </a:pPr>
            <a:endParaRPr lang="en-US" dirty="0"/>
          </a:p>
          <a:p>
            <a:pPr>
              <a:lnSpc>
                <a:spcPct val="80000"/>
              </a:lnSpc>
            </a:pPr>
            <a:r>
              <a:rPr lang="en-US" dirty="0"/>
              <a:t>Words like spicy appear which provides deeper insight and a dive into the dataset. </a:t>
            </a:r>
          </a:p>
          <a:p>
            <a:pPr>
              <a:lnSpc>
                <a:spcPct val="80000"/>
              </a:lnSpc>
            </a:pPr>
            <a:endParaRPr lang="en-US" dirty="0"/>
          </a:p>
          <a:p>
            <a:pPr>
              <a:lnSpc>
                <a:spcPct val="80000"/>
              </a:lnSpc>
            </a:pPr>
            <a:r>
              <a:rPr lang="en-US" dirty="0"/>
              <a:t>Since this is before removing the stop words, we cannot get much insight on reviews.</a:t>
            </a:r>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pic>
        <p:nvPicPr>
          <p:cNvPr id="6" name="Content Placeholder 5" descr="A screenshot of a cell phone&#10;&#10;Description generated with high confidence">
            <a:extLst>
              <a:ext uri="{FF2B5EF4-FFF2-40B4-BE49-F238E27FC236}">
                <a16:creationId xmlns:a16="http://schemas.microsoft.com/office/drawing/2014/main" id="{C0E62C11-E96C-4669-8418-A01B6AEA1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676" y="1729409"/>
            <a:ext cx="7159324" cy="4591878"/>
          </a:xfrm>
        </p:spPr>
      </p:pic>
    </p:spTree>
    <p:extLst>
      <p:ext uri="{BB962C8B-B14F-4D97-AF65-F5344CB8AC3E}">
        <p14:creationId xmlns:p14="http://schemas.microsoft.com/office/powerpoint/2010/main" val="422817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8899245" cy="747276"/>
          </a:xfrm>
        </p:spPr>
        <p:txBody>
          <a:bodyPr>
            <a:normAutofit fontScale="90000"/>
          </a:bodyPr>
          <a:lstStyle/>
          <a:p>
            <a:r>
              <a:rPr lang="en-US" dirty="0"/>
              <a:t>Analysis 2: Frequency and number based analysis</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427384" y="1729409"/>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25 entries exist on this page. (It can be selected with options of 10/25/50/100)</a:t>
            </a:r>
          </a:p>
          <a:p>
            <a:pPr>
              <a:lnSpc>
                <a:spcPct val="80000"/>
              </a:lnSpc>
            </a:pPr>
            <a:endParaRPr lang="en-US" dirty="0"/>
          </a:p>
          <a:p>
            <a:pPr>
              <a:lnSpc>
                <a:spcPct val="80000"/>
              </a:lnSpc>
            </a:pPr>
            <a:r>
              <a:rPr lang="en-US" dirty="0"/>
              <a:t>Food has occurred 127 times.</a:t>
            </a:r>
          </a:p>
          <a:p>
            <a:pPr>
              <a:lnSpc>
                <a:spcPct val="80000"/>
              </a:lnSpc>
            </a:pPr>
            <a:endParaRPr lang="en-US" dirty="0"/>
          </a:p>
          <a:p>
            <a:pPr>
              <a:lnSpc>
                <a:spcPct val="80000"/>
              </a:lnSpc>
            </a:pPr>
            <a:r>
              <a:rPr lang="en-US" dirty="0"/>
              <a:t>We can select in reverse order to see the least popular food and analyze on that.</a:t>
            </a:r>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pic>
        <p:nvPicPr>
          <p:cNvPr id="9" name="Picture 8" descr="A screenshot of a social media post&#10;&#10;Description generated with very high confidence">
            <a:extLst>
              <a:ext uri="{FF2B5EF4-FFF2-40B4-BE49-F238E27FC236}">
                <a16:creationId xmlns:a16="http://schemas.microsoft.com/office/drawing/2014/main" id="{E6D03ABE-1000-4884-84A0-7C1C69B74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009" y="757469"/>
            <a:ext cx="6804991" cy="5979166"/>
          </a:xfrm>
          <a:prstGeom prst="rect">
            <a:avLst/>
          </a:prstGeom>
        </p:spPr>
      </p:pic>
    </p:spTree>
    <p:extLst>
      <p:ext uri="{BB962C8B-B14F-4D97-AF65-F5344CB8AC3E}">
        <p14:creationId xmlns:p14="http://schemas.microsoft.com/office/powerpoint/2010/main" val="291158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9785117" cy="747276"/>
          </a:xfrm>
        </p:spPr>
        <p:txBody>
          <a:bodyPr>
            <a:normAutofit fontScale="90000"/>
          </a:bodyPr>
          <a:lstStyle/>
          <a:p>
            <a:r>
              <a:rPr lang="en-US" dirty="0"/>
              <a:t>Analysis 3: Positive, Negative &amp; Neutral Sentiments</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365241" y="1471956"/>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This analysis is performed using a Sentiment Analysis Library to include neutral words before cleaning up </a:t>
            </a:r>
            <a:r>
              <a:rPr lang="en-US" dirty="0" err="1"/>
              <a:t>stopwords</a:t>
            </a:r>
            <a:r>
              <a:rPr lang="en-US" dirty="0"/>
              <a:t>.</a:t>
            </a:r>
          </a:p>
          <a:p>
            <a:pPr>
              <a:lnSpc>
                <a:spcPct val="80000"/>
              </a:lnSpc>
            </a:pPr>
            <a:endParaRPr lang="en-US" dirty="0"/>
          </a:p>
          <a:p>
            <a:pPr>
              <a:lnSpc>
                <a:spcPct val="80000"/>
              </a:lnSpc>
            </a:pPr>
            <a:r>
              <a:rPr lang="en-US" dirty="0"/>
              <a:t>This helps in preliminary analysis and is helpful to get an understanding of how the actual analysis is shaping up.</a:t>
            </a:r>
          </a:p>
          <a:p>
            <a:pPr>
              <a:lnSpc>
                <a:spcPct val="80000"/>
              </a:lnSpc>
            </a:pPr>
            <a:endParaRPr lang="en-US" dirty="0"/>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B2EC31A5-7DF4-44CA-A690-286B1A73F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230" y="701675"/>
            <a:ext cx="7273770" cy="5454650"/>
          </a:xfrm>
          <a:prstGeom prst="rect">
            <a:avLst/>
          </a:prstGeom>
        </p:spPr>
      </p:pic>
    </p:spTree>
    <p:extLst>
      <p:ext uri="{BB962C8B-B14F-4D97-AF65-F5344CB8AC3E}">
        <p14:creationId xmlns:p14="http://schemas.microsoft.com/office/powerpoint/2010/main" val="347861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8899245" cy="747276"/>
          </a:xfrm>
        </p:spPr>
        <p:txBody>
          <a:bodyPr>
            <a:normAutofit fontScale="90000"/>
          </a:bodyPr>
          <a:lstStyle/>
          <a:p>
            <a:r>
              <a:rPr lang="en-US" dirty="0"/>
              <a:t>Data Cleaning: Removing Stop Words, Numbers and nouns</a:t>
            </a:r>
          </a:p>
        </p:txBody>
      </p:sp>
      <p:pic>
        <p:nvPicPr>
          <p:cNvPr id="4" name="Picture 3" descr="A screenshot of a cell phone&#10;&#10;Description generated with very high confidence">
            <a:extLst>
              <a:ext uri="{FF2B5EF4-FFF2-40B4-BE49-F238E27FC236}">
                <a16:creationId xmlns:a16="http://schemas.microsoft.com/office/drawing/2014/main" id="{039CD4BA-BBDD-43EA-9880-F0DCA64E3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76" y="1558457"/>
            <a:ext cx="9387840" cy="2011680"/>
          </a:xfrm>
          <a:prstGeom prst="rect">
            <a:avLst/>
          </a:prstGeom>
        </p:spPr>
      </p:pic>
      <p:sp>
        <p:nvSpPr>
          <p:cNvPr id="7" name="Content Placeholder 2">
            <a:extLst>
              <a:ext uri="{FF2B5EF4-FFF2-40B4-BE49-F238E27FC236}">
                <a16:creationId xmlns:a16="http://schemas.microsoft.com/office/drawing/2014/main" id="{95AD1A78-43B3-455D-8A29-2C30EF9F2BE4}"/>
              </a:ext>
            </a:extLst>
          </p:cNvPr>
          <p:cNvSpPr txBox="1">
            <a:spLocks/>
          </p:cNvSpPr>
          <p:nvPr/>
        </p:nvSpPr>
        <p:spPr>
          <a:xfrm>
            <a:off x="308776" y="3570137"/>
            <a:ext cx="10216942"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Now, to perform the rest of the analysis we remove unnecessary words.</a:t>
            </a:r>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spTree>
    <p:extLst>
      <p:ext uri="{BB962C8B-B14F-4D97-AF65-F5344CB8AC3E}">
        <p14:creationId xmlns:p14="http://schemas.microsoft.com/office/powerpoint/2010/main" val="17270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11019113" cy="747276"/>
          </a:xfrm>
        </p:spPr>
        <p:txBody>
          <a:bodyPr>
            <a:normAutofit fontScale="90000"/>
          </a:bodyPr>
          <a:lstStyle/>
          <a:p>
            <a:r>
              <a:rPr lang="en-US" dirty="0"/>
              <a:t>Analysis 4: Positive, Negative &amp; Neutral Sentiments (BING)</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365241" y="1471956"/>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This analysis describes a comparison study with a split </a:t>
            </a:r>
            <a:r>
              <a:rPr lang="en-US" dirty="0" err="1"/>
              <a:t>wordcloud</a:t>
            </a:r>
            <a:r>
              <a:rPr lang="en-US" dirty="0"/>
              <a:t> that gives insights using Bing Library.</a:t>
            </a:r>
          </a:p>
          <a:p>
            <a:pPr>
              <a:lnSpc>
                <a:spcPct val="80000"/>
              </a:lnSpc>
            </a:pPr>
            <a:endParaRPr lang="en-US" dirty="0"/>
          </a:p>
          <a:p>
            <a:pPr>
              <a:lnSpc>
                <a:spcPct val="80000"/>
              </a:lnSpc>
            </a:pPr>
            <a:r>
              <a:rPr lang="en-US" dirty="0"/>
              <a:t>Bing Library distributes the world cloud into negative and positive words which brings us into our next topic of sentiments.</a:t>
            </a:r>
          </a:p>
          <a:p>
            <a:pPr>
              <a:lnSpc>
                <a:spcPct val="80000"/>
              </a:lnSpc>
            </a:pPr>
            <a:endParaRPr lang="en-US" dirty="0"/>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pic>
        <p:nvPicPr>
          <p:cNvPr id="5" name="Picture 4" descr="A screenshot of a cell phone&#10;&#10;Description generated with high confidence">
            <a:extLst>
              <a:ext uri="{FF2B5EF4-FFF2-40B4-BE49-F238E27FC236}">
                <a16:creationId xmlns:a16="http://schemas.microsoft.com/office/drawing/2014/main" id="{ED80DBA6-B606-4E79-B2E1-60FD61102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287" y="592685"/>
            <a:ext cx="7013713" cy="6070494"/>
          </a:xfrm>
          <a:prstGeom prst="rect">
            <a:avLst/>
          </a:prstGeom>
        </p:spPr>
      </p:pic>
    </p:spTree>
    <p:extLst>
      <p:ext uri="{BB962C8B-B14F-4D97-AF65-F5344CB8AC3E}">
        <p14:creationId xmlns:p14="http://schemas.microsoft.com/office/powerpoint/2010/main" val="186219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9785117" cy="747276"/>
          </a:xfrm>
        </p:spPr>
        <p:txBody>
          <a:bodyPr>
            <a:normAutofit fontScale="90000"/>
          </a:bodyPr>
          <a:lstStyle/>
          <a:p>
            <a:r>
              <a:rPr lang="en-US" dirty="0"/>
              <a:t>Analysis 5: Positive, Negative Word Analysis (NRC)</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365241" y="1471956"/>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Using the NRC (word emotion lexicon), the positive and negative words are classified graphically based on the number of times repeated and whether they are positive or negative.</a:t>
            </a:r>
          </a:p>
          <a:p>
            <a:pPr>
              <a:lnSpc>
                <a:spcPct val="80000"/>
              </a:lnSpc>
            </a:pPr>
            <a:endParaRPr lang="en-US" dirty="0"/>
          </a:p>
          <a:p>
            <a:pPr>
              <a:lnSpc>
                <a:spcPct val="80000"/>
              </a:lnSpc>
            </a:pPr>
            <a:r>
              <a:rPr lang="en-US" dirty="0"/>
              <a:t>This is the result of the positive/negative analysis performed by the BING library with explanation.</a:t>
            </a:r>
          </a:p>
          <a:p>
            <a:pPr>
              <a:lnSpc>
                <a:spcPct val="80000"/>
              </a:lnSpc>
            </a:pPr>
            <a:endParaRPr lang="en-US" dirty="0"/>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pic>
        <p:nvPicPr>
          <p:cNvPr id="4" name="Picture 3" descr="A screenshot of a social media post&#10;&#10;Description generated with very high confidence">
            <a:extLst>
              <a:ext uri="{FF2B5EF4-FFF2-40B4-BE49-F238E27FC236}">
                <a16:creationId xmlns:a16="http://schemas.microsoft.com/office/drawing/2014/main" id="{B4489FD0-5591-4351-8801-388F438C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948" y="861647"/>
            <a:ext cx="6795052" cy="5996354"/>
          </a:xfrm>
          <a:prstGeom prst="rect">
            <a:avLst/>
          </a:prstGeom>
        </p:spPr>
      </p:pic>
    </p:spTree>
    <p:extLst>
      <p:ext uri="{BB962C8B-B14F-4D97-AF65-F5344CB8AC3E}">
        <p14:creationId xmlns:p14="http://schemas.microsoft.com/office/powerpoint/2010/main" val="281324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9785117" cy="747276"/>
          </a:xfrm>
        </p:spPr>
        <p:txBody>
          <a:bodyPr>
            <a:normAutofit fontScale="90000"/>
          </a:bodyPr>
          <a:lstStyle/>
          <a:p>
            <a:r>
              <a:rPr lang="en-US" dirty="0"/>
              <a:t>Analysis 6: Emotion Analysis (Positive/Negative)</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468592" y="627130"/>
            <a:ext cx="4624010"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Using the NRC (word emotion lexicon), the emotions of positive and negative sentiments are classified into 4 categories of sadness, anger, fear and disgust for negative words.</a:t>
            </a:r>
          </a:p>
          <a:p>
            <a:pPr>
              <a:lnSpc>
                <a:spcPct val="80000"/>
              </a:lnSpc>
            </a:pPr>
            <a:r>
              <a:rPr lang="en-US" dirty="0"/>
              <a:t>Sadness leads with 28%.</a:t>
            </a:r>
          </a:p>
          <a:p>
            <a:pPr>
              <a:lnSpc>
                <a:spcPct val="80000"/>
              </a:lnSpc>
            </a:pPr>
            <a:r>
              <a:rPr lang="en-US" dirty="0"/>
              <a:t>Similarly for positive emotions, it is categorized into anticipation, joy, surprise and trust.</a:t>
            </a:r>
          </a:p>
          <a:p>
            <a:pPr>
              <a:lnSpc>
                <a:spcPct val="80000"/>
              </a:lnSpc>
            </a:pPr>
            <a:r>
              <a:rPr lang="en-US" dirty="0"/>
              <a:t>Trust leads with 35%.</a:t>
            </a:r>
          </a:p>
          <a:p>
            <a:pPr marL="0" indent="0">
              <a:lnSpc>
                <a:spcPct val="80000"/>
              </a:lnSpc>
              <a:buFont typeface="Wingdings 3" charset="2"/>
              <a:buNone/>
            </a:pPr>
            <a:r>
              <a:rPr lang="en-US" dirty="0"/>
              <a:t> </a:t>
            </a:r>
          </a:p>
          <a:p>
            <a:pPr marL="0" indent="0">
              <a:lnSpc>
                <a:spcPct val="80000"/>
              </a:lnSpc>
              <a:buFont typeface="Wingdings 3" charset="2"/>
              <a:buNone/>
            </a:pPr>
            <a:endParaRPr lang="en-US" dirty="0"/>
          </a:p>
        </p:txBody>
      </p:sp>
      <p:pic>
        <p:nvPicPr>
          <p:cNvPr id="7" name="Picture 6" descr="A screenshot of a cell phone&#10;&#10;Description generated with very high confidence">
            <a:extLst>
              <a:ext uri="{FF2B5EF4-FFF2-40B4-BE49-F238E27FC236}">
                <a16:creationId xmlns:a16="http://schemas.microsoft.com/office/drawing/2014/main" id="{526C9285-097A-4F45-93E1-77C641F0E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150" y="1325714"/>
            <a:ext cx="6773352" cy="5021580"/>
          </a:xfrm>
          <a:prstGeom prst="rect">
            <a:avLst/>
          </a:prstGeom>
        </p:spPr>
      </p:pic>
    </p:spTree>
    <p:extLst>
      <p:ext uri="{BB962C8B-B14F-4D97-AF65-F5344CB8AC3E}">
        <p14:creationId xmlns:p14="http://schemas.microsoft.com/office/powerpoint/2010/main" val="153971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9785117" cy="747276"/>
          </a:xfrm>
        </p:spPr>
        <p:txBody>
          <a:bodyPr>
            <a:normAutofit fontScale="90000"/>
          </a:bodyPr>
          <a:lstStyle/>
          <a:p>
            <a:r>
              <a:rPr lang="en-US" dirty="0"/>
              <a:t>Analysis 6: NRC Library Categorization (Of emotions)</a:t>
            </a:r>
          </a:p>
        </p:txBody>
      </p:sp>
      <p:sp>
        <p:nvSpPr>
          <p:cNvPr id="27" name="Content Placeholder 2">
            <a:extLst>
              <a:ext uri="{FF2B5EF4-FFF2-40B4-BE49-F238E27FC236}">
                <a16:creationId xmlns:a16="http://schemas.microsoft.com/office/drawing/2014/main" id="{FA93819A-9227-4D57-84E8-E9F47D8002D9}"/>
              </a:ext>
            </a:extLst>
          </p:cNvPr>
          <p:cNvSpPr txBox="1">
            <a:spLocks/>
          </p:cNvSpPr>
          <p:nvPr/>
        </p:nvSpPr>
        <p:spPr>
          <a:xfrm>
            <a:off x="347485" y="584189"/>
            <a:ext cx="10518782" cy="431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endParaRPr lang="en-US" dirty="0"/>
          </a:p>
          <a:p>
            <a:pPr>
              <a:lnSpc>
                <a:spcPct val="80000"/>
              </a:lnSpc>
            </a:pPr>
            <a:endParaRPr lang="en-US" dirty="0"/>
          </a:p>
          <a:p>
            <a:pPr>
              <a:lnSpc>
                <a:spcPct val="80000"/>
              </a:lnSpc>
            </a:pPr>
            <a:r>
              <a:rPr lang="en-US" dirty="0"/>
              <a:t>A spreadsheet is given below to show categorization of words into emotion sentiments, this is the official method used to determine the emotions percentage in the previous page.</a:t>
            </a:r>
          </a:p>
          <a:p>
            <a:pPr marL="0" indent="0">
              <a:lnSpc>
                <a:spcPct val="80000"/>
              </a:lnSpc>
              <a:buFont typeface="Wingdings 3" charset="2"/>
              <a:buNone/>
            </a:pPr>
            <a:endParaRPr lang="en-US" dirty="0"/>
          </a:p>
        </p:txBody>
      </p:sp>
      <p:pic>
        <p:nvPicPr>
          <p:cNvPr id="5" name="Picture 4" descr="A close up of text on a white background&#10;&#10;Description generated with very high confidence">
            <a:extLst>
              <a:ext uri="{FF2B5EF4-FFF2-40B4-BE49-F238E27FC236}">
                <a16:creationId xmlns:a16="http://schemas.microsoft.com/office/drawing/2014/main" id="{9E2CD902-2725-407F-B4D0-FB7D07F6C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0" y="1950831"/>
            <a:ext cx="8658987" cy="4840586"/>
          </a:xfrm>
          <a:prstGeom prst="rect">
            <a:avLst/>
          </a:prstGeom>
        </p:spPr>
      </p:pic>
    </p:spTree>
    <p:extLst>
      <p:ext uri="{BB962C8B-B14F-4D97-AF65-F5344CB8AC3E}">
        <p14:creationId xmlns:p14="http://schemas.microsoft.com/office/powerpoint/2010/main" val="329850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E8BF7EE-5E2E-485E-B1FA-792C8999BA43}"/>
              </a:ext>
            </a:extLst>
          </p:cNvPr>
          <p:cNvSpPr>
            <a:spLocks noGrp="1"/>
          </p:cNvSpPr>
          <p:nvPr>
            <p:ph type="title"/>
          </p:nvPr>
        </p:nvSpPr>
        <p:spPr>
          <a:xfrm>
            <a:off x="128015" y="109848"/>
            <a:ext cx="5067039" cy="865327"/>
          </a:xfrm>
        </p:spPr>
        <p:txBody>
          <a:bodyPr vert="horz" lIns="91440" tIns="45720" rIns="91440" bIns="45720" rtlCol="0" anchor="b">
            <a:normAutofit/>
          </a:bodyPr>
          <a:lstStyle/>
          <a:p>
            <a:pPr algn="r">
              <a:lnSpc>
                <a:spcPct val="80000"/>
              </a:lnSpc>
            </a:pPr>
            <a:r>
              <a:rPr lang="en-US" sz="4600" dirty="0"/>
              <a:t>Result &amp; Feedback</a:t>
            </a:r>
          </a:p>
        </p:txBody>
      </p:sp>
      <p:sp>
        <p:nvSpPr>
          <p:cNvPr id="3" name="Content Placeholder 2">
            <a:extLst>
              <a:ext uri="{FF2B5EF4-FFF2-40B4-BE49-F238E27FC236}">
                <a16:creationId xmlns:a16="http://schemas.microsoft.com/office/drawing/2014/main" id="{95F687B4-B871-40C8-8956-8F60EB707CEE}"/>
              </a:ext>
            </a:extLst>
          </p:cNvPr>
          <p:cNvSpPr>
            <a:spLocks noGrp="1"/>
          </p:cNvSpPr>
          <p:nvPr>
            <p:ph idx="1"/>
          </p:nvPr>
        </p:nvSpPr>
        <p:spPr>
          <a:xfrm>
            <a:off x="381885" y="1060824"/>
            <a:ext cx="8596668" cy="3880773"/>
          </a:xfrm>
        </p:spPr>
        <p:txBody>
          <a:bodyPr>
            <a:normAutofit lnSpcReduction="10000"/>
          </a:bodyPr>
          <a:lstStyle/>
          <a:p>
            <a:r>
              <a:rPr lang="en-US" dirty="0"/>
              <a:t>Now, we can obtain the following results from the reviews:</a:t>
            </a:r>
          </a:p>
          <a:p>
            <a:endParaRPr lang="en-US" dirty="0"/>
          </a:p>
          <a:p>
            <a:r>
              <a:rPr lang="en-US" dirty="0"/>
              <a:t>Positive leads as the sentiment with 8 sentences involving positive phrases.</a:t>
            </a:r>
          </a:p>
          <a:p>
            <a:endParaRPr lang="en-US" dirty="0"/>
          </a:p>
          <a:p>
            <a:r>
              <a:rPr lang="en-US" dirty="0"/>
              <a:t>Trust is the best emotion with the highest percentage of involvement.</a:t>
            </a:r>
          </a:p>
          <a:p>
            <a:endParaRPr lang="en-US" dirty="0"/>
          </a:p>
          <a:p>
            <a:r>
              <a:rPr lang="en-US" dirty="0"/>
              <a:t>Good and Like are the words that have been used the most and can be seen in the 5</a:t>
            </a:r>
            <a:r>
              <a:rPr lang="en-US" baseline="30000" dirty="0"/>
              <a:t>th</a:t>
            </a:r>
            <a:r>
              <a:rPr lang="en-US" dirty="0"/>
              <a:t> analysis.</a:t>
            </a:r>
          </a:p>
          <a:p>
            <a:endParaRPr lang="en-US" dirty="0"/>
          </a:p>
          <a:p>
            <a:r>
              <a:rPr lang="en-US" dirty="0"/>
              <a:t>Now, the board can make a positive comment and can boost it with their supervisor.</a:t>
            </a:r>
          </a:p>
          <a:p>
            <a:endParaRPr lang="en-US" dirty="0"/>
          </a:p>
        </p:txBody>
      </p:sp>
    </p:spTree>
    <p:extLst>
      <p:ext uri="{BB962C8B-B14F-4D97-AF65-F5344CB8AC3E}">
        <p14:creationId xmlns:p14="http://schemas.microsoft.com/office/powerpoint/2010/main" val="301529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t>Introduction</a:t>
            </a:r>
          </a:p>
        </p:txBody>
      </p:sp>
      <p:sp>
        <p:nvSpPr>
          <p:cNvPr id="3" name="Content Placeholder 2"/>
          <p:cNvSpPr>
            <a:spLocks noGrp="1"/>
          </p:cNvSpPr>
          <p:nvPr>
            <p:ph idx="1"/>
          </p:nvPr>
        </p:nvSpPr>
        <p:spPr>
          <a:xfrm>
            <a:off x="427384" y="1729409"/>
            <a:ext cx="8843616" cy="4311953"/>
          </a:xfrm>
        </p:spPr>
        <p:txBody>
          <a:bodyPr>
            <a:normAutofit/>
          </a:bodyPr>
          <a:lstStyle/>
          <a:p>
            <a:pPr>
              <a:lnSpc>
                <a:spcPct val="80000"/>
              </a:lnSpc>
            </a:pPr>
            <a:r>
              <a:rPr lang="en-US" dirty="0"/>
              <a:t>Yelp.com is a famous site which consists of a category of restaurants.</a:t>
            </a:r>
          </a:p>
          <a:p>
            <a:pPr>
              <a:lnSpc>
                <a:spcPct val="80000"/>
              </a:lnSpc>
            </a:pPr>
            <a:endParaRPr lang="en-US" dirty="0"/>
          </a:p>
          <a:p>
            <a:pPr>
              <a:lnSpc>
                <a:spcPct val="80000"/>
              </a:lnSpc>
            </a:pPr>
            <a:r>
              <a:rPr lang="en-US" dirty="0"/>
              <a:t>A major factor for popularity is customer reviews written by public on various conditions that they experience based on identification, service, quality and other entities of the restaurant.</a:t>
            </a:r>
          </a:p>
          <a:p>
            <a:pPr>
              <a:lnSpc>
                <a:spcPct val="80000"/>
              </a:lnSpc>
            </a:pPr>
            <a:endParaRPr lang="en-US" dirty="0"/>
          </a:p>
          <a:p>
            <a:pPr>
              <a:lnSpc>
                <a:spcPct val="80000"/>
              </a:lnSpc>
            </a:pPr>
            <a:r>
              <a:rPr lang="en-US" dirty="0"/>
              <a:t>Customer Reviews consist of two items, star ratings (1-5) and textual reviews.</a:t>
            </a:r>
          </a:p>
          <a:p>
            <a:pPr>
              <a:lnSpc>
                <a:spcPct val="80000"/>
              </a:lnSpc>
            </a:pPr>
            <a:endParaRPr lang="en-US" dirty="0"/>
          </a:p>
          <a:p>
            <a:pPr>
              <a:lnSpc>
                <a:spcPct val="80000"/>
              </a:lnSpc>
            </a:pPr>
            <a:endParaRPr lang="en-US" dirty="0"/>
          </a:p>
          <a:p>
            <a:pPr marL="0" indent="0">
              <a:lnSpc>
                <a:spcPct val="80000"/>
              </a:lnSpc>
              <a:buNone/>
            </a:pPr>
            <a:r>
              <a:rPr lang="en-US" dirty="0"/>
              <a:t> </a:t>
            </a:r>
          </a:p>
        </p:txBody>
      </p:sp>
      <p:pic>
        <p:nvPicPr>
          <p:cNvPr id="5" name="Picture 4" descr="A bowl of food on a plate&#10;&#10;Description generated with very high confidence">
            <a:extLst>
              <a:ext uri="{FF2B5EF4-FFF2-40B4-BE49-F238E27FC236}">
                <a16:creationId xmlns:a16="http://schemas.microsoft.com/office/drawing/2014/main" id="{E062808A-D3AF-4C00-AF33-A0C7B668D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106" y="27101"/>
            <a:ext cx="3527894" cy="2485798"/>
          </a:xfrm>
          <a:prstGeom prst="rect">
            <a:avLst/>
          </a:prstGeom>
        </p:spPr>
      </p:pic>
    </p:spTree>
    <p:extLst>
      <p:ext uri="{BB962C8B-B14F-4D97-AF65-F5344CB8AC3E}">
        <p14:creationId xmlns:p14="http://schemas.microsoft.com/office/powerpoint/2010/main" val="3761501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E8BF7EE-5E2E-485E-B1FA-792C8999BA43}"/>
              </a:ext>
            </a:extLst>
          </p:cNvPr>
          <p:cNvSpPr>
            <a:spLocks noGrp="1"/>
          </p:cNvSpPr>
          <p:nvPr>
            <p:ph type="title"/>
          </p:nvPr>
        </p:nvSpPr>
        <p:spPr>
          <a:xfrm>
            <a:off x="128015" y="109848"/>
            <a:ext cx="6272785" cy="865327"/>
          </a:xfrm>
        </p:spPr>
        <p:txBody>
          <a:bodyPr vert="horz" lIns="91440" tIns="45720" rIns="91440" bIns="45720" rtlCol="0" anchor="b">
            <a:normAutofit fontScale="90000"/>
          </a:bodyPr>
          <a:lstStyle/>
          <a:p>
            <a:pPr algn="r">
              <a:lnSpc>
                <a:spcPct val="80000"/>
              </a:lnSpc>
            </a:pPr>
            <a:r>
              <a:rPr lang="en-US" sz="4600" dirty="0"/>
              <a:t>Result &amp; Feedback (</a:t>
            </a:r>
            <a:r>
              <a:rPr lang="en-US" sz="4600" dirty="0" err="1"/>
              <a:t>cont</a:t>
            </a:r>
            <a:r>
              <a:rPr lang="en-US" sz="4600" dirty="0"/>
              <a:t>)</a:t>
            </a:r>
          </a:p>
        </p:txBody>
      </p:sp>
      <p:sp>
        <p:nvSpPr>
          <p:cNvPr id="3" name="Content Placeholder 2">
            <a:extLst>
              <a:ext uri="{FF2B5EF4-FFF2-40B4-BE49-F238E27FC236}">
                <a16:creationId xmlns:a16="http://schemas.microsoft.com/office/drawing/2014/main" id="{95F687B4-B871-40C8-8956-8F60EB707CEE}"/>
              </a:ext>
            </a:extLst>
          </p:cNvPr>
          <p:cNvSpPr>
            <a:spLocks noGrp="1"/>
          </p:cNvSpPr>
          <p:nvPr>
            <p:ph idx="1"/>
          </p:nvPr>
        </p:nvSpPr>
        <p:spPr>
          <a:xfrm>
            <a:off x="381885" y="1060824"/>
            <a:ext cx="4216748" cy="3880773"/>
          </a:xfrm>
        </p:spPr>
        <p:txBody>
          <a:bodyPr>
            <a:normAutofit/>
          </a:bodyPr>
          <a:lstStyle/>
          <a:p>
            <a:r>
              <a:rPr lang="en-US" dirty="0"/>
              <a:t>The information has been typed in the comment box and been saved to send an email communication.</a:t>
            </a:r>
          </a:p>
          <a:p>
            <a:endParaRPr lang="en-US" dirty="0"/>
          </a:p>
          <a:p>
            <a:r>
              <a:rPr lang="en-US" dirty="0"/>
              <a:t>This will be communicated to push the restaurant up the chain as it provides good business for Yelp/ Restaurant and satisfaction to the customer.</a:t>
            </a:r>
          </a:p>
        </p:txBody>
      </p:sp>
      <p:pic>
        <p:nvPicPr>
          <p:cNvPr id="4" name="Picture 3" descr="A screenshot of a social media post&#10;&#10;Description generated with very high confidence">
            <a:extLst>
              <a:ext uri="{FF2B5EF4-FFF2-40B4-BE49-F238E27FC236}">
                <a16:creationId xmlns:a16="http://schemas.microsoft.com/office/drawing/2014/main" id="{AA0C2AAC-D370-4084-99F1-029D1F4E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983" y="0"/>
            <a:ext cx="7345017" cy="6858000"/>
          </a:xfrm>
          <a:prstGeom prst="rect">
            <a:avLst/>
          </a:prstGeom>
        </p:spPr>
      </p:pic>
    </p:spTree>
    <p:extLst>
      <p:ext uri="{BB962C8B-B14F-4D97-AF65-F5344CB8AC3E}">
        <p14:creationId xmlns:p14="http://schemas.microsoft.com/office/powerpoint/2010/main" val="82265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DB43-F226-4D7F-BF0D-A4C9DA8125B2}"/>
              </a:ext>
            </a:extLst>
          </p:cNvPr>
          <p:cNvSpPr>
            <a:spLocks noGrp="1"/>
          </p:cNvSpPr>
          <p:nvPr>
            <p:ph type="title"/>
          </p:nvPr>
        </p:nvSpPr>
        <p:spPr/>
        <p:txBody>
          <a:bodyPr/>
          <a:lstStyle/>
          <a:p>
            <a:r>
              <a:rPr lang="en-US" dirty="0"/>
              <a:t>Improvement and Next Steps:</a:t>
            </a:r>
          </a:p>
        </p:txBody>
      </p:sp>
      <p:sp>
        <p:nvSpPr>
          <p:cNvPr id="3" name="Content Placeholder 2">
            <a:extLst>
              <a:ext uri="{FF2B5EF4-FFF2-40B4-BE49-F238E27FC236}">
                <a16:creationId xmlns:a16="http://schemas.microsoft.com/office/drawing/2014/main" id="{B36AA599-579C-4287-AF52-5A3415E13F69}"/>
              </a:ext>
            </a:extLst>
          </p:cNvPr>
          <p:cNvSpPr>
            <a:spLocks noGrp="1"/>
          </p:cNvSpPr>
          <p:nvPr>
            <p:ph idx="1"/>
          </p:nvPr>
        </p:nvSpPr>
        <p:spPr/>
        <p:txBody>
          <a:bodyPr/>
          <a:lstStyle/>
          <a:p>
            <a:r>
              <a:rPr lang="en-US" dirty="0"/>
              <a:t>This could be launched to be performing a more dynamic visualization. (To move sentiments and emotions based on toggle bar)</a:t>
            </a:r>
          </a:p>
          <a:p>
            <a:endParaRPr lang="en-US" dirty="0"/>
          </a:p>
          <a:p>
            <a:r>
              <a:rPr lang="en-US" dirty="0"/>
              <a:t>The data could be analyzed better for neutral categories to determine whether it actually makes sense.</a:t>
            </a:r>
          </a:p>
          <a:p>
            <a:endParaRPr lang="en-US" dirty="0"/>
          </a:p>
          <a:p>
            <a:r>
              <a:rPr lang="en-US" dirty="0"/>
              <a:t>The feedback functionality could directly exist to send out an email to the support team to specify instructions.</a:t>
            </a:r>
          </a:p>
          <a:p>
            <a:endParaRPr lang="en-US" dirty="0"/>
          </a:p>
          <a:p>
            <a:r>
              <a:rPr lang="en-US" dirty="0"/>
              <a:t>The possibility of hosting it on the web for an application will be the next step to try.</a:t>
            </a:r>
          </a:p>
        </p:txBody>
      </p:sp>
    </p:spTree>
    <p:extLst>
      <p:ext uri="{BB962C8B-B14F-4D97-AF65-F5344CB8AC3E}">
        <p14:creationId xmlns:p14="http://schemas.microsoft.com/office/powerpoint/2010/main" val="239005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126" y="2400045"/>
            <a:ext cx="7192342" cy="1320800"/>
          </a:xfrm>
        </p:spPr>
        <p:txBody>
          <a:bodyPr>
            <a:noAutofit/>
          </a:bodyPr>
          <a:lstStyle/>
          <a:p>
            <a:r>
              <a:rPr lang="en-US" sz="8000" dirty="0">
                <a:latin typeface="AR HERMANN" panose="02000000000000000000" pitchFamily="2" charset="0"/>
              </a:rPr>
              <a:t>THANK YOU</a:t>
            </a:r>
          </a:p>
        </p:txBody>
      </p:sp>
    </p:spTree>
    <p:extLst>
      <p:ext uri="{BB962C8B-B14F-4D97-AF65-F5344CB8AC3E}">
        <p14:creationId xmlns:p14="http://schemas.microsoft.com/office/powerpoint/2010/main" val="3591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606"/>
            <a:ext cx="11099297" cy="1320800"/>
          </a:xfrm>
        </p:spPr>
        <p:txBody>
          <a:bodyPr>
            <a:normAutofit/>
          </a:bodyPr>
          <a:lstStyle/>
          <a:p>
            <a:r>
              <a:rPr lang="en-US" dirty="0">
                <a:solidFill>
                  <a:srgbClr val="92D050"/>
                </a:solidFill>
              </a:rPr>
              <a:t>Problem:</a:t>
            </a:r>
          </a:p>
        </p:txBody>
      </p:sp>
      <p:sp>
        <p:nvSpPr>
          <p:cNvPr id="10" name="Content Placeholder 9"/>
          <p:cNvSpPr>
            <a:spLocks noGrp="1"/>
          </p:cNvSpPr>
          <p:nvPr>
            <p:ph idx="1"/>
          </p:nvPr>
        </p:nvSpPr>
        <p:spPr>
          <a:xfrm>
            <a:off x="550065" y="3822792"/>
            <a:ext cx="9385814" cy="3880773"/>
          </a:xfrm>
        </p:spPr>
        <p:txBody>
          <a:bodyP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TextBox 4"/>
          <p:cNvSpPr txBox="1"/>
          <p:nvPr/>
        </p:nvSpPr>
        <p:spPr>
          <a:xfrm>
            <a:off x="678898" y="1343951"/>
            <a:ext cx="9128148" cy="2031325"/>
          </a:xfrm>
          <a:prstGeom prst="rect">
            <a:avLst/>
          </a:prstGeom>
          <a:noFill/>
        </p:spPr>
        <p:txBody>
          <a:bodyPr wrap="square" rtlCol="0">
            <a:spAutoFit/>
          </a:bodyPr>
          <a:lstStyle/>
          <a:p>
            <a:r>
              <a:rPr lang="en-US" dirty="0"/>
              <a:t>There currently exists no automatic medium to govern the restaurants and analyze them based on the reviews written by customers.</a:t>
            </a:r>
          </a:p>
          <a:p>
            <a:endParaRPr lang="en-US" dirty="0"/>
          </a:p>
          <a:p>
            <a:endParaRPr lang="en-US" dirty="0"/>
          </a:p>
          <a:p>
            <a:r>
              <a:rPr lang="en-US" dirty="0"/>
              <a:t>A creation of an app makes it easy for regulatory board on Yelp.com to comment and generate feedback based on the sentiments (emotions) generated by the customers in their reviews.</a:t>
            </a:r>
          </a:p>
        </p:txBody>
      </p:sp>
    </p:spTree>
    <p:extLst>
      <p:ext uri="{BB962C8B-B14F-4D97-AF65-F5344CB8AC3E}">
        <p14:creationId xmlns:p14="http://schemas.microsoft.com/office/powerpoint/2010/main" val="159115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606"/>
            <a:ext cx="11099297" cy="1320800"/>
          </a:xfrm>
        </p:spPr>
        <p:txBody>
          <a:bodyPr>
            <a:normAutofit/>
          </a:bodyPr>
          <a:lstStyle/>
          <a:p>
            <a:r>
              <a:rPr lang="en-US" dirty="0">
                <a:solidFill>
                  <a:srgbClr val="92D050"/>
                </a:solidFill>
              </a:rPr>
              <a:t>Data:</a:t>
            </a:r>
          </a:p>
        </p:txBody>
      </p:sp>
      <p:sp>
        <p:nvSpPr>
          <p:cNvPr id="10" name="Content Placeholder 9"/>
          <p:cNvSpPr>
            <a:spLocks noGrp="1"/>
          </p:cNvSpPr>
          <p:nvPr>
            <p:ph idx="1"/>
          </p:nvPr>
        </p:nvSpPr>
        <p:spPr>
          <a:xfrm>
            <a:off x="550065" y="3822792"/>
            <a:ext cx="9385814" cy="3880773"/>
          </a:xfrm>
        </p:spPr>
        <p:txBody>
          <a:bodyP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TextBox 4"/>
          <p:cNvSpPr txBox="1"/>
          <p:nvPr/>
        </p:nvSpPr>
        <p:spPr>
          <a:xfrm>
            <a:off x="678898" y="962212"/>
            <a:ext cx="9128148" cy="2862322"/>
          </a:xfrm>
          <a:prstGeom prst="rect">
            <a:avLst/>
          </a:prstGeom>
          <a:noFill/>
        </p:spPr>
        <p:txBody>
          <a:bodyPr wrap="square" rtlCol="0">
            <a:spAutoFit/>
          </a:bodyPr>
          <a:lstStyle/>
          <a:p>
            <a:r>
              <a:rPr lang="en-US" dirty="0"/>
              <a:t>The data is scraped from top 100 restaurants in New York city in each Price Tier Category from Yelp.com</a:t>
            </a:r>
          </a:p>
          <a:p>
            <a:endParaRPr lang="en-US" dirty="0"/>
          </a:p>
          <a:p>
            <a:r>
              <a:rPr lang="en-US" dirty="0"/>
              <a:t>Some examples of these restaurants are:</a:t>
            </a:r>
          </a:p>
          <a:p>
            <a:endParaRPr lang="en-US" dirty="0"/>
          </a:p>
          <a:p>
            <a:r>
              <a:rPr lang="en-US" dirty="0"/>
              <a:t>21 Greenpoint, </a:t>
            </a:r>
            <a:r>
              <a:rPr lang="en-US" dirty="0" err="1"/>
              <a:t>Agern</a:t>
            </a:r>
            <a:r>
              <a:rPr lang="en-US" dirty="0"/>
              <a:t>, Jane, </a:t>
            </a:r>
            <a:r>
              <a:rPr lang="en-US" dirty="0" err="1"/>
              <a:t>Raos</a:t>
            </a:r>
            <a:r>
              <a:rPr lang="en-US" dirty="0"/>
              <a:t>, Grand Banks, Nobu 57, </a:t>
            </a:r>
            <a:r>
              <a:rPr lang="en-US" dirty="0" err="1"/>
              <a:t>Naya</a:t>
            </a:r>
            <a:r>
              <a:rPr lang="en-US" dirty="0"/>
              <a:t> Express</a:t>
            </a:r>
          </a:p>
          <a:p>
            <a:endParaRPr lang="en-US" dirty="0"/>
          </a:p>
          <a:p>
            <a:endParaRPr lang="en-US" dirty="0"/>
          </a:p>
          <a:p>
            <a:r>
              <a:rPr lang="en-US" dirty="0"/>
              <a:t>Reviews have been scraped individually from the web and have been collaborated into a single file consisting of 247,232 words.</a:t>
            </a:r>
          </a:p>
        </p:txBody>
      </p:sp>
      <p:pic>
        <p:nvPicPr>
          <p:cNvPr id="7" name="Picture 6" descr="A screenshot of a cell phone&#10;&#10;Description generated with very high confidence">
            <a:extLst>
              <a:ext uri="{FF2B5EF4-FFF2-40B4-BE49-F238E27FC236}">
                <a16:creationId xmlns:a16="http://schemas.microsoft.com/office/drawing/2014/main" id="{FEA2AC1D-793A-4514-B49A-1BA30E8C7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45" y="3822792"/>
            <a:ext cx="7393439" cy="2828017"/>
          </a:xfrm>
          <a:prstGeom prst="rect">
            <a:avLst/>
          </a:prstGeom>
        </p:spPr>
      </p:pic>
    </p:spTree>
    <p:extLst>
      <p:ext uri="{BB962C8B-B14F-4D97-AF65-F5344CB8AC3E}">
        <p14:creationId xmlns:p14="http://schemas.microsoft.com/office/powerpoint/2010/main" val="223683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99297" cy="1320800"/>
          </a:xfrm>
        </p:spPr>
        <p:txBody>
          <a:bodyPr>
            <a:normAutofit/>
          </a:bodyPr>
          <a:lstStyle/>
          <a:p>
            <a:r>
              <a:rPr lang="en-US" dirty="0">
                <a:solidFill>
                  <a:srgbClr val="92D050"/>
                </a:solidFill>
              </a:rPr>
              <a:t>Data: (File example for an Indian Restaurant)</a:t>
            </a:r>
          </a:p>
        </p:txBody>
      </p:sp>
      <p:sp>
        <p:nvSpPr>
          <p:cNvPr id="10" name="Content Placeholder 9"/>
          <p:cNvSpPr>
            <a:spLocks noGrp="1"/>
          </p:cNvSpPr>
          <p:nvPr>
            <p:ph idx="1"/>
          </p:nvPr>
        </p:nvSpPr>
        <p:spPr>
          <a:xfrm>
            <a:off x="550065" y="3822792"/>
            <a:ext cx="9385814" cy="3880773"/>
          </a:xfrm>
        </p:spPr>
        <p:txBody>
          <a:bodyP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descr="A close up of text on a white background&#10;&#10;Description generated with very high confidence">
            <a:extLst>
              <a:ext uri="{FF2B5EF4-FFF2-40B4-BE49-F238E27FC236}">
                <a16:creationId xmlns:a16="http://schemas.microsoft.com/office/drawing/2014/main" id="{A6C1E346-446C-48CA-9961-E6BB1E28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400"/>
            <a:ext cx="12192000" cy="5956300"/>
          </a:xfrm>
          <a:prstGeom prst="rect">
            <a:avLst/>
          </a:prstGeom>
        </p:spPr>
      </p:pic>
    </p:spTree>
    <p:extLst>
      <p:ext uri="{BB962C8B-B14F-4D97-AF65-F5344CB8AC3E}">
        <p14:creationId xmlns:p14="http://schemas.microsoft.com/office/powerpoint/2010/main" val="317002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606"/>
            <a:ext cx="11099297" cy="1320800"/>
          </a:xfrm>
        </p:spPr>
        <p:txBody>
          <a:bodyPr>
            <a:normAutofit/>
          </a:bodyPr>
          <a:lstStyle/>
          <a:p>
            <a:r>
              <a:rPr lang="en-US" dirty="0">
                <a:solidFill>
                  <a:srgbClr val="92D050"/>
                </a:solidFill>
              </a:rPr>
              <a:t>Approach to solution:</a:t>
            </a:r>
          </a:p>
        </p:txBody>
      </p:sp>
      <p:sp>
        <p:nvSpPr>
          <p:cNvPr id="10" name="Content Placeholder 9"/>
          <p:cNvSpPr>
            <a:spLocks noGrp="1"/>
          </p:cNvSpPr>
          <p:nvPr>
            <p:ph idx="1"/>
          </p:nvPr>
        </p:nvSpPr>
        <p:spPr>
          <a:xfrm>
            <a:off x="421232" y="2238857"/>
            <a:ext cx="9385814" cy="3880773"/>
          </a:xfrm>
        </p:spPr>
        <p:txBody>
          <a:bodyPr>
            <a:normAutofit/>
          </a:bodyPr>
          <a:lstStyle/>
          <a:p>
            <a:r>
              <a:rPr lang="en-US" dirty="0">
                <a:solidFill>
                  <a:schemeClr val="tx1"/>
                </a:solidFill>
              </a:rPr>
              <a:t>The following have been created with the application to demonstrate a textual analysis on the data before data cleaning:</a:t>
            </a:r>
          </a:p>
          <a:p>
            <a:r>
              <a:rPr lang="en-US" dirty="0" err="1">
                <a:solidFill>
                  <a:schemeClr val="tx1"/>
                </a:solidFill>
              </a:rPr>
              <a:t>Wordcloud</a:t>
            </a:r>
            <a:r>
              <a:rPr lang="en-US" dirty="0">
                <a:solidFill>
                  <a:schemeClr val="tx1"/>
                </a:solidFill>
              </a:rPr>
              <a:t> (1-300 words) to check word frequency graphically.</a:t>
            </a:r>
          </a:p>
          <a:p>
            <a:r>
              <a:rPr lang="en-US" dirty="0">
                <a:solidFill>
                  <a:schemeClr val="tx1"/>
                </a:solidFill>
              </a:rPr>
              <a:t>Frequency Bar (Generates the most frequent words with frequency to analyze the most and the least frequent words dynamically with number of </a:t>
            </a:r>
            <a:r>
              <a:rPr lang="en-US" dirty="0" err="1">
                <a:solidFill>
                  <a:schemeClr val="tx1"/>
                </a:solidFill>
              </a:rPr>
              <a:t>ocurances</a:t>
            </a:r>
            <a:r>
              <a:rPr lang="en-US" dirty="0">
                <a:solidFill>
                  <a:schemeClr val="tx1"/>
                </a:solidFill>
              </a:rPr>
              <a:t>.</a:t>
            </a:r>
          </a:p>
          <a:p>
            <a:r>
              <a:rPr lang="en-US" dirty="0">
                <a:solidFill>
                  <a:schemeClr val="tx1"/>
                </a:solidFill>
              </a:rPr>
              <a:t>Sentiment Analysis (Positive, Negative and Neutral Analysis) of data based on all the words present.</a:t>
            </a:r>
          </a:p>
          <a:p>
            <a:endParaRPr lang="en-US" dirty="0">
              <a:solidFill>
                <a:schemeClr val="tx1"/>
              </a:solidFill>
            </a:endParaRPr>
          </a:p>
          <a:p>
            <a:endParaRPr lang="en-US" dirty="0">
              <a:solidFill>
                <a:schemeClr val="tx1"/>
              </a:solidFill>
            </a:endParaRPr>
          </a:p>
          <a:p>
            <a:r>
              <a:rPr lang="en-US" dirty="0">
                <a:solidFill>
                  <a:schemeClr val="tx1"/>
                </a:solidFill>
              </a:rPr>
              <a:t>Let us look at the data functionality prior to handling and manipulating data from outliers (in this case </a:t>
            </a:r>
            <a:r>
              <a:rPr lang="en-US" dirty="0" err="1">
                <a:solidFill>
                  <a:schemeClr val="tx1"/>
                </a:solidFill>
              </a:rPr>
              <a:t>stopwords</a:t>
            </a:r>
            <a:r>
              <a:rPr lang="en-US" dirty="0">
                <a:solidFill>
                  <a:schemeClr val="tx1"/>
                </a:solidFill>
              </a:rPr>
              <a:t>/numbers/nouns </a:t>
            </a:r>
            <a:r>
              <a:rPr lang="en-US" dirty="0" err="1">
                <a:solidFill>
                  <a:schemeClr val="tx1"/>
                </a:solidFill>
              </a:rPr>
              <a:t>etc</a:t>
            </a:r>
            <a:r>
              <a:rPr lang="en-US" dirty="0">
                <a:solidFill>
                  <a:schemeClr val="tx1"/>
                </a:solidFill>
              </a:rPr>
              <a:t>)</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TextBox 4"/>
          <p:cNvSpPr txBox="1"/>
          <p:nvPr/>
        </p:nvSpPr>
        <p:spPr>
          <a:xfrm>
            <a:off x="678898" y="1343951"/>
            <a:ext cx="9128148" cy="646331"/>
          </a:xfrm>
          <a:prstGeom prst="rect">
            <a:avLst/>
          </a:prstGeom>
          <a:noFill/>
        </p:spPr>
        <p:txBody>
          <a:bodyPr wrap="square" rtlCol="0">
            <a:spAutoFit/>
          </a:bodyPr>
          <a:lstStyle/>
          <a:p>
            <a:r>
              <a:rPr lang="en-US" dirty="0"/>
              <a:t>This problem is approached in several methods to analyze statistically and textually. Let us look at them carefully. </a:t>
            </a:r>
          </a:p>
        </p:txBody>
      </p:sp>
    </p:spTree>
    <p:extLst>
      <p:ext uri="{BB962C8B-B14F-4D97-AF65-F5344CB8AC3E}">
        <p14:creationId xmlns:p14="http://schemas.microsoft.com/office/powerpoint/2010/main" val="44579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8899245" cy="747276"/>
          </a:xfrm>
        </p:spPr>
        <p:txBody>
          <a:bodyPr>
            <a:normAutofit/>
          </a:bodyPr>
          <a:lstStyle/>
          <a:p>
            <a:r>
              <a:rPr lang="en-US" dirty="0"/>
              <a:t>R Shiny:</a:t>
            </a:r>
          </a:p>
        </p:txBody>
      </p:sp>
      <p:sp>
        <p:nvSpPr>
          <p:cNvPr id="31" name="Content Placeholder 2">
            <a:extLst>
              <a:ext uri="{FF2B5EF4-FFF2-40B4-BE49-F238E27FC236}">
                <a16:creationId xmlns:a16="http://schemas.microsoft.com/office/drawing/2014/main" id="{1CC2EEA5-4371-4320-8845-410BD4ABFB7D}"/>
              </a:ext>
            </a:extLst>
          </p:cNvPr>
          <p:cNvSpPr>
            <a:spLocks noGrp="1"/>
          </p:cNvSpPr>
          <p:nvPr>
            <p:ph idx="1"/>
          </p:nvPr>
        </p:nvSpPr>
        <p:spPr>
          <a:xfrm>
            <a:off x="427384" y="1729409"/>
            <a:ext cx="8843616" cy="4311953"/>
          </a:xfrm>
        </p:spPr>
        <p:txBody>
          <a:bodyPr>
            <a:normAutofit/>
          </a:bodyPr>
          <a:lstStyle/>
          <a:p>
            <a:pPr>
              <a:lnSpc>
                <a:spcPct val="80000"/>
              </a:lnSpc>
            </a:pPr>
            <a:r>
              <a:rPr lang="en-US" dirty="0"/>
              <a:t>R shiny is an application development tool in R to develop web based applications.</a:t>
            </a:r>
          </a:p>
          <a:p>
            <a:pPr>
              <a:lnSpc>
                <a:spcPct val="80000"/>
              </a:lnSpc>
            </a:pPr>
            <a:endParaRPr lang="en-US" dirty="0"/>
          </a:p>
          <a:p>
            <a:pPr>
              <a:lnSpc>
                <a:spcPct val="80000"/>
              </a:lnSpc>
            </a:pPr>
            <a:r>
              <a:rPr lang="en-US" dirty="0"/>
              <a:t>It has two major components.</a:t>
            </a:r>
          </a:p>
          <a:p>
            <a:pPr>
              <a:lnSpc>
                <a:spcPct val="80000"/>
              </a:lnSpc>
            </a:pPr>
            <a:endParaRPr lang="en-US" dirty="0"/>
          </a:p>
          <a:p>
            <a:pPr>
              <a:lnSpc>
                <a:spcPct val="80000"/>
              </a:lnSpc>
            </a:pPr>
            <a:r>
              <a:rPr lang="en-US" dirty="0"/>
              <a:t>UI.R – It controls the front end of the application (how the application looks to the user and the program to visually demonstrate and play with the data).</a:t>
            </a:r>
          </a:p>
          <a:p>
            <a:pPr>
              <a:lnSpc>
                <a:spcPct val="80000"/>
              </a:lnSpc>
            </a:pPr>
            <a:endParaRPr lang="en-US" dirty="0"/>
          </a:p>
          <a:p>
            <a:pPr>
              <a:lnSpc>
                <a:spcPct val="80000"/>
              </a:lnSpc>
            </a:pPr>
            <a:r>
              <a:rPr lang="en-US" dirty="0" err="1"/>
              <a:t>Server.R</a:t>
            </a:r>
            <a:r>
              <a:rPr lang="en-US" dirty="0"/>
              <a:t> – It is the back end feature of the application and all the functionality occurs in the program controlled by this segment.</a:t>
            </a:r>
          </a:p>
          <a:p>
            <a:pPr marL="0" indent="0">
              <a:lnSpc>
                <a:spcPct val="80000"/>
              </a:lnSpc>
              <a:buNone/>
            </a:pPr>
            <a:r>
              <a:rPr lang="en-US" dirty="0"/>
              <a:t> </a:t>
            </a:r>
          </a:p>
          <a:p>
            <a:pPr marL="0" indent="0">
              <a:lnSpc>
                <a:spcPct val="80000"/>
              </a:lnSpc>
              <a:buNone/>
            </a:pPr>
            <a:endParaRPr lang="en-US" dirty="0"/>
          </a:p>
          <a:p>
            <a:pPr marL="0" indent="0">
              <a:lnSpc>
                <a:spcPct val="80000"/>
              </a:lnSpc>
              <a:buNone/>
            </a:pPr>
            <a:r>
              <a:rPr lang="en-US" dirty="0"/>
              <a:t>Shiny R is used to create our application as the review administrator on Yelp.com might not be technically sound would graphically like to analyze data from reviews.</a:t>
            </a:r>
          </a:p>
        </p:txBody>
      </p:sp>
    </p:spTree>
    <p:extLst>
      <p:ext uri="{BB962C8B-B14F-4D97-AF65-F5344CB8AC3E}">
        <p14:creationId xmlns:p14="http://schemas.microsoft.com/office/powerpoint/2010/main" val="412747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9776239" cy="747276"/>
          </a:xfrm>
        </p:spPr>
        <p:txBody>
          <a:bodyPr>
            <a:normAutofit fontScale="90000"/>
          </a:bodyPr>
          <a:lstStyle/>
          <a:p>
            <a:r>
              <a:rPr lang="en-US" dirty="0"/>
              <a:t>R Shiny: (A snippet of the program given below)</a:t>
            </a:r>
          </a:p>
        </p:txBody>
      </p:sp>
      <p:pic>
        <p:nvPicPr>
          <p:cNvPr id="6" name="Content Placeholder 5" descr="A screenshot of a social media post&#10;&#10;Description generated with very high confidence">
            <a:extLst>
              <a:ext uri="{FF2B5EF4-FFF2-40B4-BE49-F238E27FC236}">
                <a16:creationId xmlns:a16="http://schemas.microsoft.com/office/drawing/2014/main" id="{998CB1E2-5863-4619-8040-EC7E6B0C8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6" y="1361662"/>
            <a:ext cx="12236156" cy="5496338"/>
          </a:xfrm>
        </p:spPr>
      </p:pic>
    </p:spTree>
    <p:extLst>
      <p:ext uri="{BB962C8B-B14F-4D97-AF65-F5344CB8AC3E}">
        <p14:creationId xmlns:p14="http://schemas.microsoft.com/office/powerpoint/2010/main" val="95523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92" y="114370"/>
            <a:ext cx="8899245" cy="747276"/>
          </a:xfrm>
        </p:spPr>
        <p:txBody>
          <a:bodyPr>
            <a:normAutofit/>
          </a:bodyPr>
          <a:lstStyle/>
          <a:p>
            <a:r>
              <a:rPr lang="en-US" dirty="0"/>
              <a:t>Feature Discussion:</a:t>
            </a:r>
          </a:p>
        </p:txBody>
      </p:sp>
      <p:sp>
        <p:nvSpPr>
          <p:cNvPr id="4" name="Content Placeholder 3">
            <a:extLst>
              <a:ext uri="{FF2B5EF4-FFF2-40B4-BE49-F238E27FC236}">
                <a16:creationId xmlns:a16="http://schemas.microsoft.com/office/drawing/2014/main" id="{FCBC385C-A51C-4C95-85F1-05AF1228521A}"/>
              </a:ext>
            </a:extLst>
          </p:cNvPr>
          <p:cNvSpPr>
            <a:spLocks noGrp="1"/>
          </p:cNvSpPr>
          <p:nvPr>
            <p:ph idx="1"/>
          </p:nvPr>
        </p:nvSpPr>
        <p:spPr>
          <a:xfrm>
            <a:off x="468592" y="1166290"/>
            <a:ext cx="8596668" cy="3880773"/>
          </a:xfrm>
        </p:spPr>
        <p:txBody>
          <a:bodyPr/>
          <a:lstStyle/>
          <a:p>
            <a:pPr marL="0" indent="0">
              <a:buNone/>
            </a:pPr>
            <a:r>
              <a:rPr lang="en-US" dirty="0"/>
              <a:t>Now, all the features from the application will be discussed in the following pages describing impacts and the result will be analyzed in the following based on the observations from the analysis.</a:t>
            </a:r>
          </a:p>
          <a:p>
            <a:pPr marL="0" indent="0">
              <a:buNone/>
            </a:pPr>
            <a:endParaRPr lang="en-US" dirty="0"/>
          </a:p>
          <a:p>
            <a:pPr marL="0" indent="0">
              <a:buNone/>
            </a:pPr>
            <a:r>
              <a:rPr lang="en-US" dirty="0"/>
              <a:t>The text file is input into the application initially using the browse command.</a:t>
            </a:r>
          </a:p>
          <a:p>
            <a:pPr marL="0" indent="0">
              <a:buNone/>
            </a:pPr>
            <a:endParaRPr lang="en-US" dirty="0"/>
          </a:p>
          <a:p>
            <a:pPr marL="0" indent="0">
              <a:buNone/>
            </a:pPr>
            <a:r>
              <a:rPr lang="en-US" dirty="0"/>
              <a:t>Once the text file is uploaded into the application, all features appear and can be analyzed based on the requirement from that restaurant.</a:t>
            </a:r>
          </a:p>
          <a:p>
            <a:pPr marL="0" indent="0">
              <a:buNone/>
            </a:pPr>
            <a:endParaRPr lang="en-US" dirty="0"/>
          </a:p>
          <a:p>
            <a:pPr marL="0" indent="0">
              <a:buNone/>
            </a:pPr>
            <a:r>
              <a:rPr lang="en-US" dirty="0"/>
              <a:t>Let us discuss the Indian restaurant that was chosen to get some insights.</a:t>
            </a:r>
          </a:p>
        </p:txBody>
      </p:sp>
    </p:spTree>
    <p:extLst>
      <p:ext uri="{BB962C8B-B14F-4D97-AF65-F5344CB8AC3E}">
        <p14:creationId xmlns:p14="http://schemas.microsoft.com/office/powerpoint/2010/main" val="1597353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901</TotalTime>
  <Words>1251</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 HERMANN</vt:lpstr>
      <vt:lpstr>Arial</vt:lpstr>
      <vt:lpstr>方正姚体</vt:lpstr>
      <vt:lpstr>Trebuchet MS</vt:lpstr>
      <vt:lpstr>Wingdings 3</vt:lpstr>
      <vt:lpstr>Facet</vt:lpstr>
      <vt:lpstr>       Yelp.com Reviews      Text Mining &amp; Analysis</vt:lpstr>
      <vt:lpstr>Introduction</vt:lpstr>
      <vt:lpstr>Problem:</vt:lpstr>
      <vt:lpstr>Data:</vt:lpstr>
      <vt:lpstr>Data: (File example for an Indian Restaurant)</vt:lpstr>
      <vt:lpstr>Approach to solution:</vt:lpstr>
      <vt:lpstr>R Shiny:</vt:lpstr>
      <vt:lpstr>R Shiny: (A snippet of the program given below)</vt:lpstr>
      <vt:lpstr>Feature Discussion:</vt:lpstr>
      <vt:lpstr>Analysis 1: Generating a word Cloud for the text based on number of words filter</vt:lpstr>
      <vt:lpstr>Analysis 1: Generating a word Cloud for the text based on number of words filter</vt:lpstr>
      <vt:lpstr>Analysis 2: Frequency and number based analysis</vt:lpstr>
      <vt:lpstr>Analysis 3: Positive, Negative &amp; Neutral Sentiments</vt:lpstr>
      <vt:lpstr>Data Cleaning: Removing Stop Words, Numbers and nouns</vt:lpstr>
      <vt:lpstr>Analysis 4: Positive, Negative &amp; Neutral Sentiments (BING)</vt:lpstr>
      <vt:lpstr>Analysis 5: Positive, Negative Word Analysis (NRC)</vt:lpstr>
      <vt:lpstr>Analysis 6: Emotion Analysis (Positive/Negative)</vt:lpstr>
      <vt:lpstr>Analysis 6: NRC Library Categorization (Of emotions)</vt:lpstr>
      <vt:lpstr>Result &amp; Feedback</vt:lpstr>
      <vt:lpstr>Result &amp; Feedback (cont)</vt:lpstr>
      <vt:lpstr>Improvement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Patibandla</dc:creator>
  <cp:lastModifiedBy>Saketh Patibandla</cp:lastModifiedBy>
  <cp:revision>56</cp:revision>
  <dcterms:created xsi:type="dcterms:W3CDTF">2017-05-10T17:16:06Z</dcterms:created>
  <dcterms:modified xsi:type="dcterms:W3CDTF">2017-08-11T03:38:26Z</dcterms:modified>
</cp:coreProperties>
</file>