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4"/>
  </p:sldMasterIdLst>
  <p:notesMasterIdLst>
    <p:notesMasterId r:id="rId18"/>
  </p:notesMasterIdLst>
  <p:sldIdLst>
    <p:sldId id="259" r:id="rId5"/>
    <p:sldId id="261" r:id="rId6"/>
    <p:sldId id="270" r:id="rId7"/>
    <p:sldId id="269" r:id="rId8"/>
    <p:sldId id="264" r:id="rId9"/>
    <p:sldId id="271" r:id="rId10"/>
    <p:sldId id="272" r:id="rId11"/>
    <p:sldId id="273" r:id="rId12"/>
    <p:sldId id="266" r:id="rId13"/>
    <p:sldId id="265" r:id="rId14"/>
    <p:sldId id="267" r:id="rId15"/>
    <p:sldId id="268" r:id="rId16"/>
    <p:sldId id="275" r:id="rId17"/>
  </p:sldIdLst>
  <p:sldSz cx="9144000" cy="6858000" type="screen4x3"/>
  <p:notesSz cx="7104063" cy="10234613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letusosa" id="{8146A6C1-D42B-448B-A127-C1D6B5555CD3}">
          <p14:sldIdLst>
            <p14:sldId id="259"/>
            <p14:sldId id="261"/>
            <p14:sldId id="270"/>
            <p14:sldId id="269"/>
            <p14:sldId id="264"/>
            <p14:sldId id="271"/>
            <p14:sldId id="272"/>
            <p14:sldId id="273"/>
            <p14:sldId id="266"/>
            <p14:sldId id="265"/>
            <p14:sldId id="267"/>
            <p14:sldId id="268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uustinen Jenni" initials="PJ" lastIdx="13" clrIdx="0">
    <p:extLst>
      <p:ext uri="{19B8F6BF-5375-455C-9EA6-DF929625EA0E}">
        <p15:presenceInfo xmlns:p15="http://schemas.microsoft.com/office/powerpoint/2012/main" userId="S-1-5-21-854018487-722021395-1542849698-59722" providerId="AD"/>
      </p:ext>
    </p:extLst>
  </p:cmAuthor>
  <p:cmAuthor id="2" name="Rouhiainen Liisa" initials="RL" lastIdx="4" clrIdx="1">
    <p:extLst>
      <p:ext uri="{19B8F6BF-5375-455C-9EA6-DF929625EA0E}">
        <p15:presenceInfo xmlns:p15="http://schemas.microsoft.com/office/powerpoint/2012/main" userId="S-1-5-21-854018487-722021395-1542849698-1894" providerId="AD"/>
      </p:ext>
    </p:extLst>
  </p:cmAuthor>
  <p:cmAuthor id="3" name="Puustinen Jenni" initials="PJ [2]" lastIdx="1" clrIdx="2">
    <p:extLst>
      <p:ext uri="{19B8F6BF-5375-455C-9EA6-DF929625EA0E}">
        <p15:presenceInfo xmlns:p15="http://schemas.microsoft.com/office/powerpoint/2012/main" userId="S::jenni.puustinen@espoo.fi::498396b0-7668-48c0-9169-cfb0e7de0f1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99F3E3-F4A1-5485-BDA3-D7FA277F0509}" v="1" dt="2020-06-03T09:20:36.807"/>
    <p1510:client id="{9F4D1C75-43EB-DD10-9CCB-E95502748845}" v="40" dt="2020-09-21T06:14:38.1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ettinen Juha" userId="S::juha.miettinen@espoo.fi::375e497a-c1d4-4f5b-a5c8-3377b61834d1" providerId="AD" clId="Web-{9F4D1C75-43EB-DD10-9CCB-E95502748845}"/>
    <pc:docChg chg="modSld">
      <pc:chgData name="Miettinen Juha" userId="S::juha.miettinen@espoo.fi::375e497a-c1d4-4f5b-a5c8-3377b61834d1" providerId="AD" clId="Web-{9F4D1C75-43EB-DD10-9CCB-E95502748845}" dt="2020-09-21T06:14:38.165" v="39" actId="20577"/>
      <pc:docMkLst>
        <pc:docMk/>
      </pc:docMkLst>
      <pc:sldChg chg="modSp">
        <pc:chgData name="Miettinen Juha" userId="S::juha.miettinen@espoo.fi::375e497a-c1d4-4f5b-a5c8-3377b61834d1" providerId="AD" clId="Web-{9F4D1C75-43EB-DD10-9CCB-E95502748845}" dt="2020-09-21T06:14:38.165" v="38" actId="20577"/>
        <pc:sldMkLst>
          <pc:docMk/>
          <pc:sldMk cId="819207113" sldId="269"/>
        </pc:sldMkLst>
        <pc:spChg chg="mod">
          <ac:chgData name="Miettinen Juha" userId="S::juha.miettinen@espoo.fi::375e497a-c1d4-4f5b-a5c8-3377b61834d1" providerId="AD" clId="Web-{9F4D1C75-43EB-DD10-9CCB-E95502748845}" dt="2020-09-21T06:14:38.165" v="38" actId="20577"/>
          <ac:spMkLst>
            <pc:docMk/>
            <pc:sldMk cId="819207113" sldId="269"/>
            <ac:spMk id="3" creationId="{B58A5833-323E-4FC0-B854-49C8CE7B1BF4}"/>
          </ac:spMkLst>
        </pc:spChg>
      </pc:sldChg>
    </pc:docChg>
  </pc:docChgLst>
  <pc:docChgLst>
    <pc:chgData name="Puustinen Jenni" userId="S::jenni.puustinen@espoo.fi::498396b0-7668-48c0-9169-cfb0e7de0f1d" providerId="AD" clId="Web-{0D99F3E3-F4A1-5485-BDA3-D7FA277F0509}"/>
    <pc:docChg chg="">
      <pc:chgData name="Puustinen Jenni" userId="S::jenni.puustinen@espoo.fi::498396b0-7668-48c0-9169-cfb0e7de0f1d" providerId="AD" clId="Web-{0D99F3E3-F4A1-5485-BDA3-D7FA277F0509}" dt="2020-06-03T09:20:36.807" v="0"/>
      <pc:docMkLst>
        <pc:docMk/>
      </pc:docMkLst>
      <pc:sldChg chg="delCm">
        <pc:chgData name="Puustinen Jenni" userId="S::jenni.puustinen@espoo.fi::498396b0-7668-48c0-9169-cfb0e7de0f1d" providerId="AD" clId="Web-{0D99F3E3-F4A1-5485-BDA3-D7FA277F0509}" dt="2020-06-03T09:20:36.807" v="0"/>
        <pc:sldMkLst>
          <pc:docMk/>
          <pc:sldMk cId="1137752086" sldId="270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10-24T11:45:02.054" idx="4">
    <p:pos x="10" y="10"/>
    <p:text>eikö näin ole myös vähäsissä muutoksissa</p:text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9C7EAC2-E424-4BB7-AFDF-14B9EDD660D3}" type="datetimeFigureOut">
              <a:rPr lang="en-GB" smtClean="0"/>
              <a:t>20/09/2020</a:t>
            </a:fld>
            <a:endParaRPr lang="en-GB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GB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GB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57565E11-0AC5-40C4-B4DA-5F41E076F1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481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2354400" y="3135600"/>
            <a:ext cx="6264000" cy="1152000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249FFF"/>
                </a:solidFill>
              </a:defRPr>
            </a:lvl1pPr>
          </a:lstStyle>
          <a:p>
            <a:r>
              <a:rPr lang="fi-FI"/>
              <a:t>Muokkaa ots. perustyyl. napsautt.</a:t>
            </a:r>
            <a:endParaRPr lang="en-GB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2354400" y="4604400"/>
            <a:ext cx="5256000" cy="8244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napsautt.</a:t>
            </a:r>
            <a:endParaRPr lang="en-GB"/>
          </a:p>
        </p:txBody>
      </p:sp>
      <p:pic>
        <p:nvPicPr>
          <p:cNvPr id="7" name="Picture 17" descr="etusivun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2625" y="682625"/>
            <a:ext cx="3044825" cy="1614488"/>
          </a:xfrm>
          <a:prstGeom prst="rect">
            <a:avLst/>
          </a:prstGeom>
          <a:noFill/>
        </p:spPr>
      </p:pic>
      <p:pic>
        <p:nvPicPr>
          <p:cNvPr id="8" name="Picture 14" descr="etusivun alapalkk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5954400"/>
            <a:ext cx="8780462" cy="7191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38073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GB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GB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4D80-E5C7-43E5-8C37-AFC384C4D732}" type="datetime1">
              <a:rPr lang="fi-FI" smtClean="0"/>
              <a:t>20.9.2020</a:t>
            </a:fld>
            <a:endParaRPr lang="en-GB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Tekijätiedot ja/tai esityksen nimi</a:t>
            </a:r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B7FB2-350C-4D14-9041-2392A9F69A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834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188000" y="2905200"/>
            <a:ext cx="7279200" cy="1501200"/>
          </a:xfrm>
        </p:spPr>
        <p:txBody>
          <a:bodyPr anchor="b">
            <a:normAutofit/>
          </a:bodyPr>
          <a:lstStyle>
            <a:lvl1pPr algn="l">
              <a:defRPr sz="3200" b="1" cap="none" baseline="0"/>
            </a:lvl1pPr>
          </a:lstStyle>
          <a:p>
            <a:r>
              <a:rPr lang="fi-FI"/>
              <a:t>Muokkaa ots. perustyyl. napsautt.</a:t>
            </a:r>
            <a:endParaRPr lang="en-GB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1188000" y="4406400"/>
            <a:ext cx="7279200" cy="118800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CF04-6E34-4524-AA06-49C96A1CA9A3}" type="datetime1">
              <a:rPr lang="fi-FI" smtClean="0"/>
              <a:t>20.9.2020</a:t>
            </a:fld>
            <a:endParaRPr lang="en-GB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Tekijätiedot ja/tai esityksen nimi</a:t>
            </a:r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B7FB2-350C-4D14-9041-2392A9F69A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35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GB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1188000" y="2001600"/>
            <a:ext cx="3636000" cy="4068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GB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5054400" y="2001600"/>
            <a:ext cx="3636000" cy="4068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GB"/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764CB-6FA4-41D0-8F5B-F190035AB73C}" type="datetime1">
              <a:rPr lang="fi-FI" smtClean="0"/>
              <a:t>20.9.2020</a:t>
            </a:fld>
            <a:endParaRPr lang="en-GB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Tekijätiedot ja/tai esityksen nimi</a:t>
            </a:r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B7FB2-350C-4D14-9041-2392A9F69A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96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oko sivu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106826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Muokkaa ots. perustyyl. napsautt.</a:t>
            </a:r>
            <a:endParaRPr lang="en-GB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1188000" y="1861200"/>
            <a:ext cx="3603600" cy="639762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1188000" y="2581200"/>
            <a:ext cx="3603600" cy="3492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GB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5058000" y="1861200"/>
            <a:ext cx="3603600" cy="639762"/>
          </a:xfrm>
        </p:spPr>
        <p:txBody>
          <a:bodyPr anchor="b"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5058000" y="2581200"/>
            <a:ext cx="3603600" cy="3492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GB"/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93361-A80A-45AD-90C6-381628F1D9E7}" type="datetime1">
              <a:rPr lang="fi-FI" smtClean="0"/>
              <a:t>20.9.2020</a:t>
            </a:fld>
            <a:endParaRPr lang="en-GB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Tekijätiedot ja/tai esityksen nimi</a:t>
            </a:r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B7FB2-350C-4D14-9041-2392A9F69A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67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GB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B3223-BD0C-4B2B-AB1A-1BB55A45AD4A}" type="datetime1">
              <a:rPr lang="fi-FI" smtClean="0"/>
              <a:t>20.9.2020</a:t>
            </a:fld>
            <a:endParaRPr lang="en-GB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Tekijätiedot ja/tai esityksen nimi</a:t>
            </a:r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B7FB2-350C-4D14-9041-2392A9F69A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6429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55D20-AB46-4431-94E9-874EDBE866A1}" type="datetime1">
              <a:rPr lang="fi-FI" smtClean="0"/>
              <a:t>20.9.2020</a:t>
            </a:fld>
            <a:endParaRPr lang="en-GB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Tekijätiedot ja/tai esityksen nimi</a:t>
            </a:r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B7FB2-350C-4D14-9041-2392A9F69A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05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2570400" y="550800"/>
            <a:ext cx="61200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i-FI"/>
              <a:t>Muokkaa perustyyl. napsautt.</a:t>
            </a:r>
            <a:endParaRPr lang="en-GB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1188000" y="1933200"/>
            <a:ext cx="7506000" cy="409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6110808" y="6356350"/>
            <a:ext cx="12695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08852-B57E-4B2C-86A8-330B63B91EDC}" type="datetime1">
              <a:rPr lang="fi-FI" smtClean="0"/>
              <a:t>20.9.2020</a:t>
            </a:fld>
            <a:endParaRPr lang="en-GB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324000" y="6356350"/>
            <a:ext cx="54721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Tekijätiedot ja/tai esityksen nimi</a:t>
            </a:r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7668344" y="6356350"/>
            <a:ext cx="1018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B7FB2-350C-4D14-9041-2392A9F69A4F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16" descr="pikkulogo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79388" y="179388"/>
            <a:ext cx="1979612" cy="11858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6963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249F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1418004" y="3068960"/>
            <a:ext cx="7128792" cy="1584176"/>
          </a:xfrm>
        </p:spPr>
        <p:txBody>
          <a:bodyPr>
            <a:normAutofit fontScale="90000"/>
          </a:bodyPr>
          <a:lstStyle/>
          <a:p>
            <a:r>
              <a:rPr lang="fi-FI"/>
              <a:t>Vaiheittainen asemakaavan muutos</a:t>
            </a:r>
            <a:br>
              <a:rPr lang="fi-FI"/>
            </a:br>
            <a:r>
              <a:rPr lang="fi-FI" sz="1800">
                <a:latin typeface="Calibri" panose="020F0502020204030204" pitchFamily="34" charset="0"/>
                <a:cs typeface="Calibri" panose="020F0502020204030204" pitchFamily="34" charset="0"/>
              </a:rPr>
              <a:t>MRL  50.2 §: </a:t>
            </a:r>
            <a:r>
              <a:rPr lang="fi-FI" sz="1800" i="1">
                <a:latin typeface="Calibri" panose="020F0502020204030204" pitchFamily="34" charset="0"/>
                <a:cs typeface="Calibri" panose="020F0502020204030204" pitchFamily="34" charset="0"/>
              </a:rPr>
              <a:t>”Asemakaavan muutos voidaan laatia myös vaiheittain.”</a:t>
            </a:r>
            <a:br>
              <a:rPr lang="fi-FI" i="1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61570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E9E045FB-CC78-435B-BA6E-0CA7B76CE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556792"/>
            <a:ext cx="8010432" cy="4325592"/>
          </a:xfrm>
        </p:spPr>
        <p:txBody>
          <a:bodyPr>
            <a:normAutofit fontScale="92500" lnSpcReduction="10000"/>
          </a:bodyPr>
          <a:lstStyle/>
          <a:p>
            <a:r>
              <a:rPr lang="fi-FI">
                <a:latin typeface="Calibri" panose="020F0502020204030204" pitchFamily="34" charset="0"/>
                <a:cs typeface="Calibri" panose="020F0502020204030204" pitchFamily="34" charset="0"/>
              </a:rPr>
              <a:t>Vaiheittaisen asemakaavan muutoksen lista-aineisto kootaan yhteen pdf-tiedostoon, johon tulee tapahtumaluettelo, kaavamääräykset ja vaiheittainen asemakaavan muutos (kaavakartta). Edellä mainitussa järjestyksessä.</a:t>
            </a:r>
          </a:p>
          <a:p>
            <a:endParaRPr lang="fi-FI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i-FI">
                <a:latin typeface="Calibri" panose="020F0502020204030204" pitchFamily="34" charset="0"/>
                <a:cs typeface="Calibri" panose="020F0502020204030204" pitchFamily="34" charset="0"/>
              </a:rPr>
              <a:t>Oheismateriaali nimetään seuraavasti (kaavan nimi + aluenumero + vaiheittainen asemakaavan muutos):</a:t>
            </a:r>
          </a:p>
          <a:p>
            <a:pPr marL="0" indent="0">
              <a:buNone/>
            </a:pPr>
            <a:r>
              <a:rPr lang="fi-FI">
                <a:latin typeface="Calibri" panose="020F0502020204030204" pitchFamily="34" charset="0"/>
                <a:cs typeface="Calibri" panose="020F0502020204030204" pitchFamily="34" charset="0"/>
              </a:rPr>
              <a:t> 	- </a:t>
            </a:r>
            <a:r>
              <a:rPr lang="fi-FI" u="sng" err="1">
                <a:latin typeface="Calibri" panose="020F0502020204030204" pitchFamily="34" charset="0"/>
                <a:cs typeface="Calibri" panose="020F0502020204030204" pitchFamily="34" charset="0"/>
              </a:rPr>
              <a:t>Servinniemi</a:t>
            </a:r>
            <a:r>
              <a:rPr lang="fi-FI" u="sng">
                <a:latin typeface="Calibri" panose="020F0502020204030204" pitchFamily="34" charset="0"/>
                <a:cs typeface="Calibri" panose="020F0502020204030204" pitchFamily="34" charset="0"/>
              </a:rPr>
              <a:t> VK2001 vaiheittainen asemakaavan muutos</a:t>
            </a:r>
          </a:p>
          <a:p>
            <a:pPr marL="0" indent="0">
              <a:buNone/>
            </a:pPr>
            <a:endParaRPr lang="fi-FI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i-FI">
                <a:latin typeface="Calibri" panose="020F0502020204030204" pitchFamily="34" charset="0"/>
                <a:cs typeface="Calibri" panose="020F0502020204030204" pitchFamily="34" charset="0"/>
              </a:rPr>
              <a:t>Jos vaiheittainen asemakaavan muutos tehdään lyhennetyllä kaavaprosessilla, lista-aineisto tarvitaan vain hyväksymiskäsittelyssä. Ehdotusvaiheessa viranhaltijapäätös. </a:t>
            </a:r>
          </a:p>
        </p:txBody>
      </p:sp>
      <p:sp>
        <p:nvSpPr>
          <p:cNvPr id="6" name="Tekstiruutu 5">
            <a:extLst>
              <a:ext uri="{FF2B5EF4-FFF2-40B4-BE49-F238E27FC236}">
                <a16:creationId xmlns:a16="http://schemas.microsoft.com/office/drawing/2014/main" id="{C2762FFB-FD68-45A3-93AF-0ADFEC5D3878}"/>
              </a:ext>
            </a:extLst>
          </p:cNvPr>
          <p:cNvSpPr txBox="1"/>
          <p:nvPr/>
        </p:nvSpPr>
        <p:spPr>
          <a:xfrm>
            <a:off x="2483768" y="620688"/>
            <a:ext cx="5759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400" cap="small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Lista-aineisto</a:t>
            </a:r>
          </a:p>
        </p:txBody>
      </p:sp>
    </p:spTree>
    <p:extLst>
      <p:ext uri="{BB962C8B-B14F-4D97-AF65-F5344CB8AC3E}">
        <p14:creationId xmlns:p14="http://schemas.microsoft.com/office/powerpoint/2010/main" val="3105976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D8719AF4-45AE-4EC8-AAB2-FCD38E2CC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714739"/>
            <a:ext cx="7848872" cy="4608512"/>
          </a:xfrm>
        </p:spPr>
        <p:txBody>
          <a:bodyPr>
            <a:normAutofit fontScale="92500"/>
          </a:bodyPr>
          <a:lstStyle/>
          <a:p>
            <a:r>
              <a:rPr lang="fi-FI" sz="2000">
                <a:latin typeface="Calibri" panose="020F0502020204030204" pitchFamily="34" charset="0"/>
                <a:cs typeface="Calibri" panose="020F0502020204030204" pitchFamily="34" charset="0"/>
              </a:rPr>
              <a:t>Kaupunkisuunnittelukeskus laatii kaavan hyväksymisen jälkeen</a:t>
            </a:r>
            <a:r>
              <a:rPr lang="fi-FI" sz="2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sz="2000">
                <a:latin typeface="Calibri" panose="020F0502020204030204" pitchFamily="34" charset="0"/>
                <a:cs typeface="Calibri" panose="020F0502020204030204" pitchFamily="34" charset="0"/>
              </a:rPr>
              <a:t>muokatun pdf-dokumentin vanhoista kaavamääräyksistä, jonka pohjalta kaupunkimittaus tekee lopullisen kaavamääräysdokumentin.</a:t>
            </a:r>
          </a:p>
          <a:p>
            <a:r>
              <a:rPr lang="fi-FI" sz="2000">
                <a:latin typeface="Calibri" panose="020F0502020204030204" pitchFamily="34" charset="0"/>
                <a:cs typeface="Calibri" panose="020F0502020204030204" pitchFamily="34" charset="0"/>
              </a:rPr>
              <a:t>Vanhat kaavamääräykset haetaan </a:t>
            </a:r>
            <a:r>
              <a:rPr lang="fi-FI" sz="2000" err="1">
                <a:latin typeface="Calibri" panose="020F0502020204030204" pitchFamily="34" charset="0"/>
                <a:cs typeface="Calibri" panose="020F0502020204030204" pitchFamily="34" charset="0"/>
              </a:rPr>
              <a:t>Locus</a:t>
            </a:r>
            <a:r>
              <a:rPr lang="fi-FI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sz="2000" err="1">
                <a:latin typeface="Calibri" panose="020F0502020204030204" pitchFamily="34" charset="0"/>
                <a:cs typeface="Calibri" panose="020F0502020204030204" pitchFamily="34" charset="0"/>
              </a:rPr>
              <a:t>Cloudista</a:t>
            </a:r>
            <a:r>
              <a:rPr lang="fi-FI" sz="2000">
                <a:latin typeface="Calibri" panose="020F0502020204030204" pitchFamily="34" charset="0"/>
                <a:cs typeface="Calibri" panose="020F0502020204030204" pitchFamily="34" charset="0"/>
              </a:rPr>
              <a:t> pdf-muodossa.</a:t>
            </a:r>
          </a:p>
          <a:p>
            <a:r>
              <a:rPr lang="fi-FI" sz="2000">
                <a:latin typeface="Calibri" panose="020F0502020204030204" pitchFamily="34" charset="0"/>
                <a:cs typeface="Calibri" panose="020F0502020204030204" pitchFamily="34" charset="0"/>
              </a:rPr>
              <a:t>Määräysten muokkaaminen onnistuu esimerkiksi PDF-</a:t>
            </a:r>
            <a:r>
              <a:rPr lang="fi-FI" sz="2000" err="1">
                <a:latin typeface="Calibri" panose="020F0502020204030204" pitchFamily="34" charset="0"/>
                <a:cs typeface="Calibri" panose="020F0502020204030204" pitchFamily="34" charset="0"/>
              </a:rPr>
              <a:t>XChange</a:t>
            </a:r>
            <a:r>
              <a:rPr lang="fi-FI" sz="2000">
                <a:latin typeface="Calibri" panose="020F0502020204030204" pitchFamily="34" charset="0"/>
                <a:cs typeface="Calibri" panose="020F0502020204030204" pitchFamily="34" charset="0"/>
              </a:rPr>
              <a:t> editorilla.</a:t>
            </a:r>
          </a:p>
          <a:p>
            <a:r>
              <a:rPr lang="fi-FI" sz="2000">
                <a:latin typeface="Calibri" panose="020F0502020204030204" pitchFamily="34" charset="0"/>
                <a:cs typeface="Calibri" panose="020F0502020204030204" pitchFamily="34" charset="0"/>
              </a:rPr>
              <a:t>Vanha kaavamääräys yliviivataan </a:t>
            </a:r>
            <a:r>
              <a:rPr lang="fi-FI" sz="2000" b="1">
                <a:latin typeface="Calibri" panose="020F0502020204030204" pitchFamily="34" charset="0"/>
                <a:cs typeface="Calibri" panose="020F0502020204030204" pitchFamily="34" charset="0"/>
              </a:rPr>
              <a:t>punaisella</a:t>
            </a:r>
            <a:r>
              <a:rPr lang="fi-FI" sz="2000">
                <a:latin typeface="Calibri" panose="020F0502020204030204" pitchFamily="34" charset="0"/>
                <a:cs typeface="Calibri" panose="020F0502020204030204" pitchFamily="34" charset="0"/>
              </a:rPr>
              <a:t> värillä.</a:t>
            </a:r>
          </a:p>
          <a:p>
            <a:r>
              <a:rPr lang="fi-FI" sz="2000">
                <a:latin typeface="Calibri" panose="020F0502020204030204" pitchFamily="34" charset="0"/>
                <a:cs typeface="Calibri" panose="020F0502020204030204" pitchFamily="34" charset="0"/>
              </a:rPr>
              <a:t>Kaavamääräysten otsikkoon ja muutettavan kaavamääräyksen yläpuolelle lisätään teksti: ”</a:t>
            </a:r>
            <a:r>
              <a:rPr lang="fi-FI" sz="2000" b="1">
                <a:latin typeface="Calibri" panose="020F0502020204030204" pitchFamily="34" charset="0"/>
                <a:cs typeface="Calibri" panose="020F0502020204030204" pitchFamily="34" charset="0"/>
              </a:rPr>
              <a:t>Tämän asemakaavan alueelle on laadittu vaiheittainen asemakaavan muutos (aluenumero).”</a:t>
            </a:r>
          </a:p>
          <a:p>
            <a:r>
              <a:rPr lang="fi-FI" sz="2000">
                <a:latin typeface="Calibri" panose="020F0502020204030204" pitchFamily="34" charset="0"/>
                <a:cs typeface="Calibri" panose="020F0502020204030204" pitchFamily="34" charset="0"/>
              </a:rPr>
              <a:t>Muokkaus tehdään jokaiseen alueella voimassa olevaan kaavamääräykseen. </a:t>
            </a:r>
          </a:p>
          <a:p>
            <a:r>
              <a:rPr lang="fi-FI" sz="2000">
                <a:latin typeface="Calibri" panose="020F0502020204030204" pitchFamily="34" charset="0"/>
                <a:cs typeface="Calibri" panose="020F0502020204030204" pitchFamily="34" charset="0"/>
              </a:rPr>
              <a:t>Muokatut kaavamääräykset tallennetaan L-levyn kaavakansioon </a:t>
            </a:r>
          </a:p>
          <a:p>
            <a:pPr marL="0" indent="0">
              <a:buNone/>
            </a:pPr>
            <a:r>
              <a:rPr lang="fi-FI" sz="200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fi-FI" sz="2000" b="1">
                <a:latin typeface="Calibri" panose="020F0502020204030204" pitchFamily="34" charset="0"/>
                <a:cs typeface="Calibri" panose="020F0502020204030204" pitchFamily="34" charset="0"/>
              </a:rPr>
              <a:t>07</a:t>
            </a:r>
            <a:r>
              <a:rPr lang="fi-FI" sz="2200" b="1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fi-FI" sz="2000" b="1">
                <a:latin typeface="Calibri" panose="020F0502020204030204" pitchFamily="34" charset="0"/>
                <a:cs typeface="Calibri" panose="020F0502020204030204" pitchFamily="34" charset="0"/>
              </a:rPr>
              <a:t>OHEISSUUNNITELMAT</a:t>
            </a:r>
            <a:r>
              <a:rPr lang="fi-FI" sz="2000">
                <a:latin typeface="Calibri" panose="020F0502020204030204" pitchFamily="34" charset="0"/>
                <a:cs typeface="Calibri" panose="020F0502020204030204" pitchFamily="34" charset="0"/>
              </a:rPr>
              <a:t>, josta kaupunkimittaus poimii sen jatkokäyttöön.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852C887B-4E8F-4B9D-AA34-071E6DA89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4D80-E5C7-43E5-8C37-AFC384C4D732}" type="datetime1">
              <a:rPr lang="fi-FI" smtClean="0"/>
              <a:t>20.9.2020</a:t>
            </a:fld>
            <a:endParaRPr lang="en-GB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66E35B6D-874B-490A-A413-A72DE74FC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B7FB2-350C-4D14-9041-2392A9F69A4F}" type="slidenum">
              <a:rPr lang="en-GB" smtClean="0"/>
              <a:t>11</a:t>
            </a:fld>
            <a:endParaRPr lang="en-GB"/>
          </a:p>
        </p:txBody>
      </p:sp>
      <p:sp>
        <p:nvSpPr>
          <p:cNvPr id="6" name="Otsikko 5">
            <a:extLst>
              <a:ext uri="{FF2B5EF4-FFF2-40B4-BE49-F238E27FC236}">
                <a16:creationId xmlns:a16="http://schemas.microsoft.com/office/drawing/2014/main" id="{6683001F-2482-4F2F-BCB3-417D58B4F0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11760" y="534749"/>
            <a:ext cx="612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400" cap="small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Vanhan kaavamääräyksen muokkaaminen kaavan hyväksymisen jälkeen, </a:t>
            </a:r>
            <a:r>
              <a:rPr lang="fi-FI" sz="2400" cap="small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käytäntö muuttunut -</a:t>
            </a:r>
            <a:r>
              <a:rPr lang="fi-FI" sz="2400" cap="small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sz="2400" cap="small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keskustele </a:t>
            </a:r>
            <a:r>
              <a:rPr lang="fi-FI" sz="2400" cap="small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timo</a:t>
            </a:r>
            <a:r>
              <a:rPr lang="fi-FI" sz="2400" cap="small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sz="2400" cap="small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pesosen</a:t>
            </a:r>
            <a:r>
              <a:rPr lang="fi-FI" sz="2400" cap="small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kanssa</a:t>
            </a:r>
          </a:p>
        </p:txBody>
      </p:sp>
    </p:spTree>
    <p:extLst>
      <p:ext uri="{BB962C8B-B14F-4D97-AF65-F5344CB8AC3E}">
        <p14:creationId xmlns:p14="http://schemas.microsoft.com/office/powerpoint/2010/main" val="931034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DE69B6C-B4D7-4290-8E68-8ADACE252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8024" y="332655"/>
            <a:ext cx="6120000" cy="1143000"/>
          </a:xfrm>
        </p:spPr>
        <p:txBody>
          <a:bodyPr>
            <a:normAutofit fontScale="90000"/>
          </a:bodyPr>
          <a:lstStyle/>
          <a:p>
            <a:r>
              <a:rPr lang="fi-FI" sz="2400" cap="small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Muokattu kaavamääräys</a:t>
            </a:r>
            <a:br>
              <a:rPr lang="fi-FI" sz="2400" cap="small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i-FI" sz="2400" cap="small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käytäntö muuttunut –</a:t>
            </a:r>
            <a:r>
              <a:rPr lang="fi-FI" sz="2400" cap="small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fi-FI" sz="2400" cap="small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i-FI" sz="2400" cap="small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keskustele </a:t>
            </a:r>
            <a:r>
              <a:rPr lang="fi-FI" sz="2400" cap="small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timo</a:t>
            </a:r>
            <a:r>
              <a:rPr lang="fi-FI" sz="2400" cap="small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 sz="2400" cap="small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pesosen</a:t>
            </a:r>
            <a:r>
              <a:rPr lang="fi-FI" sz="2400" cap="small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kanssa</a:t>
            </a:r>
            <a:endParaRPr lang="fi-FI" sz="2400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F33CFBE5-0DFC-47F5-804C-A1FB7C701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4D80-E5C7-43E5-8C37-AFC384C4D732}" type="datetime1">
              <a:rPr lang="fi-FI" smtClean="0"/>
              <a:t>20.9.2020</a:t>
            </a:fld>
            <a:endParaRPr lang="en-GB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C0A4D319-F0D6-448C-BB06-9795A672F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B7FB2-350C-4D14-9041-2392A9F69A4F}" type="slidenum">
              <a:rPr lang="en-GB" smtClean="0"/>
              <a:t>12</a:t>
            </a:fld>
            <a:endParaRPr lang="en-GB"/>
          </a:p>
        </p:txBody>
      </p:sp>
      <p:pic>
        <p:nvPicPr>
          <p:cNvPr id="8" name="Kuva 7">
            <a:extLst>
              <a:ext uri="{FF2B5EF4-FFF2-40B4-BE49-F238E27FC236}">
                <a16:creationId xmlns:a16="http://schemas.microsoft.com/office/drawing/2014/main" id="{F584D296-0785-4DCB-AF4F-3258A0CF0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1" y="332655"/>
            <a:ext cx="4325565" cy="616661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Kuva 2">
            <a:extLst>
              <a:ext uri="{FF2B5EF4-FFF2-40B4-BE49-F238E27FC236}">
                <a16:creationId xmlns:a16="http://schemas.microsoft.com/office/drawing/2014/main" id="{9C4951FB-A391-4D4B-B1D0-3DD727C10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2924944"/>
            <a:ext cx="5770984" cy="343770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73835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6443994E-77A4-4870-8AB9-6F1A733BD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192" y="1656085"/>
            <a:ext cx="7639224" cy="40932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fi-FI" sz="2000">
                <a:latin typeface="Calibri" panose="020F0502020204030204" pitchFamily="34" charset="0"/>
                <a:cs typeface="Calibri" panose="020F0502020204030204" pitchFamily="34" charset="0"/>
              </a:rPr>
              <a:t>Vaiheittaisista asemakaavan muutoksista laaditaan tilastolomake.</a:t>
            </a:r>
          </a:p>
          <a:p>
            <a:pPr>
              <a:spcBef>
                <a:spcPts val="0"/>
              </a:spcBef>
            </a:pPr>
            <a:endParaRPr lang="fi-FI" sz="2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fi-FI" sz="2000">
                <a:latin typeface="Calibri" panose="020F0502020204030204" pitchFamily="34" charset="0"/>
                <a:cs typeface="Calibri" panose="020F0502020204030204" pitchFamily="34" charset="0"/>
              </a:rPr>
              <a:t>Otsikkoon tulee lisätä maininta vaiheittaisesta asemakaavasta (SYKE tekee tilastointia vaihekaavojen määrästä). </a:t>
            </a:r>
          </a:p>
          <a:p>
            <a:pPr>
              <a:spcBef>
                <a:spcPts val="0"/>
              </a:spcBef>
            </a:pPr>
            <a:endParaRPr lang="fi-FI" sz="2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fi-FI" sz="2000">
                <a:latin typeface="Calibri" panose="020F0502020204030204" pitchFamily="34" charset="0"/>
                <a:cs typeface="Calibri" panose="020F0502020204030204" pitchFamily="34" charset="0"/>
              </a:rPr>
              <a:t>Jos pinta-aloihin, käyttötarkoitusalueisiin tai rakennusoikeuksiin ei tule muutosta, ei tilastolomakkeessa esitetä näille lukuja. </a:t>
            </a:r>
          </a:p>
          <a:p>
            <a:pPr>
              <a:spcBef>
                <a:spcPts val="0"/>
              </a:spcBef>
            </a:pPr>
            <a:endParaRPr lang="fi-FI" sz="2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fi-FI" sz="2000">
                <a:latin typeface="Calibri" panose="020F0502020204030204" pitchFamily="34" charset="0"/>
                <a:cs typeface="Calibri" panose="020F0502020204030204" pitchFamily="34" charset="0"/>
              </a:rPr>
              <a:t>Ohje tilastolomakkeen laatimiseen löytyy työtiloista Asemakaavayksikkö &gt; Laskentaohjeet.</a:t>
            </a:r>
          </a:p>
          <a:p>
            <a:pPr>
              <a:spcBef>
                <a:spcPts val="0"/>
              </a:spcBef>
            </a:pPr>
            <a:endParaRPr lang="fi-FI" sz="2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i-FI" sz="2000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B881B660-76B3-4D98-AA8C-8F47CBBD1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4D80-E5C7-43E5-8C37-AFC384C4D732}" type="datetime1">
              <a:rPr lang="fi-FI" smtClean="0"/>
              <a:t>20.9.2020</a:t>
            </a:fld>
            <a:endParaRPr lang="en-GB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E1223B2C-9FAE-40AA-9901-AE9149BEC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B7FB2-350C-4D14-9041-2392A9F69A4F}" type="slidenum">
              <a:rPr lang="en-GB" smtClean="0"/>
              <a:t>13</a:t>
            </a:fld>
            <a:endParaRPr lang="en-GB"/>
          </a:p>
        </p:txBody>
      </p:sp>
      <p:sp>
        <p:nvSpPr>
          <p:cNvPr id="6" name="Otsikko 1">
            <a:extLst>
              <a:ext uri="{FF2B5EF4-FFF2-40B4-BE49-F238E27FC236}">
                <a16:creationId xmlns:a16="http://schemas.microsoft.com/office/drawing/2014/main" id="{71A2D472-2B46-41C7-A8EE-2E52F1207128}"/>
              </a:ext>
            </a:extLst>
          </p:cNvPr>
          <p:cNvSpPr txBox="1">
            <a:spLocks/>
          </p:cNvSpPr>
          <p:nvPr/>
        </p:nvSpPr>
        <p:spPr>
          <a:xfrm>
            <a:off x="2566800" y="620688"/>
            <a:ext cx="61200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rgbClr val="249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sz="2400" cap="small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Tilastolomake</a:t>
            </a:r>
            <a:endParaRPr lang="fi-FI" sz="2400"/>
          </a:p>
        </p:txBody>
      </p:sp>
    </p:spTree>
    <p:extLst>
      <p:ext uri="{BB962C8B-B14F-4D97-AF65-F5344CB8AC3E}">
        <p14:creationId xmlns:p14="http://schemas.microsoft.com/office/powerpoint/2010/main" val="1003403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iruutu 2">
            <a:extLst>
              <a:ext uri="{FF2B5EF4-FFF2-40B4-BE49-F238E27FC236}">
                <a16:creationId xmlns:a16="http://schemas.microsoft.com/office/drawing/2014/main" id="{AE060423-D59C-41C1-92BC-B33E1050E2E9}"/>
              </a:ext>
            </a:extLst>
          </p:cNvPr>
          <p:cNvSpPr txBox="1"/>
          <p:nvPr/>
        </p:nvSpPr>
        <p:spPr>
          <a:xfrm>
            <a:off x="1691680" y="627359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2400" cap="small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VAIHEITTAINEN ASEMAKAAVAN MUUTOS</a:t>
            </a:r>
          </a:p>
        </p:txBody>
      </p:sp>
      <p:sp>
        <p:nvSpPr>
          <p:cNvPr id="7" name="Tekstiruutu 6"/>
          <p:cNvSpPr txBox="1"/>
          <p:nvPr/>
        </p:nvSpPr>
        <p:spPr>
          <a:xfrm>
            <a:off x="539552" y="1844824"/>
            <a:ext cx="8352928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i-FI">
                <a:latin typeface="Calibri" panose="020F0502020204030204" pitchFamily="34" charset="0"/>
                <a:cs typeface="Calibri" panose="020F0502020204030204" pitchFamily="34" charset="0"/>
              </a:rPr>
              <a:t>Asemakaavan muutos voidaan laatia vaiheittain, mikäli on tarpeen muuttaa ainoastaan</a:t>
            </a:r>
            <a:r>
              <a:rPr lang="fi-FI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i-FI">
                <a:latin typeface="Calibri" panose="020F0502020204030204" pitchFamily="34" charset="0"/>
                <a:cs typeface="Calibri" panose="020F0502020204030204" pitchFamily="34" charset="0"/>
              </a:rPr>
              <a:t>rajattua asiakokonaisuutta tai teemaa.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i-FI">
                <a:latin typeface="Calibri" panose="020F0502020204030204" pitchFamily="34" charset="0"/>
                <a:cs typeface="Calibri" panose="020F0502020204030204" pitchFamily="34" charset="0"/>
              </a:rPr>
              <a:t>Voimassa oleva(t) asemakaava(t) ei(</a:t>
            </a:r>
            <a:r>
              <a:rPr lang="fi-FI" err="1">
                <a:latin typeface="Calibri" panose="020F0502020204030204" pitchFamily="34" charset="0"/>
                <a:cs typeface="Calibri" panose="020F0502020204030204" pitchFamily="34" charset="0"/>
              </a:rPr>
              <a:t>vät</a:t>
            </a:r>
            <a:r>
              <a:rPr lang="fi-FI">
                <a:latin typeface="Calibri" panose="020F0502020204030204" pitchFamily="34" charset="0"/>
                <a:cs typeface="Calibri" panose="020F0502020204030204" pitchFamily="34" charset="0"/>
              </a:rPr>
              <a:t>) muutu muiden määräysten ja merkintöjen osalta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i-FI">
                <a:latin typeface="Calibri" panose="020F0502020204030204" pitchFamily="34" charset="0"/>
                <a:cs typeface="Calibri" panose="020F0502020204030204" pitchFamily="34" charset="0"/>
              </a:rPr>
              <a:t>Ei sovellu tilanteeseen, jossa muutoksen vaikutukset ulottuvat laajalti muihin kaavassa käsiteltyihin asioihin. Vaikutusten laajuus eri teemoihin arvioitava heti alussa (MRL 191 3 </a:t>
            </a:r>
            <a:r>
              <a:rPr lang="fi-FI" err="1">
                <a:latin typeface="Calibri" panose="020F0502020204030204" pitchFamily="34" charset="0"/>
                <a:cs typeface="Calibri" panose="020F0502020204030204" pitchFamily="34" charset="0"/>
              </a:rPr>
              <a:t>mom</a:t>
            </a:r>
            <a:r>
              <a:rPr lang="fi-FI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i-FI">
                <a:latin typeface="Calibri" panose="020F0502020204030204" pitchFamily="34" charset="0"/>
                <a:cs typeface="Calibri" panose="020F0502020204030204" pitchFamily="34" charset="0"/>
              </a:rPr>
              <a:t>esim. rakennusoikeuden lisäämisen vaikutus liikenteeseen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i-FI">
                <a:latin typeface="Calibri" panose="020F0502020204030204" pitchFamily="34" charset="0"/>
                <a:cs typeface="Calibri" panose="020F0502020204030204" pitchFamily="34" charset="0"/>
              </a:rPr>
              <a:t>Voidaan soveltaa myös ranta-asemakaavoihin.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i-FI">
                <a:latin typeface="Calibri" panose="020F0502020204030204" pitchFamily="34" charset="0"/>
                <a:cs typeface="Calibri" panose="020F0502020204030204" pitchFamily="34" charset="0"/>
              </a:rPr>
              <a:t>Muutoksenhaku koskee vain käsiteltyä teemaa.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i-FI">
                <a:latin typeface="Calibri" panose="020F0502020204030204" pitchFamily="34" charset="0"/>
                <a:cs typeface="Calibri" panose="020F0502020204030204" pitchFamily="34" charset="0"/>
              </a:rPr>
              <a:t>Rakennuskielto (MRL 53 §) koskee vaiheittaisen asemakaavan aluetta kokonaisuudessaan, ei vain kyseessä olevaa teemaa.</a:t>
            </a:r>
          </a:p>
        </p:txBody>
      </p:sp>
    </p:spTree>
    <p:extLst>
      <p:ext uri="{BB962C8B-B14F-4D97-AF65-F5344CB8AC3E}">
        <p14:creationId xmlns:p14="http://schemas.microsoft.com/office/powerpoint/2010/main" val="50413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iruutu 3">
            <a:extLst>
              <a:ext uri="{FF2B5EF4-FFF2-40B4-BE49-F238E27FC236}">
                <a16:creationId xmlns:a16="http://schemas.microsoft.com/office/drawing/2014/main" id="{21FE9651-1DE5-4ACE-ABAD-44120C25573F}"/>
              </a:ext>
            </a:extLst>
          </p:cNvPr>
          <p:cNvSpPr txBox="1"/>
          <p:nvPr/>
        </p:nvSpPr>
        <p:spPr>
          <a:xfrm>
            <a:off x="251520" y="3212976"/>
            <a:ext cx="8784976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i-FI" u="sng">
                <a:latin typeface="Calibri" panose="020F0502020204030204" pitchFamily="34" charset="0"/>
                <a:cs typeface="Calibri" panose="020F0502020204030204" pitchFamily="34" charset="0"/>
              </a:rPr>
              <a:t>Esimerkkejä, joita pitää tarkastella tapauskohtaisesti yhdessä AK-johdon kanssa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i-FI">
                <a:latin typeface="Calibri" panose="020F0502020204030204" pitchFamily="34" charset="0"/>
                <a:cs typeface="Calibri" panose="020F0502020204030204" pitchFamily="34" charset="0"/>
              </a:rPr>
              <a:t>Kortteli- ja katualueiden rajojen pienet muutokset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i-FI">
                <a:latin typeface="Calibri" panose="020F0502020204030204" pitchFamily="34" charset="0"/>
                <a:cs typeface="Calibri" panose="020F0502020204030204" pitchFamily="34" charset="0"/>
              </a:rPr>
              <a:t>Tehokkuuden nosto pientaloalueella 0,15 &gt; 0,20 – kenties?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i-FI">
                <a:latin typeface="Calibri" panose="020F0502020204030204" pitchFamily="34" charset="0"/>
                <a:cs typeface="Calibri" panose="020F0502020204030204" pitchFamily="34" charset="0"/>
              </a:rPr>
              <a:t>Useamman asemakaavan pysäköintiä koskevien normien yhtenäistäminen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i-FI">
                <a:latin typeface="Calibri" panose="020F0502020204030204" pitchFamily="34" charset="0"/>
                <a:cs typeface="Calibri" panose="020F0502020204030204" pitchFamily="34" charset="0"/>
              </a:rPr>
              <a:t>Rakennussuojelua koskevien määräysten yhtenäistäminen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i-FI">
                <a:latin typeface="Calibri" panose="020F0502020204030204" pitchFamily="34" charset="0"/>
                <a:cs typeface="Calibri" panose="020F0502020204030204" pitchFamily="34" charset="0"/>
              </a:rPr>
              <a:t>Asuntojen lukumäärän rajoittaminen tai rajoituksen muuttaminen pientaloalueella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i-FI">
                <a:latin typeface="Calibri" panose="020F0502020204030204" pitchFamily="34" charset="0"/>
                <a:cs typeface="Calibri" panose="020F0502020204030204" pitchFamily="34" charset="0"/>
              </a:rPr>
              <a:t>Teknisluonteisten asioiden lisääminen asemakaavaan (esim., korttelinumeron muuttaminen)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i-FI">
                <a:latin typeface="Calibri" panose="020F0502020204030204" pitchFamily="34" charset="0"/>
                <a:cs typeface="Calibri" panose="020F0502020204030204" pitchFamily="34" charset="0"/>
              </a:rPr>
              <a:t>Ei soveltuisi kuitenkaan muun muassa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i-FI">
                <a:latin typeface="Calibri" panose="020F0502020204030204" pitchFamily="34" charset="0"/>
                <a:cs typeface="Calibri" panose="020F0502020204030204" pitchFamily="34" charset="0"/>
              </a:rPr>
              <a:t>Liike- tai toimistorakennuksen muuttaminen asuinkäyttöön</a:t>
            </a:r>
          </a:p>
        </p:txBody>
      </p:sp>
      <p:sp>
        <p:nvSpPr>
          <p:cNvPr id="6" name="Tekstiruutu 5">
            <a:extLst>
              <a:ext uri="{FF2B5EF4-FFF2-40B4-BE49-F238E27FC236}">
                <a16:creationId xmlns:a16="http://schemas.microsoft.com/office/drawing/2014/main" id="{5251A84C-009B-4962-BBCB-743A7FA6AC77}"/>
              </a:ext>
            </a:extLst>
          </p:cNvPr>
          <p:cNvSpPr txBox="1"/>
          <p:nvPr/>
        </p:nvSpPr>
        <p:spPr>
          <a:xfrm>
            <a:off x="251520" y="1196752"/>
            <a:ext cx="878497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i-FI">
                <a:latin typeface="Calibri" panose="020F0502020204030204" pitchFamily="34" charset="0"/>
                <a:cs typeface="Calibri" panose="020F0502020204030204" pitchFamily="34" charset="0"/>
              </a:rPr>
              <a:t>Soveltuu muun muassa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i-FI">
                <a:latin typeface="Calibri" panose="020F0502020204030204" pitchFamily="34" charset="0"/>
                <a:cs typeface="Calibri" panose="020F0502020204030204" pitchFamily="34" charset="0"/>
              </a:rPr>
              <a:t>käyttötarkoituksen muutokset, joihin liittyy esim. kiinteistöjaon muutokset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i-FI">
                <a:latin typeface="Calibri" panose="020F0502020204030204" pitchFamily="34" charset="0"/>
                <a:cs typeface="Calibri" panose="020F0502020204030204" pitchFamily="34" charset="0"/>
              </a:rPr>
              <a:t>vähäiset rakennusoikeuden korotukset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i-FI">
                <a:latin typeface="Calibri" panose="020F0502020204030204" pitchFamily="34" charset="0"/>
                <a:cs typeface="Calibri" panose="020F0502020204030204" pitchFamily="34" charset="0"/>
              </a:rPr>
              <a:t>vähäiset rakennusalojen muutokset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i-FI">
                <a:latin typeface="Calibri" panose="020F0502020204030204" pitchFamily="34" charset="0"/>
                <a:cs typeface="Calibri" panose="020F0502020204030204" pitchFamily="34" charset="0"/>
              </a:rPr>
              <a:t>tietyn teeman mukaisten kaavamääräysten yhtenäistäminen useamman asemakaavan alueella</a:t>
            </a:r>
          </a:p>
        </p:txBody>
      </p:sp>
      <p:sp>
        <p:nvSpPr>
          <p:cNvPr id="5" name="Tekstiruutu 4">
            <a:extLst>
              <a:ext uri="{FF2B5EF4-FFF2-40B4-BE49-F238E27FC236}">
                <a16:creationId xmlns:a16="http://schemas.microsoft.com/office/drawing/2014/main" id="{32603503-B800-40D7-B8DF-6D080DD6A32D}"/>
              </a:ext>
            </a:extLst>
          </p:cNvPr>
          <p:cNvSpPr txBox="1"/>
          <p:nvPr/>
        </p:nvSpPr>
        <p:spPr>
          <a:xfrm>
            <a:off x="2123728" y="548680"/>
            <a:ext cx="3311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2800" cap="small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käyttökohteita</a:t>
            </a:r>
          </a:p>
        </p:txBody>
      </p:sp>
    </p:spTree>
    <p:extLst>
      <p:ext uri="{BB962C8B-B14F-4D97-AF65-F5344CB8AC3E}">
        <p14:creationId xmlns:p14="http://schemas.microsoft.com/office/powerpoint/2010/main" val="1137752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B58A5833-323E-4FC0-B854-49C8CE7B1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556792"/>
            <a:ext cx="7920880" cy="489654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fi-FI" sz="1800">
                <a:latin typeface="Calibri" panose="020F0502020204030204" pitchFamily="34" charset="0"/>
                <a:cs typeface="Calibri" panose="020F0502020204030204" pitchFamily="34" charset="0"/>
              </a:rPr>
              <a:t>Lähtötietojen selvityksessä on hyvä pohtia vaiheittaisen asemakaavan muutoksen mahdollisuutta ja vertailla vaikutuksia tavanomaiseen asemakaavan muutokseen. AK-</a:t>
            </a:r>
            <a:r>
              <a:rPr lang="fi-FI" sz="1800" err="1">
                <a:latin typeface="Calibri" panose="020F0502020204030204" pitchFamily="34" charset="0"/>
                <a:cs typeface="Calibri" panose="020F0502020204030204" pitchFamily="34" charset="0"/>
              </a:rPr>
              <a:t>jory</a:t>
            </a:r>
            <a:r>
              <a:rPr lang="fi-FI" sz="1800">
                <a:latin typeface="Calibri" panose="020F0502020204030204" pitchFamily="34" charset="0"/>
                <a:cs typeface="Calibri" panose="020F0502020204030204" pitchFamily="34" charset="0"/>
              </a:rPr>
              <a:t> päättää lähtötietoselvitystä käsitellessään soveltuvuuden vaihekaavaksi.</a:t>
            </a:r>
          </a:p>
          <a:p>
            <a:r>
              <a:rPr lang="fi-FI" sz="1800">
                <a:latin typeface="Calibri" panose="020F0502020204030204" pitchFamily="34" charset="0"/>
                <a:cs typeface="Calibri" panose="020F0502020204030204" pitchFamily="34" charset="0"/>
              </a:rPr>
              <a:t>Espoossa on sovittu, että samalle alueelle voidaan laatia vain yksi vaiheittainen asemakaavan muutos.</a:t>
            </a:r>
          </a:p>
          <a:p>
            <a:r>
              <a:rPr lang="fi-FI" sz="1800">
                <a:latin typeface="Calibri" panose="020F0502020204030204" pitchFamily="34" charset="0"/>
                <a:cs typeface="Calibri" panose="020F0502020204030204" pitchFamily="34" charset="0"/>
              </a:rPr>
              <a:t>Ennen kaavaprosessin alkua tulee keskustella kaupunkimittauksen kanssa vaiheittaisen asemakaavan muutoksen mahdollisuudesta (Saija Juntunen yhteyshenkilö).</a:t>
            </a:r>
          </a:p>
          <a:p>
            <a:r>
              <a:rPr lang="fi-FI" sz="1800">
                <a:latin typeface="Calibri" panose="020F0502020204030204" pitchFamily="34" charset="0"/>
                <a:cs typeface="Calibri" panose="020F0502020204030204" pitchFamily="34" charset="0"/>
              </a:rPr>
              <a:t>Kaavadokumenteissa tärkeintä tuoda esiin mitä muutetaan ja miten muutetaan. </a:t>
            </a:r>
          </a:p>
          <a:p>
            <a:r>
              <a:rPr lang="fi-FI" sz="1800">
                <a:latin typeface="Calibri" panose="020F0502020204030204" pitchFamily="34" charset="0"/>
                <a:cs typeface="Calibri" panose="020F0502020204030204" pitchFamily="34" charset="0"/>
              </a:rPr>
              <a:t>Voidaan laatia normaalin tai lyhennetyn kaavaprosessin mukaisesti</a:t>
            </a:r>
          </a:p>
          <a:p>
            <a:r>
              <a:rPr lang="fi-FI" sz="1800">
                <a:latin typeface="Calibri"/>
                <a:cs typeface="Calibri"/>
              </a:rPr>
              <a:t>Aluenumero muodostetaan: VK + suuralueen numero + juokseva </a:t>
            </a:r>
            <a:r>
              <a:rPr lang="fi-FI" sz="1800" dirty="0">
                <a:latin typeface="Calibri"/>
                <a:cs typeface="Calibri"/>
              </a:rPr>
              <a:t>numero, esim. VK3001.</a:t>
            </a:r>
          </a:p>
          <a:p>
            <a:r>
              <a:rPr lang="fi-FI" sz="1800">
                <a:latin typeface="Calibri" panose="020F0502020204030204" pitchFamily="34" charset="0"/>
                <a:cs typeface="Calibri" panose="020F0502020204030204" pitchFamily="34" charset="0"/>
              </a:rPr>
              <a:t>Kimppalomakkeen otsikko on: Vaiheittaisen asemakaavan muutoksen kuuleminen MRA 30 §:n mukaisesti. </a:t>
            </a:r>
            <a:endParaRPr lang="fi-FI" sz="16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i-FI" sz="1800">
                <a:latin typeface="Calibri" panose="020F0502020204030204" pitchFamily="34" charset="0"/>
                <a:cs typeface="Calibri" panose="020F0502020204030204" pitchFamily="34" charset="0"/>
              </a:rPr>
              <a:t>Tiedota viestintää siitä onko kyseessä lyhennetty vai normaali kaavaprosessi.</a:t>
            </a:r>
          </a:p>
          <a:p>
            <a:endParaRPr lang="fi-FI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Otsikko 1">
            <a:extLst>
              <a:ext uri="{FF2B5EF4-FFF2-40B4-BE49-F238E27FC236}">
                <a16:creationId xmlns:a16="http://schemas.microsoft.com/office/drawing/2014/main" id="{6A8A6DC1-DFF0-4260-9C85-7C72761D5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0400" y="550800"/>
            <a:ext cx="6120000" cy="1143000"/>
          </a:xfrm>
        </p:spPr>
        <p:txBody>
          <a:bodyPr>
            <a:normAutofit/>
          </a:bodyPr>
          <a:lstStyle/>
          <a:p>
            <a:r>
              <a:rPr lang="fi-FI" sz="2400">
                <a:latin typeface="Calibri" panose="020F0502020204030204" pitchFamily="34" charset="0"/>
                <a:cs typeface="Calibri" panose="020F0502020204030204" pitchFamily="34" charset="0"/>
              </a:rPr>
              <a:t>HUOMIOITA VAIHEITTAISEEN </a:t>
            </a:r>
            <a:br>
              <a:rPr lang="fi-FI" sz="240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i-FI" sz="2400">
                <a:latin typeface="Calibri" panose="020F0502020204030204" pitchFamily="34" charset="0"/>
                <a:cs typeface="Calibri" panose="020F0502020204030204" pitchFamily="34" charset="0"/>
              </a:rPr>
              <a:t>ASEMAKAAVAN MUUTOKSEEN</a:t>
            </a:r>
          </a:p>
        </p:txBody>
      </p:sp>
    </p:spTree>
    <p:extLst>
      <p:ext uri="{BB962C8B-B14F-4D97-AF65-F5344CB8AC3E}">
        <p14:creationId xmlns:p14="http://schemas.microsoft.com/office/powerpoint/2010/main" val="819207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iruutu 4">
            <a:extLst>
              <a:ext uri="{FF2B5EF4-FFF2-40B4-BE49-F238E27FC236}">
                <a16:creationId xmlns:a16="http://schemas.microsoft.com/office/drawing/2014/main" id="{5B794E8F-2236-410A-B1D6-9CC847A01C16}"/>
              </a:ext>
            </a:extLst>
          </p:cNvPr>
          <p:cNvSpPr txBox="1"/>
          <p:nvPr/>
        </p:nvSpPr>
        <p:spPr>
          <a:xfrm>
            <a:off x="-1764704" y="1412776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fi-FI" sz="2000">
                <a:latin typeface="Calibri" panose="020F0502020204030204" pitchFamily="34" charset="0"/>
                <a:cs typeface="Calibri" panose="020F0502020204030204" pitchFamily="34" charset="0"/>
              </a:rPr>
              <a:t>= kaavakartta ja -määräykset, lisäksi kaavaselostus</a:t>
            </a:r>
          </a:p>
        </p:txBody>
      </p:sp>
      <p:sp>
        <p:nvSpPr>
          <p:cNvPr id="6" name="Tekstiruutu 5">
            <a:extLst>
              <a:ext uri="{FF2B5EF4-FFF2-40B4-BE49-F238E27FC236}">
                <a16:creationId xmlns:a16="http://schemas.microsoft.com/office/drawing/2014/main" id="{515131B5-B70D-469C-9D00-09F2246B98EC}"/>
              </a:ext>
            </a:extLst>
          </p:cNvPr>
          <p:cNvSpPr txBox="1"/>
          <p:nvPr/>
        </p:nvSpPr>
        <p:spPr>
          <a:xfrm>
            <a:off x="-900608" y="67776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2400" cap="small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Kaava-asiakirjat</a:t>
            </a:r>
            <a:endParaRPr lang="fi-FI" sz="3200" cap="small">
              <a:solidFill>
                <a:schemeClr val="accent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Kuva 3">
            <a:extLst>
              <a:ext uri="{FF2B5EF4-FFF2-40B4-BE49-F238E27FC236}">
                <a16:creationId xmlns:a16="http://schemas.microsoft.com/office/drawing/2014/main" id="{2DC70A21-C288-4373-82FD-E0EC1F241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7908"/>
            <a:ext cx="9144000" cy="482668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86675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uva 9">
            <a:extLst>
              <a:ext uri="{FF2B5EF4-FFF2-40B4-BE49-F238E27FC236}">
                <a16:creationId xmlns:a16="http://schemas.microsoft.com/office/drawing/2014/main" id="{4D25D8BF-A2D3-4D0A-A89D-1D720FBF6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2225"/>
            <a:ext cx="9144000" cy="482668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5715F0F9-0DE5-43C3-8205-C129045D0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4D80-E5C7-43E5-8C37-AFC384C4D732}" type="datetime1">
              <a:rPr lang="fi-FI" smtClean="0"/>
              <a:t>20.9.2020</a:t>
            </a:fld>
            <a:endParaRPr lang="en-GB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BAEDF8BF-61F8-4719-A0CB-5E06E681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B7FB2-350C-4D14-9041-2392A9F69A4F}" type="slidenum">
              <a:rPr lang="en-GB" smtClean="0"/>
              <a:t>6</a:t>
            </a:fld>
            <a:endParaRPr lang="en-GB"/>
          </a:p>
        </p:txBody>
      </p:sp>
      <p:pic>
        <p:nvPicPr>
          <p:cNvPr id="7" name="Kuva 6">
            <a:extLst>
              <a:ext uri="{FF2B5EF4-FFF2-40B4-BE49-F238E27FC236}">
                <a16:creationId xmlns:a16="http://schemas.microsoft.com/office/drawing/2014/main" id="{CF525C48-F03C-435A-8C68-E7F5FBB02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7698" y="1484783"/>
            <a:ext cx="4963377" cy="5236691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cxnSp>
        <p:nvCxnSpPr>
          <p:cNvPr id="9" name="Suora yhdysviiva 8">
            <a:extLst>
              <a:ext uri="{FF2B5EF4-FFF2-40B4-BE49-F238E27FC236}">
                <a16:creationId xmlns:a16="http://schemas.microsoft.com/office/drawing/2014/main" id="{A49CA6A5-D2D0-45CD-A3A6-11B733CCCD1C}"/>
              </a:ext>
            </a:extLst>
          </p:cNvPr>
          <p:cNvCxnSpPr>
            <a:cxnSpLocks/>
          </p:cNvCxnSpPr>
          <p:nvPr/>
        </p:nvCxnSpPr>
        <p:spPr>
          <a:xfrm flipH="1" flipV="1">
            <a:off x="8001075" y="1484782"/>
            <a:ext cx="1142925" cy="2274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uora yhdysviiva 10">
            <a:extLst>
              <a:ext uri="{FF2B5EF4-FFF2-40B4-BE49-F238E27FC236}">
                <a16:creationId xmlns:a16="http://schemas.microsoft.com/office/drawing/2014/main" id="{B93680D2-F110-4E96-A6FC-B1E39E3E33CA}"/>
              </a:ext>
            </a:extLst>
          </p:cNvPr>
          <p:cNvCxnSpPr/>
          <p:nvPr/>
        </p:nvCxnSpPr>
        <p:spPr>
          <a:xfrm flipH="1">
            <a:off x="8001076" y="6538912"/>
            <a:ext cx="1142924" cy="1825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iruutu 11">
            <a:extLst>
              <a:ext uri="{FF2B5EF4-FFF2-40B4-BE49-F238E27FC236}">
                <a16:creationId xmlns:a16="http://schemas.microsoft.com/office/drawing/2014/main" id="{58F0236E-D8E8-4E42-B1CD-1D25A07E59D0}"/>
              </a:ext>
            </a:extLst>
          </p:cNvPr>
          <p:cNvSpPr txBox="1"/>
          <p:nvPr/>
        </p:nvSpPr>
        <p:spPr>
          <a:xfrm>
            <a:off x="3037698" y="44624"/>
            <a:ext cx="640871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i-FI" sz="1200">
                <a:latin typeface="Calibri" panose="020F0502020204030204" pitchFamily="34" charset="0"/>
                <a:cs typeface="Calibri" panose="020F0502020204030204" pitchFamily="34" charset="0"/>
              </a:rPr>
              <a:t>Aluerajauksen esittäminen kaavakartalla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i-FI" sz="1200">
                <a:latin typeface="Calibri" panose="020F0502020204030204" pitchFamily="34" charset="0"/>
                <a:cs typeface="Calibri" panose="020F0502020204030204" pitchFamily="34" charset="0"/>
              </a:rPr>
              <a:t>Jos ei muutoksia kaava-merkintöihin, aluerajaus tehdään ajantasa-asemakaavalle.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i-FI" sz="1200">
                <a:latin typeface="Calibri" panose="020F0502020204030204" pitchFamily="34" charset="0"/>
                <a:cs typeface="Calibri" panose="020F0502020204030204" pitchFamily="34" charset="0"/>
              </a:rPr>
              <a:t>Jos kaavakarttaan tehdään muutoksia, muutetaan vain kyseistä kohdetta. Kaikki muut kaavamerkinnät esitetään ajantasakaavalla.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i-FI" sz="1200">
                <a:latin typeface="Calibri" panose="020F0502020204030204" pitchFamily="34" charset="0"/>
                <a:cs typeface="Calibri" panose="020F0502020204030204" pitchFamily="34" charset="0"/>
              </a:rPr>
              <a:t>Yleisiä alueita (esim. torit ja kevarit kortteleiden välissä) ei oteta muutokseen mukaan, jos muutos koskee vain korttelialueita.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i-FI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120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7915019-C57E-4FAE-A64E-28194A121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71B2E910-8237-4472-8B9B-F1BE3AF13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4D80-E5C7-43E5-8C37-AFC384C4D732}" type="datetime1">
              <a:rPr lang="fi-FI" smtClean="0"/>
              <a:t>20.9.2020</a:t>
            </a:fld>
            <a:endParaRPr lang="en-GB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B342534D-DC79-4327-B7A2-0ADD95900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B7FB2-350C-4D14-9041-2392A9F69A4F}" type="slidenum">
              <a:rPr lang="en-GB" smtClean="0"/>
              <a:t>7</a:t>
            </a:fld>
            <a:endParaRPr lang="en-GB"/>
          </a:p>
        </p:txBody>
      </p:sp>
      <p:pic>
        <p:nvPicPr>
          <p:cNvPr id="6" name="Kuva 5">
            <a:extLst>
              <a:ext uri="{FF2B5EF4-FFF2-40B4-BE49-F238E27FC236}">
                <a16:creationId xmlns:a16="http://schemas.microsoft.com/office/drawing/2014/main" id="{33E19CF4-DC0B-47FF-89A1-980D1E7B8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7908"/>
            <a:ext cx="9144000" cy="482668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1" name="Suorakulmio 20">
            <a:extLst>
              <a:ext uri="{FF2B5EF4-FFF2-40B4-BE49-F238E27FC236}">
                <a16:creationId xmlns:a16="http://schemas.microsoft.com/office/drawing/2014/main" id="{6D3E9DDB-AF06-4315-8C97-D04A191BBFD2}"/>
              </a:ext>
            </a:extLst>
          </p:cNvPr>
          <p:cNvSpPr/>
          <p:nvPr/>
        </p:nvSpPr>
        <p:spPr>
          <a:xfrm>
            <a:off x="0" y="1988840"/>
            <a:ext cx="1115616" cy="10801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2" name="Kuva 11">
            <a:extLst>
              <a:ext uri="{FF2B5EF4-FFF2-40B4-BE49-F238E27FC236}">
                <a16:creationId xmlns:a16="http://schemas.microsoft.com/office/drawing/2014/main" id="{4F307480-3462-40AF-B4BD-2A565C86C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95" y="350165"/>
            <a:ext cx="2111512" cy="2097435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" name="Kuva 9">
            <a:extLst>
              <a:ext uri="{FF2B5EF4-FFF2-40B4-BE49-F238E27FC236}">
                <a16:creationId xmlns:a16="http://schemas.microsoft.com/office/drawing/2014/main" id="{6F3BB0FA-FB05-4720-91EB-D9D3B86D17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548" y="1003376"/>
            <a:ext cx="2727095" cy="5113304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1" name="Kuva 10">
            <a:extLst>
              <a:ext uri="{FF2B5EF4-FFF2-40B4-BE49-F238E27FC236}">
                <a16:creationId xmlns:a16="http://schemas.microsoft.com/office/drawing/2014/main" id="{3E326505-0F74-4049-A930-FF1D6862BC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6977" y="2147840"/>
            <a:ext cx="2297084" cy="4401476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5" name="Suorakulmio 14">
            <a:extLst>
              <a:ext uri="{FF2B5EF4-FFF2-40B4-BE49-F238E27FC236}">
                <a16:creationId xmlns:a16="http://schemas.microsoft.com/office/drawing/2014/main" id="{AB0C9ECE-F30D-4E97-A2D9-7827AD01F18F}"/>
              </a:ext>
            </a:extLst>
          </p:cNvPr>
          <p:cNvSpPr/>
          <p:nvPr/>
        </p:nvSpPr>
        <p:spPr>
          <a:xfrm>
            <a:off x="107504" y="3979800"/>
            <a:ext cx="1205947" cy="23765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7" name="Suora yhdysviiva 16">
            <a:extLst>
              <a:ext uri="{FF2B5EF4-FFF2-40B4-BE49-F238E27FC236}">
                <a16:creationId xmlns:a16="http://schemas.microsoft.com/office/drawing/2014/main" id="{A88A7DE5-04C9-43DA-A5B5-A66A2D069500}"/>
              </a:ext>
            </a:extLst>
          </p:cNvPr>
          <p:cNvCxnSpPr>
            <a:cxnSpLocks/>
          </p:cNvCxnSpPr>
          <p:nvPr/>
        </p:nvCxnSpPr>
        <p:spPr>
          <a:xfrm flipV="1">
            <a:off x="107504" y="980728"/>
            <a:ext cx="1939523" cy="2999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uora yhdysviiva 18">
            <a:extLst>
              <a:ext uri="{FF2B5EF4-FFF2-40B4-BE49-F238E27FC236}">
                <a16:creationId xmlns:a16="http://schemas.microsoft.com/office/drawing/2014/main" id="{C0B6C2B7-FDC2-48EF-B6E1-1ACFD3869B43}"/>
              </a:ext>
            </a:extLst>
          </p:cNvPr>
          <p:cNvCxnSpPr/>
          <p:nvPr/>
        </p:nvCxnSpPr>
        <p:spPr>
          <a:xfrm flipV="1">
            <a:off x="1313451" y="3364780"/>
            <a:ext cx="733576" cy="6305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uora yhdysviiva 22">
            <a:extLst>
              <a:ext uri="{FF2B5EF4-FFF2-40B4-BE49-F238E27FC236}">
                <a16:creationId xmlns:a16="http://schemas.microsoft.com/office/drawing/2014/main" id="{8D0683DE-C3E5-410D-A350-1FF70048DEA4}"/>
              </a:ext>
            </a:extLst>
          </p:cNvPr>
          <p:cNvCxnSpPr/>
          <p:nvPr/>
        </p:nvCxnSpPr>
        <p:spPr>
          <a:xfrm flipV="1">
            <a:off x="1115616" y="2492896"/>
            <a:ext cx="931411" cy="5760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uora yhdysviiva 24">
            <a:extLst>
              <a:ext uri="{FF2B5EF4-FFF2-40B4-BE49-F238E27FC236}">
                <a16:creationId xmlns:a16="http://schemas.microsoft.com/office/drawing/2014/main" id="{C41703A1-DF07-4A39-9F4B-B374A1F28E08}"/>
              </a:ext>
            </a:extLst>
          </p:cNvPr>
          <p:cNvCxnSpPr/>
          <p:nvPr/>
        </p:nvCxnSpPr>
        <p:spPr>
          <a:xfrm flipV="1">
            <a:off x="0" y="2447600"/>
            <a:ext cx="257695" cy="6213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uora yhdysviiva 26">
            <a:extLst>
              <a:ext uri="{FF2B5EF4-FFF2-40B4-BE49-F238E27FC236}">
                <a16:creationId xmlns:a16="http://schemas.microsoft.com/office/drawing/2014/main" id="{B5A136FE-7402-40EE-8D9C-562B95E9F631}"/>
              </a:ext>
            </a:extLst>
          </p:cNvPr>
          <p:cNvCxnSpPr>
            <a:cxnSpLocks/>
          </p:cNvCxnSpPr>
          <p:nvPr/>
        </p:nvCxnSpPr>
        <p:spPr>
          <a:xfrm flipV="1">
            <a:off x="0" y="350165"/>
            <a:ext cx="257695" cy="16386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uora yhdysviiva 30">
            <a:extLst>
              <a:ext uri="{FF2B5EF4-FFF2-40B4-BE49-F238E27FC236}">
                <a16:creationId xmlns:a16="http://schemas.microsoft.com/office/drawing/2014/main" id="{9DF6EEC3-2E60-4BAC-B7C2-4A1354AF72FF}"/>
              </a:ext>
            </a:extLst>
          </p:cNvPr>
          <p:cNvCxnSpPr/>
          <p:nvPr/>
        </p:nvCxnSpPr>
        <p:spPr>
          <a:xfrm flipV="1">
            <a:off x="107504" y="6094032"/>
            <a:ext cx="1939523" cy="2623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uora yhdysviiva 32">
            <a:extLst>
              <a:ext uri="{FF2B5EF4-FFF2-40B4-BE49-F238E27FC236}">
                <a16:creationId xmlns:a16="http://schemas.microsoft.com/office/drawing/2014/main" id="{5DA340EE-EC71-4CE1-A24D-4BCA0C77D85D}"/>
              </a:ext>
            </a:extLst>
          </p:cNvPr>
          <p:cNvCxnSpPr/>
          <p:nvPr/>
        </p:nvCxnSpPr>
        <p:spPr>
          <a:xfrm flipV="1">
            <a:off x="1313451" y="6139328"/>
            <a:ext cx="3123526" cy="2113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uorakulmio 33">
            <a:extLst>
              <a:ext uri="{FF2B5EF4-FFF2-40B4-BE49-F238E27FC236}">
                <a16:creationId xmlns:a16="http://schemas.microsoft.com/office/drawing/2014/main" id="{A204F9C1-069B-42FF-8B82-66D0E742E172}"/>
              </a:ext>
            </a:extLst>
          </p:cNvPr>
          <p:cNvSpPr/>
          <p:nvPr/>
        </p:nvSpPr>
        <p:spPr>
          <a:xfrm>
            <a:off x="4909952" y="47735"/>
            <a:ext cx="420831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fi-FI" sz="1400">
                <a:latin typeface="Calibri" panose="020F0502020204030204" pitchFamily="34" charset="0"/>
                <a:cs typeface="Calibri" panose="020F0502020204030204" pitchFamily="34" charset="0"/>
              </a:rPr>
              <a:t>Mitä muutetaan ja miten muuttuu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i-FI" sz="1400">
                <a:latin typeface="Calibri" panose="020F0502020204030204" pitchFamily="34" charset="0"/>
                <a:cs typeface="Calibri" panose="020F0502020204030204" pitchFamily="34" charset="0"/>
              </a:rPr>
              <a:t>Otsikkoon muutettavan korttelin korttelinumero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i-FI" sz="1400">
                <a:latin typeface="Calibri" panose="020F0502020204030204" pitchFamily="34" charset="0"/>
                <a:cs typeface="Calibri" panose="020F0502020204030204" pitchFamily="34" charset="0"/>
              </a:rPr>
              <a:t>Asemakaavan otsikko ”Vaiheittainen asemakaavan muutos”</a:t>
            </a:r>
          </a:p>
        </p:txBody>
      </p:sp>
      <p:sp>
        <p:nvSpPr>
          <p:cNvPr id="20" name="Suorakulmio 19">
            <a:extLst>
              <a:ext uri="{FF2B5EF4-FFF2-40B4-BE49-F238E27FC236}">
                <a16:creationId xmlns:a16="http://schemas.microsoft.com/office/drawing/2014/main" id="{11F1D8D3-2845-4DC6-9DA3-2FA4E1E3FDDF}"/>
              </a:ext>
            </a:extLst>
          </p:cNvPr>
          <p:cNvSpPr/>
          <p:nvPr/>
        </p:nvSpPr>
        <p:spPr>
          <a:xfrm>
            <a:off x="4879578" y="1184949"/>
            <a:ext cx="41399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fi-FI" sz="1400">
                <a:latin typeface="Calibri" panose="020F0502020204030204" pitchFamily="34" charset="0"/>
                <a:cs typeface="Calibri" panose="020F0502020204030204" pitchFamily="34" charset="0"/>
              </a:rPr>
              <a:t>Muutettavan määräyksen yliviivaus on tehty kolmella vierekkäisellä viivalla, jolloin se on tarpeeksi paksu.</a:t>
            </a:r>
          </a:p>
        </p:txBody>
      </p:sp>
    </p:spTree>
    <p:extLst>
      <p:ext uri="{BB962C8B-B14F-4D97-AF65-F5344CB8AC3E}">
        <p14:creationId xmlns:p14="http://schemas.microsoft.com/office/powerpoint/2010/main" val="2698684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B353C89D-2427-43E4-8304-90C45DFE2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DA5364F6-DD59-4084-B805-C9D36147E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94D80-E5C7-43E5-8C37-AFC384C4D732}" type="datetime1">
              <a:rPr lang="fi-FI" smtClean="0"/>
              <a:t>20.9.2020</a:t>
            </a:fld>
            <a:endParaRPr lang="en-GB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73A3E3CE-63D6-4D02-B65A-C612CEFAC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B7FB2-350C-4D14-9041-2392A9F69A4F}" type="slidenum">
              <a:rPr lang="en-GB" smtClean="0"/>
              <a:t>8</a:t>
            </a:fld>
            <a:endParaRPr lang="en-GB"/>
          </a:p>
        </p:txBody>
      </p:sp>
      <p:pic>
        <p:nvPicPr>
          <p:cNvPr id="6" name="Kuva 5">
            <a:extLst>
              <a:ext uri="{FF2B5EF4-FFF2-40B4-BE49-F238E27FC236}">
                <a16:creationId xmlns:a16="http://schemas.microsoft.com/office/drawing/2014/main" id="{2A217090-96CF-41DC-BE36-DBEF69115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7908"/>
            <a:ext cx="9144000" cy="482668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9" name="Suora yhdysviiva 8">
            <a:extLst>
              <a:ext uri="{FF2B5EF4-FFF2-40B4-BE49-F238E27FC236}">
                <a16:creationId xmlns:a16="http://schemas.microsoft.com/office/drawing/2014/main" id="{C16CBCAF-450F-464C-AE22-BEA028B12762}"/>
              </a:ext>
            </a:extLst>
          </p:cNvPr>
          <p:cNvCxnSpPr>
            <a:cxnSpLocks/>
          </p:cNvCxnSpPr>
          <p:nvPr/>
        </p:nvCxnSpPr>
        <p:spPr>
          <a:xfrm flipH="1" flipV="1">
            <a:off x="251520" y="5301208"/>
            <a:ext cx="2088232" cy="12961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uora yhdysviiva 10">
            <a:extLst>
              <a:ext uri="{FF2B5EF4-FFF2-40B4-BE49-F238E27FC236}">
                <a16:creationId xmlns:a16="http://schemas.microsoft.com/office/drawing/2014/main" id="{48D6DCAE-067B-4583-8630-FE3CBD92EF7F}"/>
              </a:ext>
            </a:extLst>
          </p:cNvPr>
          <p:cNvCxnSpPr>
            <a:cxnSpLocks/>
          </p:cNvCxnSpPr>
          <p:nvPr/>
        </p:nvCxnSpPr>
        <p:spPr>
          <a:xfrm flipV="1">
            <a:off x="4355976" y="5301208"/>
            <a:ext cx="208846" cy="12961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uorakulmio 14">
            <a:extLst>
              <a:ext uri="{FF2B5EF4-FFF2-40B4-BE49-F238E27FC236}">
                <a16:creationId xmlns:a16="http://schemas.microsoft.com/office/drawing/2014/main" id="{9E9BD7C3-AEFA-4C71-BF08-22C524C375F0}"/>
              </a:ext>
            </a:extLst>
          </p:cNvPr>
          <p:cNvSpPr/>
          <p:nvPr/>
        </p:nvSpPr>
        <p:spPr>
          <a:xfrm>
            <a:off x="2339752" y="3356992"/>
            <a:ext cx="2016224" cy="32403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7" name="Kuva 6">
            <a:extLst>
              <a:ext uri="{FF2B5EF4-FFF2-40B4-BE49-F238E27FC236}">
                <a16:creationId xmlns:a16="http://schemas.microsoft.com/office/drawing/2014/main" id="{68FDE0C8-AD4A-45C4-B45A-EF5EAFAAA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332656"/>
            <a:ext cx="4313302" cy="4968552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8" name="Tekstiruutu 17">
            <a:extLst>
              <a:ext uri="{FF2B5EF4-FFF2-40B4-BE49-F238E27FC236}">
                <a16:creationId xmlns:a16="http://schemas.microsoft.com/office/drawing/2014/main" id="{141626B5-E4BC-40C1-99C6-31CC76E60D6A}"/>
              </a:ext>
            </a:extLst>
          </p:cNvPr>
          <p:cNvSpPr txBox="1"/>
          <p:nvPr/>
        </p:nvSpPr>
        <p:spPr>
          <a:xfrm>
            <a:off x="5053710" y="112191"/>
            <a:ext cx="3838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i-FI" sz="1400" i="1">
                <a:latin typeface="Calibri" panose="020F0502020204030204" pitchFamily="34" charset="0"/>
                <a:cs typeface="Calibri" panose="020F0502020204030204" pitchFamily="34" charset="0"/>
              </a:rPr>
              <a:t>”Kaikilta muilta osiltaan asemakaavat 220400, 221200 ja 220205 jäävät voimaan.”</a:t>
            </a:r>
          </a:p>
        </p:txBody>
      </p:sp>
      <p:sp>
        <p:nvSpPr>
          <p:cNvPr id="19" name="Tekstiruutu 18">
            <a:extLst>
              <a:ext uri="{FF2B5EF4-FFF2-40B4-BE49-F238E27FC236}">
                <a16:creationId xmlns:a16="http://schemas.microsoft.com/office/drawing/2014/main" id="{A0FD283B-D599-465C-A4C2-C35C5AA4D289}"/>
              </a:ext>
            </a:extLst>
          </p:cNvPr>
          <p:cNvSpPr txBox="1"/>
          <p:nvPr/>
        </p:nvSpPr>
        <p:spPr>
          <a:xfrm>
            <a:off x="5084579" y="690055"/>
            <a:ext cx="3951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>
                <a:latin typeface="Calibri" panose="020F0502020204030204" pitchFamily="34" charset="0"/>
                <a:cs typeface="Calibri" panose="020F0502020204030204" pitchFamily="34" charset="0"/>
              </a:rPr>
              <a:t>Lyhennetyssä kaavaprosessissa maininta kirjeellä kuulemisesta</a:t>
            </a:r>
          </a:p>
        </p:txBody>
      </p:sp>
      <p:sp>
        <p:nvSpPr>
          <p:cNvPr id="21" name="Tekstiruutu 20">
            <a:extLst>
              <a:ext uri="{FF2B5EF4-FFF2-40B4-BE49-F238E27FC236}">
                <a16:creationId xmlns:a16="http://schemas.microsoft.com/office/drawing/2014/main" id="{A7E22657-EEFC-407D-8132-DB0557915066}"/>
              </a:ext>
            </a:extLst>
          </p:cNvPr>
          <p:cNvSpPr txBox="1"/>
          <p:nvPr/>
        </p:nvSpPr>
        <p:spPr>
          <a:xfrm>
            <a:off x="5084579" y="1310862"/>
            <a:ext cx="40594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400">
                <a:latin typeface="Calibri" panose="020F0502020204030204" pitchFamily="34" charset="0"/>
                <a:cs typeface="Calibri" panose="020F0502020204030204" pitchFamily="34" charset="0"/>
              </a:rPr>
              <a:t>Lyhennetyssä kaavaprosessissa kimppalomakkeen allekirjoituspäivä</a:t>
            </a:r>
          </a:p>
        </p:txBody>
      </p:sp>
      <p:sp>
        <p:nvSpPr>
          <p:cNvPr id="22" name="Tekstiruutu 21">
            <a:extLst>
              <a:ext uri="{FF2B5EF4-FFF2-40B4-BE49-F238E27FC236}">
                <a16:creationId xmlns:a16="http://schemas.microsoft.com/office/drawing/2014/main" id="{F71154E2-C5C3-4EB5-9716-842998A9F8B5}"/>
              </a:ext>
            </a:extLst>
          </p:cNvPr>
          <p:cNvSpPr txBox="1"/>
          <p:nvPr/>
        </p:nvSpPr>
        <p:spPr>
          <a:xfrm>
            <a:off x="395536" y="1857499"/>
            <a:ext cx="3888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>
                <a:latin typeface="Calibri" panose="020F0502020204030204" pitchFamily="34" charset="0"/>
                <a:cs typeface="Calibri" panose="020F0502020204030204" pitchFamily="34" charset="0"/>
              </a:rPr>
              <a:t>Vaiheittainen asemakaavan muutos voidaan tehdä myös normaalilla kaavaprosessilla.</a:t>
            </a:r>
          </a:p>
        </p:txBody>
      </p:sp>
      <p:cxnSp>
        <p:nvCxnSpPr>
          <p:cNvPr id="24" name="Suora nuoliyhdysviiva 23">
            <a:extLst>
              <a:ext uri="{FF2B5EF4-FFF2-40B4-BE49-F238E27FC236}">
                <a16:creationId xmlns:a16="http://schemas.microsoft.com/office/drawing/2014/main" id="{A97C4DC7-2AE5-4593-B553-C7C0B470F634}"/>
              </a:ext>
            </a:extLst>
          </p:cNvPr>
          <p:cNvCxnSpPr>
            <a:cxnSpLocks/>
          </p:cNvCxnSpPr>
          <p:nvPr/>
        </p:nvCxnSpPr>
        <p:spPr>
          <a:xfrm flipH="1">
            <a:off x="1835696" y="1052736"/>
            <a:ext cx="3312744" cy="28133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uora nuoliyhdysviiva 25">
            <a:extLst>
              <a:ext uri="{FF2B5EF4-FFF2-40B4-BE49-F238E27FC236}">
                <a16:creationId xmlns:a16="http://schemas.microsoft.com/office/drawing/2014/main" id="{5ABC1BCD-5CA2-462D-B808-11D2C1E4B3D4}"/>
              </a:ext>
            </a:extLst>
          </p:cNvPr>
          <p:cNvCxnSpPr>
            <a:cxnSpLocks/>
          </p:cNvCxnSpPr>
          <p:nvPr/>
        </p:nvCxnSpPr>
        <p:spPr>
          <a:xfrm flipH="1">
            <a:off x="4427984" y="1805957"/>
            <a:ext cx="1079744" cy="21002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uora nuoliyhdysviiva 29">
            <a:extLst>
              <a:ext uri="{FF2B5EF4-FFF2-40B4-BE49-F238E27FC236}">
                <a16:creationId xmlns:a16="http://schemas.microsoft.com/office/drawing/2014/main" id="{11191683-6CA3-4C45-A6A7-0922D5B0AF97}"/>
              </a:ext>
            </a:extLst>
          </p:cNvPr>
          <p:cNvCxnSpPr>
            <a:cxnSpLocks/>
          </p:cNvCxnSpPr>
          <p:nvPr/>
        </p:nvCxnSpPr>
        <p:spPr>
          <a:xfrm flipH="1">
            <a:off x="3916078" y="332656"/>
            <a:ext cx="1168501" cy="168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lipsi 31">
            <a:extLst>
              <a:ext uri="{FF2B5EF4-FFF2-40B4-BE49-F238E27FC236}">
                <a16:creationId xmlns:a16="http://schemas.microsoft.com/office/drawing/2014/main" id="{37F462D9-94A9-40DD-819F-8BE8755D8025}"/>
              </a:ext>
            </a:extLst>
          </p:cNvPr>
          <p:cNvSpPr/>
          <p:nvPr/>
        </p:nvSpPr>
        <p:spPr>
          <a:xfrm>
            <a:off x="3891513" y="3866066"/>
            <a:ext cx="568886" cy="2194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08101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A487793-9A2B-49DF-8B06-B04AD0D84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628800"/>
            <a:ext cx="3816424" cy="4093200"/>
          </a:xfrm>
        </p:spPr>
        <p:txBody>
          <a:bodyPr/>
          <a:lstStyle/>
          <a:p>
            <a:r>
              <a:rPr lang="fi-FI" sz="2000">
                <a:latin typeface="Calibri" panose="020F0502020204030204" pitchFamily="34" charset="0"/>
                <a:cs typeface="Calibri" panose="020F0502020204030204" pitchFamily="34" charset="0"/>
              </a:rPr>
              <a:t>Kuvataan kaavan keskeinen sisältö ja asemakaavan vaikutukset.</a:t>
            </a:r>
          </a:p>
          <a:p>
            <a:pPr lvl="1"/>
            <a:r>
              <a:rPr lang="fi-FI" sz="1800">
                <a:latin typeface="Calibri" panose="020F0502020204030204" pitchFamily="34" charset="0"/>
                <a:cs typeface="Calibri" panose="020F0502020204030204" pitchFamily="34" charset="0"/>
              </a:rPr>
              <a:t>Tuo esiin mitä muutetaan ja miten muutetaan. </a:t>
            </a:r>
          </a:p>
          <a:p>
            <a:pPr lvl="1"/>
            <a:r>
              <a:rPr lang="fi-FI" sz="1800">
                <a:latin typeface="Calibri" panose="020F0502020204030204" pitchFamily="34" charset="0"/>
                <a:cs typeface="Calibri" panose="020F0502020204030204" pitchFamily="34" charset="0"/>
              </a:rPr>
              <a:t>Keskitytään vain muutoksen kohteena olevan teeman vaikutuksiin.</a:t>
            </a:r>
          </a:p>
          <a:p>
            <a:pPr marL="457200" lvl="1" indent="0">
              <a:buNone/>
            </a:pPr>
            <a:r>
              <a:rPr lang="fi-FI" sz="180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</p:txBody>
      </p:sp>
      <p:sp>
        <p:nvSpPr>
          <p:cNvPr id="6" name="Otsikko 5">
            <a:extLst>
              <a:ext uri="{FF2B5EF4-FFF2-40B4-BE49-F238E27FC236}">
                <a16:creationId xmlns:a16="http://schemas.microsoft.com/office/drawing/2014/main" id="{40D89ED8-850B-46EA-BD8B-D5013B7F15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48126" y="620688"/>
            <a:ext cx="61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400" cap="small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kaavaselostus</a:t>
            </a:r>
          </a:p>
        </p:txBody>
      </p:sp>
      <p:pic>
        <p:nvPicPr>
          <p:cNvPr id="2" name="Kuva 1">
            <a:extLst>
              <a:ext uri="{FF2B5EF4-FFF2-40B4-BE49-F238E27FC236}">
                <a16:creationId xmlns:a16="http://schemas.microsoft.com/office/drawing/2014/main" id="{C73BDF90-4499-4BB6-8657-AEEF272D3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8" y="1196752"/>
            <a:ext cx="3966486" cy="52524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Puhekupla: Suorakulmio 3">
            <a:extLst>
              <a:ext uri="{FF2B5EF4-FFF2-40B4-BE49-F238E27FC236}">
                <a16:creationId xmlns:a16="http://schemas.microsoft.com/office/drawing/2014/main" id="{E2AE1426-C789-4121-8880-40B328E37DCB}"/>
              </a:ext>
            </a:extLst>
          </p:cNvPr>
          <p:cNvSpPr/>
          <p:nvPr/>
        </p:nvSpPr>
        <p:spPr>
          <a:xfrm>
            <a:off x="6588224" y="2276872"/>
            <a:ext cx="1800200" cy="584775"/>
          </a:xfrm>
          <a:prstGeom prst="wedgeRectCallou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" name="Tekstiruutu 4">
            <a:extLst>
              <a:ext uri="{FF2B5EF4-FFF2-40B4-BE49-F238E27FC236}">
                <a16:creationId xmlns:a16="http://schemas.microsoft.com/office/drawing/2014/main" id="{50AA5A2C-3EB3-4FF9-84A3-547BD111C52D}"/>
              </a:ext>
            </a:extLst>
          </p:cNvPr>
          <p:cNvSpPr txBox="1"/>
          <p:nvPr/>
        </p:nvSpPr>
        <p:spPr>
          <a:xfrm>
            <a:off x="6627251" y="2276872"/>
            <a:ext cx="1689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/>
              <a:t>Vain tarpeelliset otsikot jätetään</a:t>
            </a:r>
          </a:p>
        </p:txBody>
      </p:sp>
    </p:spTree>
    <p:extLst>
      <p:ext uri="{BB962C8B-B14F-4D97-AF65-F5344CB8AC3E}">
        <p14:creationId xmlns:p14="http://schemas.microsoft.com/office/powerpoint/2010/main" val="3921028883"/>
      </p:ext>
    </p:extLst>
  </p:cSld>
  <p:clrMapOvr>
    <a:masterClrMapping/>
  </p:clrMapOvr>
</p:sld>
</file>

<file path=ppt/theme/theme1.xml><?xml version="1.0" encoding="utf-8"?>
<a:theme xmlns:a="http://schemas.openxmlformats.org/drawingml/2006/main" name="Espoon kaupunki">
  <a:themeElements>
    <a:clrScheme name="Espoon kaupunki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0BB"/>
      </a:accent1>
      <a:accent2>
        <a:srgbClr val="FFCE00"/>
      </a:accent2>
      <a:accent3>
        <a:srgbClr val="249FFF"/>
      </a:accent3>
      <a:accent4>
        <a:srgbClr val="C6DB00"/>
      </a:accent4>
      <a:accent5>
        <a:srgbClr val="FF7300"/>
      </a:accent5>
      <a:accent6>
        <a:srgbClr val="DB0C41"/>
      </a:accent6>
      <a:hlink>
        <a:srgbClr val="0000FF"/>
      </a:hlink>
      <a:folHlink>
        <a:srgbClr val="800080"/>
      </a:folHlink>
    </a:clrScheme>
    <a:fontScheme name="Espoon kaupunk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F0F2A2FC702A46A3BE4C0E2093F3A6" ma:contentTypeVersion="13" ma:contentTypeDescription="Create a new document." ma:contentTypeScope="" ma:versionID="11864f8ff04141a1e9cd3c4facc55ffd">
  <xsd:schema xmlns:xsd="http://www.w3.org/2001/XMLSchema" xmlns:xs="http://www.w3.org/2001/XMLSchema" xmlns:p="http://schemas.microsoft.com/office/2006/metadata/properties" xmlns:ns2="bf7293df-95fc-4522-baa6-20650ba96433" xmlns:ns4="3a58d915-8feb-487c-9680-ad6969255838" targetNamespace="http://schemas.microsoft.com/office/2006/metadata/properties" ma:root="true" ma:fieldsID="09f1ac7b27b290ee9465a5be0fe26af0" ns2:_="" ns4:_="">
    <xsd:import namespace="bf7293df-95fc-4522-baa6-20650ba96433"/>
    <xsd:import namespace="3a58d915-8feb-487c-9680-ad696925583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4:SharedWithUsers" minOccurs="0"/>
                <xsd:element ref="ns4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7293df-95fc-4522-baa6-20650ba964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58d915-8feb-487c-9680-ad696925583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 ma:index="10" ma:displayName="Subject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84BD66-3E79-4BB7-9333-BE1D2E96A99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26CA7F1-40E7-4126-BA0E-57880FA4427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EFC4D14-8C06-4109-ABFB-73B7292BF0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7293df-95fc-4522-baa6-20650ba96433"/>
    <ds:schemaRef ds:uri="3a58d915-8feb-487c-9680-ad69692558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Application>Microsoft Office PowerPoint</Application>
  <PresentationFormat>Näytössä katseltava diaesitys (4:3)</PresentationFormat>
  <Slides>13</Slides>
  <Notes>0</Notes>
  <HiddenSlides>0</HiddenSlides>
  <ScaleCrop>false</ScaleCrop>
  <HeadingPairs>
    <vt:vector size="4" baseType="variant">
      <vt:variant>
        <vt:lpstr>Teema</vt:lpstr>
      </vt:variant>
      <vt:variant>
        <vt:i4>1</vt:i4>
      </vt:variant>
      <vt:variant>
        <vt:lpstr>Dian otsikot</vt:lpstr>
      </vt:variant>
      <vt:variant>
        <vt:i4>13</vt:i4>
      </vt:variant>
    </vt:vector>
  </HeadingPairs>
  <TitlesOfParts>
    <vt:vector size="14" baseType="lpstr">
      <vt:lpstr>Espoon kaupunki</vt:lpstr>
      <vt:lpstr>Vaiheittainen asemakaavan muutos MRL  50.2 §: ”Asemakaavan muutos voidaan laatia myös vaiheittain.” </vt:lpstr>
      <vt:lpstr>PowerPoint-esitys</vt:lpstr>
      <vt:lpstr>PowerPoint-esitys</vt:lpstr>
      <vt:lpstr>HUOMIOITA VAIHEITTAISEEN  ASEMAKAAVAN MUUTOKSEEN</vt:lpstr>
      <vt:lpstr>PowerPoint-esitys</vt:lpstr>
      <vt:lpstr>PowerPoint-esitys</vt:lpstr>
      <vt:lpstr>PowerPoint-esitys</vt:lpstr>
      <vt:lpstr>PowerPoint-esitys</vt:lpstr>
      <vt:lpstr>kaavaselostus</vt:lpstr>
      <vt:lpstr>PowerPoint-esitys</vt:lpstr>
      <vt:lpstr>Vanhan kaavamääräyksen muokkaaminen kaavan hyväksymisen jälkeen, käytäntö muuttunut - keskustele timo pesosen kanssa</vt:lpstr>
      <vt:lpstr>Muokattu kaavamääräys käytäntö muuttunut –  keskustele timo pesosen kanssa</vt:lpstr>
      <vt:lpstr>PowerPoint-esitys</vt:lpstr>
    </vt:vector>
  </TitlesOfParts>
  <Company>Espoon kaupunki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Vaiheittainen asemakaavan muutos</dc:title>
  <dc:creator>Ruokonen Miika</dc:creator>
  <cp:revision>4</cp:revision>
  <cp:lastPrinted>2019-08-19T08:23:29Z</cp:lastPrinted>
  <dcterms:created xsi:type="dcterms:W3CDTF">2018-06-21T09:43:04Z</dcterms:created>
  <dcterms:modified xsi:type="dcterms:W3CDTF">2020-09-21T06:14:41Z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0x0101002BF0F2A2FC702A46A3BE4C0E2093F3A6</vt:lpwstr>
  </property>
</Properties>
</file>