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79"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3A534C5D-11B0-4704-BD02-A1248F532A2C}">
          <p14:sldIdLst>
            <p14:sldId id="279"/>
            <p14:sldId id="257"/>
            <p14:sldId id="258"/>
            <p14:sldId id="259"/>
            <p14:sldId id="260"/>
            <p14:sldId id="261"/>
            <p14:sldId id="262"/>
          </p14:sldIdLst>
        </p14:section>
        <p14:section name="Untitled Section" id="{3F18C3AA-53FE-4AD9-B742-C5CDA9EB2D48}">
          <p14:sldIdLst>
            <p14:sldId id="263"/>
            <p14:sldId id="264"/>
            <p14:sldId id="266"/>
            <p14:sldId id="265"/>
            <p14:sldId id="267"/>
            <p14:sldId id="268"/>
            <p14:sldId id="269"/>
            <p14:sldId id="270"/>
            <p14:sldId id="271"/>
            <p14:sldId id="272"/>
            <p14:sldId id="273"/>
            <p14:sldId id="274"/>
            <p14:sldId id="275"/>
            <p14:sldId id="276"/>
            <p14:sldId id="277"/>
            <p14:sldId id="278"/>
            <p14:sldId id="280"/>
            <p14:sldId id="281"/>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ganti vandana" initials="pv" lastIdx="1" clrIdx="0">
    <p:extLst>
      <p:ext uri="{19B8F6BF-5375-455C-9EA6-DF929625EA0E}">
        <p15:presenceInfo xmlns:p15="http://schemas.microsoft.com/office/powerpoint/2012/main" xmlns="" userId="237f179525740b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33D3D"/>
    <a:srgbClr val="F50B0B"/>
    <a:srgbClr val="BD0F38"/>
    <a:srgbClr val="CC3300"/>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5971" autoAdjust="0"/>
    <p:restoredTop sz="93375" autoAdjust="0"/>
  </p:normalViewPr>
  <p:slideViewPr>
    <p:cSldViewPr snapToGrid="0">
      <p:cViewPr varScale="1">
        <p:scale>
          <a:sx n="73" d="100"/>
          <a:sy n="73" d="100"/>
        </p:scale>
        <p:origin x="-17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CCFCFEC1-0CC7-4962-8A51-E147F38CA32A}" type="datetimeFigureOut">
              <a:rPr lang="en-IN" smtClean="0"/>
              <a:pPr/>
              <a:t>12-03-2020</a:t>
            </a:fld>
            <a:endParaRPr lang="en-IN"/>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C0F8DFBA-B0D3-4D77-A6BA-52169091933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FCFEC1-0CC7-4962-8A51-E147F38CA32A}" type="datetimeFigureOut">
              <a:rPr lang="en-IN" smtClean="0"/>
              <a:pPr/>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F8DFBA-B0D3-4D77-A6BA-52169091933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FCFEC1-0CC7-4962-8A51-E147F38CA32A}" type="datetimeFigureOut">
              <a:rPr lang="en-IN" smtClean="0"/>
              <a:pPr/>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F8DFBA-B0D3-4D77-A6BA-52169091933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CCFCFEC1-0CC7-4962-8A51-E147F38CA32A}" type="datetimeFigureOut">
              <a:rPr lang="en-IN" smtClean="0"/>
              <a:pPr/>
              <a:t>12-03-2020</a:t>
            </a:fld>
            <a:endParaRPr lang="en-IN"/>
          </a:p>
        </p:txBody>
      </p:sp>
      <p:sp>
        <p:nvSpPr>
          <p:cNvPr id="5" name="Footer Placeholder 4"/>
          <p:cNvSpPr>
            <a:spLocks noGrp="1"/>
          </p:cNvSpPr>
          <p:nvPr>
            <p:ph type="ftr" sz="quarter" idx="11"/>
          </p:nvPr>
        </p:nvSpPr>
        <p:spPr>
          <a:xfrm>
            <a:off x="609600" y="6480970"/>
            <a:ext cx="5680075" cy="300831"/>
          </a:xfrm>
        </p:spPr>
        <p:txBody>
          <a:bodyPr/>
          <a:lstStyle/>
          <a:p>
            <a:endParaRPr lang="en-IN"/>
          </a:p>
        </p:txBody>
      </p:sp>
      <p:sp>
        <p:nvSpPr>
          <p:cNvPr id="6" name="Slide Number Placeholder 5"/>
          <p:cNvSpPr>
            <a:spLocks noGrp="1"/>
          </p:cNvSpPr>
          <p:nvPr>
            <p:ph type="sldNum" sz="quarter" idx="12"/>
          </p:nvPr>
        </p:nvSpPr>
        <p:spPr/>
        <p:txBody>
          <a:bodyPr/>
          <a:lstStyle/>
          <a:p>
            <a:fld id="{C0F8DFBA-B0D3-4D77-A6BA-52169091933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CCFCFEC1-0CC7-4962-8A51-E147F38CA32A}" type="datetimeFigureOut">
              <a:rPr lang="en-IN" smtClean="0"/>
              <a:pPr/>
              <a:t>12-03-2020</a:t>
            </a:fld>
            <a:endParaRPr lang="en-IN"/>
          </a:p>
        </p:txBody>
      </p:sp>
      <p:sp>
        <p:nvSpPr>
          <p:cNvPr id="5" name="Footer Placeholder 4"/>
          <p:cNvSpPr>
            <a:spLocks noGrp="1"/>
          </p:cNvSpPr>
          <p:nvPr>
            <p:ph type="ftr" sz="quarter" idx="11"/>
          </p:nvPr>
        </p:nvSpPr>
        <p:spPr>
          <a:xfrm>
            <a:off x="3492501" y="6480970"/>
            <a:ext cx="5680075" cy="300831"/>
          </a:xfrm>
        </p:spPr>
        <p:txBody>
          <a:bodyPr/>
          <a:lstStyle/>
          <a:p>
            <a:endParaRPr lang="en-IN"/>
          </a:p>
        </p:txBody>
      </p:sp>
      <p:sp>
        <p:nvSpPr>
          <p:cNvPr id="6" name="Slide Number Placeholder 5"/>
          <p:cNvSpPr>
            <a:spLocks noGrp="1"/>
          </p:cNvSpPr>
          <p:nvPr>
            <p:ph type="sldNum" sz="quarter" idx="12"/>
          </p:nvPr>
        </p:nvSpPr>
        <p:spPr>
          <a:xfrm>
            <a:off x="11268075" y="809625"/>
            <a:ext cx="670560" cy="300831"/>
          </a:xfrm>
        </p:spPr>
        <p:txBody>
          <a:bodyPr/>
          <a:lstStyle/>
          <a:p>
            <a:fld id="{C0F8DFBA-B0D3-4D77-A6BA-521690919332}" type="slidenum">
              <a:rPr lang="en-IN" smtClean="0"/>
              <a:pPr/>
              <a:t>‹#›</a:t>
            </a:fld>
            <a:endParaRPr lang="en-IN"/>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CCFCFEC1-0CC7-4962-8A51-E147F38CA32A}" type="datetimeFigureOut">
              <a:rPr lang="en-IN" smtClean="0"/>
              <a:pPr/>
              <a:t>12-03-2020</a:t>
            </a:fld>
            <a:endParaRPr lang="en-IN"/>
          </a:p>
        </p:txBody>
      </p:sp>
      <p:sp>
        <p:nvSpPr>
          <p:cNvPr id="6" name="Footer Placeholder 5"/>
          <p:cNvSpPr>
            <a:spLocks noGrp="1"/>
          </p:cNvSpPr>
          <p:nvPr>
            <p:ph type="ftr" sz="quarter" idx="11"/>
          </p:nvPr>
        </p:nvSpPr>
        <p:spPr>
          <a:xfrm>
            <a:off x="609600" y="6480969"/>
            <a:ext cx="5680075" cy="301752"/>
          </a:xfrm>
        </p:spPr>
        <p:txBody>
          <a:bodyPr/>
          <a:lstStyle/>
          <a:p>
            <a:endParaRPr lang="en-IN"/>
          </a:p>
        </p:txBody>
      </p:sp>
      <p:sp>
        <p:nvSpPr>
          <p:cNvPr id="7" name="Slide Number Placeholder 6"/>
          <p:cNvSpPr>
            <a:spLocks noGrp="1"/>
          </p:cNvSpPr>
          <p:nvPr>
            <p:ph type="sldNum" sz="quarter" idx="12"/>
          </p:nvPr>
        </p:nvSpPr>
        <p:spPr>
          <a:xfrm>
            <a:off x="10119360" y="6480969"/>
            <a:ext cx="670560" cy="301752"/>
          </a:xfrm>
        </p:spPr>
        <p:txBody>
          <a:bodyPr/>
          <a:lstStyle/>
          <a:p>
            <a:fld id="{C0F8DFBA-B0D3-4D77-A6BA-52169091933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CCFCFEC1-0CC7-4962-8A51-E147F38CA32A}" type="datetimeFigureOut">
              <a:rPr lang="en-IN" smtClean="0"/>
              <a:pPr/>
              <a:t>12-03-2020</a:t>
            </a:fld>
            <a:endParaRPr lang="en-IN"/>
          </a:p>
        </p:txBody>
      </p:sp>
      <p:sp>
        <p:nvSpPr>
          <p:cNvPr id="8" name="Footer Placeholder 7"/>
          <p:cNvSpPr>
            <a:spLocks noGrp="1"/>
          </p:cNvSpPr>
          <p:nvPr>
            <p:ph type="ftr" sz="quarter" idx="11"/>
          </p:nvPr>
        </p:nvSpPr>
        <p:spPr>
          <a:xfrm>
            <a:off x="609600" y="6480969"/>
            <a:ext cx="5681472" cy="301752"/>
          </a:xfrm>
        </p:spPr>
        <p:txBody>
          <a:bodyPr/>
          <a:lstStyle/>
          <a:p>
            <a:endParaRPr lang="en-IN"/>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C0F8DFBA-B0D3-4D77-A6BA-52169091933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FCFEC1-0CC7-4962-8A51-E147F38CA32A}" type="datetimeFigureOut">
              <a:rPr lang="en-IN" smtClean="0"/>
              <a:pPr/>
              <a:t>12-03-2020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F8DFBA-B0D3-4D77-A6BA-52169091933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CCFCFEC1-0CC7-4962-8A51-E147F38CA32A}" type="datetimeFigureOut">
              <a:rPr lang="en-IN" smtClean="0"/>
              <a:pPr/>
              <a:t>12-03-2020</a:t>
            </a:fld>
            <a:endParaRPr lang="en-IN"/>
          </a:p>
        </p:txBody>
      </p:sp>
      <p:sp>
        <p:nvSpPr>
          <p:cNvPr id="3" name="Footer Placeholder 2"/>
          <p:cNvSpPr>
            <a:spLocks noGrp="1"/>
          </p:cNvSpPr>
          <p:nvPr>
            <p:ph type="ftr" sz="quarter" idx="11"/>
          </p:nvPr>
        </p:nvSpPr>
        <p:spPr>
          <a:xfrm>
            <a:off x="609600" y="6481891"/>
            <a:ext cx="5680075" cy="300831"/>
          </a:xfrm>
        </p:spPr>
        <p:txBody>
          <a:bodyPr/>
          <a:lstStyle/>
          <a:p>
            <a:endParaRPr lang="en-IN"/>
          </a:p>
        </p:txBody>
      </p:sp>
      <p:sp>
        <p:nvSpPr>
          <p:cNvPr id="4" name="Slide Number Placeholder 3"/>
          <p:cNvSpPr>
            <a:spLocks noGrp="1"/>
          </p:cNvSpPr>
          <p:nvPr>
            <p:ph type="sldNum" sz="quarter" idx="12"/>
          </p:nvPr>
        </p:nvSpPr>
        <p:spPr>
          <a:xfrm>
            <a:off x="10119360" y="6480969"/>
            <a:ext cx="670560" cy="301752"/>
          </a:xfrm>
        </p:spPr>
        <p:txBody>
          <a:bodyPr/>
          <a:lstStyle/>
          <a:p>
            <a:fld id="{C0F8DFBA-B0D3-4D77-A6BA-52169091933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CCFCFEC1-0CC7-4962-8A51-E147F38CA32A}" type="datetimeFigureOut">
              <a:rPr lang="en-IN" smtClean="0"/>
              <a:pPr/>
              <a:t>12-03-2020</a:t>
            </a:fld>
            <a:endParaRPr lang="en-IN"/>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C0F8DFBA-B0D3-4D77-A6BA-52169091933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CCFCFEC1-0CC7-4962-8A51-E147F38CA32A}" type="datetimeFigureOut">
              <a:rPr lang="en-IN" smtClean="0"/>
              <a:pPr/>
              <a:t>12-03-2020</a:t>
            </a:fld>
            <a:endParaRPr lang="en-IN"/>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C0F8DFBA-B0D3-4D77-A6BA-52169091933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CCFCFEC1-0CC7-4962-8A51-E147F38CA32A}" type="datetimeFigureOut">
              <a:rPr lang="en-IN" smtClean="0"/>
              <a:pPr/>
              <a:t>12-03-2020</a:t>
            </a:fld>
            <a:endParaRPr lang="en-IN"/>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C0F8DFBA-B0D3-4D77-A6BA-521690919332}"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6B70B-C0D6-4675-A392-952B3B3450A3}"/>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xmlns="" id="{185C005F-32E2-42C2-992C-164DBCF9FCF6}"/>
              </a:ext>
            </a:extLst>
          </p:cNvPr>
          <p:cNvSpPr>
            <a:spLocks noGrp="1"/>
          </p:cNvSpPr>
          <p:nvPr>
            <p:ph type="body" idx="2"/>
          </p:nvPr>
        </p:nvSpPr>
        <p:spPr>
          <a:xfrm>
            <a:off x="2805907" y="4065495"/>
            <a:ext cx="6823869" cy="2487707"/>
          </a:xfrm>
        </p:spPr>
        <p:txBody>
          <a:bodyPr>
            <a:normAutofit fontScale="92500"/>
          </a:bodyPr>
          <a:lstStyle/>
          <a:p>
            <a:r>
              <a:rPr lang="en-IN" sz="6600" dirty="0">
                <a:solidFill>
                  <a:srgbClr val="CC0000"/>
                </a:solidFill>
                <a:latin typeface="Aparajita" panose="02020603050405020304" pitchFamily="18" charset="0"/>
                <a:cs typeface="Aparajita" panose="02020603050405020304" pitchFamily="18" charset="0"/>
              </a:rPr>
              <a:t>ONLINE</a:t>
            </a:r>
            <a:r>
              <a:rPr lang="en-IN" sz="6600" dirty="0">
                <a:solidFill>
                  <a:srgbClr val="C33D3D"/>
                </a:solidFill>
                <a:latin typeface="Aparajita" panose="02020603050405020304" pitchFamily="18" charset="0"/>
                <a:cs typeface="Aparajita" panose="02020603050405020304" pitchFamily="18" charset="0"/>
              </a:rPr>
              <a:t> BLOOD DONATION SYSTEM</a:t>
            </a:r>
          </a:p>
        </p:txBody>
      </p:sp>
      <p:pic>
        <p:nvPicPr>
          <p:cNvPr id="6" name="Content Placeholder 5">
            <a:extLst>
              <a:ext uri="{FF2B5EF4-FFF2-40B4-BE49-F238E27FC236}">
                <a16:creationId xmlns:a16="http://schemas.microsoft.com/office/drawing/2014/main" xmlns="" id="{2205779D-3779-4DFF-A96D-EC7D789B89F2}"/>
              </a:ext>
            </a:extLst>
          </p:cNvPr>
          <p:cNvPicPr>
            <a:picLocks noGrp="1" noChangeAspect="1"/>
          </p:cNvPicPr>
          <p:nvPr>
            <p:ph sz="half" idx="1"/>
          </p:nvPr>
        </p:nvPicPr>
        <p:blipFill rotWithShape="1">
          <a:blip r:embed="rId2">
            <a:extLst>
              <a:ext uri="{28A0092B-C50C-407E-A947-70E740481C1C}">
                <a14:useLocalDpi xmlns:a14="http://schemas.microsoft.com/office/drawing/2010/main" xmlns="" val="0"/>
              </a:ext>
            </a:extLst>
          </a:blip>
          <a:srcRect l="1" t="7662" r="47883" b="46248"/>
          <a:stretch/>
        </p:blipFill>
        <p:spPr>
          <a:xfrm>
            <a:off x="0" y="116542"/>
            <a:ext cx="7064216" cy="3514165"/>
          </a:xfrm>
        </p:spPr>
      </p:pic>
    </p:spTree>
    <p:extLst>
      <p:ext uri="{BB962C8B-B14F-4D97-AF65-F5344CB8AC3E}">
        <p14:creationId xmlns:p14="http://schemas.microsoft.com/office/powerpoint/2010/main" xmlns="" val="3789607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ECFFCB46-37D2-4695-B87B-202F4CDB616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63571" y="853921"/>
            <a:ext cx="8097175" cy="60728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1527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B7FB91A-D9BA-4F11-9C72-FA2F7221516A}"/>
              </a:ext>
            </a:extLst>
          </p:cNvPr>
          <p:cNvSpPr/>
          <p:nvPr/>
        </p:nvSpPr>
        <p:spPr>
          <a:xfrm>
            <a:off x="1245832" y="1861216"/>
            <a:ext cx="8821445" cy="3952364"/>
          </a:xfrm>
          <a:prstGeom prst="rect">
            <a:avLst/>
          </a:prstGeom>
        </p:spPr>
        <p:txBody>
          <a:bodyPr wrap="square">
            <a:spAutoFit/>
          </a:bodyPr>
          <a:lstStyle/>
          <a:p>
            <a:pPr marL="342900" indent="-342900">
              <a:buFont typeface="Wingdings" panose="05000000000000000000" pitchFamily="2" charset="2"/>
              <a:buChar char="v"/>
            </a:pPr>
            <a:r>
              <a:rPr lang="en-US" sz="2400" b="1" dirty="0">
                <a:solidFill>
                  <a:srgbClr val="000000"/>
                </a:solidFill>
                <a:latin typeface="Comfortaa"/>
              </a:rPr>
              <a:t>STATECHART DIAGRAM:</a:t>
            </a:r>
            <a:endParaRPr lang="en-US" sz="2400" b="1" u="none" strike="noStrike" dirty="0">
              <a:solidFill>
                <a:srgbClr val="000000"/>
              </a:solidFill>
              <a:effectLst/>
              <a:latin typeface="Times New Roman" panose="02020603050405020304" pitchFamily="18" charset="0"/>
            </a:endParaRPr>
          </a:p>
          <a:p>
            <a:pPr marL="25400" marR="25400" algn="just">
              <a:spcBef>
                <a:spcPts val="600"/>
              </a:spcBef>
              <a:spcAft>
                <a:spcPts val="700"/>
              </a:spcAft>
            </a:pPr>
            <a:r>
              <a:rPr lang="en-US" sz="2400" dirty="0">
                <a:solidFill>
                  <a:srgbClr val="000000"/>
                </a:solidFill>
                <a:latin typeface="Comfortaa"/>
              </a:rPr>
              <a:t>The name of the diagram itself clarifies the purpose of the diagram and other details. It describes different states of a component in a system. The states are specific to a component/object of a </a:t>
            </a:r>
            <a:r>
              <a:rPr lang="en-US" sz="2400" dirty="0" err="1">
                <a:solidFill>
                  <a:srgbClr val="000000"/>
                </a:solidFill>
                <a:latin typeface="Comfortaa"/>
              </a:rPr>
              <a:t>system.A</a:t>
            </a:r>
            <a:r>
              <a:rPr lang="en-US" sz="2400" dirty="0">
                <a:solidFill>
                  <a:srgbClr val="000000"/>
                </a:solidFill>
                <a:latin typeface="Comfortaa"/>
              </a:rPr>
              <a:t> </a:t>
            </a:r>
            <a:r>
              <a:rPr lang="en-US" sz="2400" dirty="0" err="1">
                <a:solidFill>
                  <a:srgbClr val="000000"/>
                </a:solidFill>
                <a:latin typeface="Comfortaa"/>
              </a:rPr>
              <a:t>Statechart</a:t>
            </a:r>
            <a:r>
              <a:rPr lang="en-US" sz="2400" dirty="0">
                <a:solidFill>
                  <a:srgbClr val="000000"/>
                </a:solidFill>
                <a:latin typeface="Comfortaa"/>
              </a:rPr>
              <a:t> diagram describes a state machine. State machine can be defined as a machine which defines different states of an object and these states are controlled by external or internal events.</a:t>
            </a:r>
            <a:endParaRPr lang="en-US" sz="2400" b="0" i="0" u="none" strike="noStrike" dirty="0">
              <a:solidFill>
                <a:srgbClr val="000000"/>
              </a:solidFill>
              <a:effectLst/>
              <a:latin typeface="Times New Roman" panose="02020603050405020304" pitchFamily="18" charset="0"/>
            </a:endParaRPr>
          </a:p>
          <a:p>
            <a:r>
              <a:rPr lang="en-US" sz="2400" dirty="0"/>
              <a:t/>
            </a:r>
            <a:br>
              <a:rPr lang="en-US" sz="2400" dirty="0"/>
            </a:br>
            <a:endParaRPr lang="en-IN" sz="2400" dirty="0"/>
          </a:p>
        </p:txBody>
      </p:sp>
    </p:spTree>
    <p:extLst>
      <p:ext uri="{BB962C8B-B14F-4D97-AF65-F5344CB8AC3E}">
        <p14:creationId xmlns:p14="http://schemas.microsoft.com/office/powerpoint/2010/main" xmlns="" val="310450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174FB45D-9C29-4C8A-B27C-A3A025F4769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0102" y="454425"/>
            <a:ext cx="8816267" cy="6612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703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518677A-65E6-48BB-8017-3D03761ECF98}"/>
              </a:ext>
            </a:extLst>
          </p:cNvPr>
          <p:cNvSpPr/>
          <p:nvPr/>
        </p:nvSpPr>
        <p:spPr>
          <a:xfrm>
            <a:off x="1742983" y="1367160"/>
            <a:ext cx="8395317" cy="4411464"/>
          </a:xfrm>
          <a:prstGeom prst="rect">
            <a:avLst/>
          </a:prstGeom>
        </p:spPr>
        <p:txBody>
          <a:bodyPr wrap="square">
            <a:spAutoFit/>
          </a:bodyPr>
          <a:lstStyle/>
          <a:p>
            <a:pPr marL="368300" marR="25400" indent="-342900" algn="just">
              <a:spcBef>
                <a:spcPts val="600"/>
              </a:spcBef>
              <a:spcAft>
                <a:spcPts val="700"/>
              </a:spcAft>
              <a:buFont typeface="Wingdings" panose="05000000000000000000" pitchFamily="2" charset="2"/>
              <a:buChar char="v"/>
            </a:pPr>
            <a:r>
              <a:rPr lang="en-US" sz="2400" b="1" dirty="0">
                <a:solidFill>
                  <a:srgbClr val="000000"/>
                </a:solidFill>
                <a:latin typeface="Comfortaa"/>
              </a:rPr>
              <a:t>ACTIVITY DIAGRAM:</a:t>
            </a:r>
            <a:endParaRPr lang="en-US" sz="2400" b="0" u="none" strike="noStrike" dirty="0">
              <a:solidFill>
                <a:srgbClr val="000000"/>
              </a:solidFill>
              <a:effectLst/>
              <a:latin typeface="Times New Roman" panose="02020603050405020304" pitchFamily="18" charset="0"/>
            </a:endParaRPr>
          </a:p>
          <a:p>
            <a:pPr marL="25400" marR="25400" algn="just">
              <a:spcBef>
                <a:spcPts val="600"/>
              </a:spcBef>
              <a:spcAft>
                <a:spcPts val="700"/>
              </a:spcAft>
            </a:pPr>
            <a:r>
              <a:rPr lang="en-US" sz="2400" dirty="0">
                <a:solidFill>
                  <a:srgbClr val="000000"/>
                </a:solidFill>
                <a:latin typeface="Comfortaa"/>
              </a:rPr>
              <a:t>Activity diagram is another important diagram in UML to describe the dynamic aspects of the </a:t>
            </a:r>
            <a:r>
              <a:rPr lang="en-US" sz="2400" dirty="0" err="1">
                <a:solidFill>
                  <a:srgbClr val="000000"/>
                </a:solidFill>
                <a:latin typeface="Comfortaa"/>
              </a:rPr>
              <a:t>system.Activity</a:t>
            </a:r>
            <a:r>
              <a:rPr lang="en-US" sz="2400" dirty="0">
                <a:solidFill>
                  <a:srgbClr val="000000"/>
                </a:solidFill>
                <a:latin typeface="Comfortaa"/>
              </a:rPr>
              <a:t> diagram is basically a flowchart to represent the flow from one activity to another activity. The activity can be described as an operation of the </a:t>
            </a:r>
            <a:r>
              <a:rPr lang="en-US" sz="2400" dirty="0" err="1">
                <a:solidFill>
                  <a:srgbClr val="000000"/>
                </a:solidFill>
                <a:latin typeface="Comfortaa"/>
              </a:rPr>
              <a:t>system.control</a:t>
            </a:r>
            <a:r>
              <a:rPr lang="en-US" sz="2400" dirty="0">
                <a:solidFill>
                  <a:srgbClr val="000000"/>
                </a:solidFill>
                <a:latin typeface="Comfortaa"/>
              </a:rPr>
              <a:t> flow is drawn from one operation to another. This flow can be sequential, branched, or concurrent. Activity diagrams deal with all type of flow control by using different elements such as fork, join, etc.</a:t>
            </a:r>
            <a:endParaRPr lang="en-US" sz="2400" b="0" i="0" u="none" strike="noStrike" dirty="0">
              <a:solidFill>
                <a:srgbClr val="000000"/>
              </a:solidFill>
              <a:effectLst/>
              <a:latin typeface="Times New Roman" panose="02020603050405020304" pitchFamily="18" charset="0"/>
            </a:endParaRPr>
          </a:p>
          <a:p>
            <a:r>
              <a:rPr lang="en-US" sz="2400" dirty="0"/>
              <a:t/>
            </a:r>
            <a:br>
              <a:rPr lang="en-US" sz="2400" dirty="0"/>
            </a:br>
            <a:endParaRPr lang="en-IN" sz="2400" dirty="0"/>
          </a:p>
        </p:txBody>
      </p:sp>
    </p:spTree>
    <p:extLst>
      <p:ext uri="{BB962C8B-B14F-4D97-AF65-F5344CB8AC3E}">
        <p14:creationId xmlns:p14="http://schemas.microsoft.com/office/powerpoint/2010/main" xmlns="" val="3346575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9DBE5E22-AB69-47ED-B115-517CBF77E46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2773" y="0"/>
            <a:ext cx="8830323" cy="66227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0523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2655F49-A004-49E9-A6B2-8A8695E45BAA}"/>
              </a:ext>
            </a:extLst>
          </p:cNvPr>
          <p:cNvSpPr/>
          <p:nvPr/>
        </p:nvSpPr>
        <p:spPr>
          <a:xfrm>
            <a:off x="2089211" y="1464815"/>
            <a:ext cx="8723791" cy="4565352"/>
          </a:xfrm>
          <a:prstGeom prst="rect">
            <a:avLst/>
          </a:prstGeom>
        </p:spPr>
        <p:txBody>
          <a:bodyPr wrap="square">
            <a:spAutoFit/>
          </a:bodyPr>
          <a:lstStyle/>
          <a:p>
            <a:pPr marL="368300" marR="25400" indent="-342900" algn="just">
              <a:spcBef>
                <a:spcPts val="600"/>
              </a:spcBef>
              <a:spcAft>
                <a:spcPts val="700"/>
              </a:spcAft>
              <a:buFont typeface="Wingdings" panose="05000000000000000000" pitchFamily="2" charset="2"/>
              <a:buChar char="v"/>
            </a:pPr>
            <a:r>
              <a:rPr lang="en-US" sz="2400" b="1" dirty="0">
                <a:solidFill>
                  <a:srgbClr val="000000"/>
                </a:solidFill>
                <a:latin typeface="Comfortaa"/>
              </a:rPr>
              <a:t>SEQUENCE DIAGRAM:</a:t>
            </a:r>
            <a:endParaRPr lang="en-US" sz="2400" b="0" u="none" strike="noStrike" dirty="0">
              <a:solidFill>
                <a:srgbClr val="000000"/>
              </a:solidFill>
              <a:effectLst/>
              <a:latin typeface="Times New Roman" panose="02020603050405020304" pitchFamily="18" charset="0"/>
            </a:endParaRPr>
          </a:p>
          <a:p>
            <a:pPr marL="25400" marR="25400" algn="just">
              <a:spcBef>
                <a:spcPts val="600"/>
              </a:spcBef>
              <a:spcAft>
                <a:spcPts val="700"/>
              </a:spcAft>
            </a:pPr>
            <a:r>
              <a:rPr lang="en-US" sz="2400" dirty="0">
                <a:solidFill>
                  <a:srgbClr val="000000"/>
                </a:solidFill>
                <a:latin typeface="Comfortaa"/>
              </a:rPr>
              <a:t>The sequence diagram captures the time sequence of the message flow from one object to another </a:t>
            </a:r>
            <a:r>
              <a:rPr lang="en-US" sz="2400" dirty="0" err="1">
                <a:solidFill>
                  <a:srgbClr val="000000"/>
                </a:solidFill>
                <a:latin typeface="Comfortaa"/>
              </a:rPr>
              <a:t>object.Following</a:t>
            </a:r>
            <a:r>
              <a:rPr lang="en-US" sz="2400" dirty="0">
                <a:solidFill>
                  <a:srgbClr val="000000"/>
                </a:solidFill>
                <a:latin typeface="Comfortaa"/>
              </a:rPr>
              <a:t> things are to be identified clearly before drawing the sequence diagram</a:t>
            </a:r>
            <a:endParaRPr lang="en-US" sz="2400" b="0" i="0" u="none" strike="noStrike" dirty="0">
              <a:solidFill>
                <a:srgbClr val="000000"/>
              </a:solidFill>
              <a:effectLst/>
              <a:latin typeface="Times New Roman" panose="02020603050405020304" pitchFamily="18" charset="0"/>
            </a:endParaRPr>
          </a:p>
          <a:p>
            <a:pPr fontAlgn="base">
              <a:buFont typeface="Arial" panose="020B0604020202020204" pitchFamily="34" charset="0"/>
              <a:buChar char="•"/>
            </a:pPr>
            <a:r>
              <a:rPr lang="en-US" sz="2400" b="0" i="0" u="none" strike="noStrike" dirty="0">
                <a:solidFill>
                  <a:srgbClr val="000000"/>
                </a:solidFill>
                <a:effectLst/>
                <a:latin typeface="Comfortaa"/>
              </a:rPr>
              <a:t>Objects taking part in the interaction.</a:t>
            </a:r>
          </a:p>
          <a:p>
            <a:pPr fontAlgn="base">
              <a:buFont typeface="Arial" panose="020B0604020202020204" pitchFamily="34" charset="0"/>
              <a:buChar char="•"/>
            </a:pPr>
            <a:r>
              <a:rPr lang="en-US" sz="2400" b="0" i="0" u="none" strike="noStrike" dirty="0">
                <a:solidFill>
                  <a:srgbClr val="000000"/>
                </a:solidFill>
                <a:effectLst/>
                <a:latin typeface="Comfortaa"/>
              </a:rPr>
              <a:t>Message flows among the objects.</a:t>
            </a:r>
          </a:p>
          <a:p>
            <a:pPr fontAlgn="base">
              <a:buFont typeface="Arial" panose="020B0604020202020204" pitchFamily="34" charset="0"/>
              <a:buChar char="•"/>
            </a:pPr>
            <a:r>
              <a:rPr lang="en-US" sz="2400" b="0" i="0" u="none" strike="noStrike" dirty="0">
                <a:solidFill>
                  <a:srgbClr val="000000"/>
                </a:solidFill>
                <a:effectLst/>
                <a:latin typeface="Comfortaa"/>
              </a:rPr>
              <a:t>The sequence in which the messages are flowing.</a:t>
            </a:r>
          </a:p>
          <a:p>
            <a:pPr fontAlgn="base">
              <a:spcAft>
                <a:spcPts val="1200"/>
              </a:spcAft>
              <a:buFont typeface="Arial" panose="020B0604020202020204" pitchFamily="34" charset="0"/>
              <a:buChar char="•"/>
            </a:pPr>
            <a:r>
              <a:rPr lang="en-US" sz="2400" b="0" i="0" u="none" strike="noStrike" dirty="0">
                <a:solidFill>
                  <a:srgbClr val="000000"/>
                </a:solidFill>
                <a:effectLst/>
                <a:latin typeface="Comfortaa"/>
              </a:rPr>
              <a:t>Object organization.</a:t>
            </a:r>
          </a:p>
          <a:p>
            <a:r>
              <a:rPr lang="en-US" sz="2400" dirty="0"/>
              <a:t/>
            </a:r>
            <a:br>
              <a:rPr lang="en-US" sz="2400" dirty="0"/>
            </a:br>
            <a:endParaRPr lang="en-IN" sz="2400" dirty="0"/>
          </a:p>
        </p:txBody>
      </p:sp>
    </p:spTree>
    <p:extLst>
      <p:ext uri="{BB962C8B-B14F-4D97-AF65-F5344CB8AC3E}">
        <p14:creationId xmlns:p14="http://schemas.microsoft.com/office/powerpoint/2010/main" xmlns="" val="383526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xmlns="" id="{BDD8E3F7-963F-48C2-8C2A-A1E8B0CF22F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96736" y="756267"/>
            <a:ext cx="7848600" cy="5886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1833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4A179A5-7A05-42D1-A545-A7CD022B8C3A}"/>
              </a:ext>
            </a:extLst>
          </p:cNvPr>
          <p:cNvSpPr/>
          <p:nvPr/>
        </p:nvSpPr>
        <p:spPr>
          <a:xfrm>
            <a:off x="1956047" y="1381317"/>
            <a:ext cx="8111231" cy="4657685"/>
          </a:xfrm>
          <a:prstGeom prst="rect">
            <a:avLst/>
          </a:prstGeom>
        </p:spPr>
        <p:txBody>
          <a:bodyPr wrap="square">
            <a:spAutoFit/>
          </a:bodyPr>
          <a:lstStyle/>
          <a:p>
            <a:pPr marL="368300" marR="25400" indent="-342900" algn="just">
              <a:spcBef>
                <a:spcPts val="600"/>
              </a:spcBef>
              <a:spcAft>
                <a:spcPts val="700"/>
              </a:spcAft>
              <a:buFont typeface="Wingdings" panose="05000000000000000000" pitchFamily="2" charset="2"/>
              <a:buChar char="v"/>
            </a:pPr>
            <a:r>
              <a:rPr lang="en-US" sz="2400" b="1" dirty="0">
                <a:solidFill>
                  <a:srgbClr val="000000"/>
                </a:solidFill>
                <a:latin typeface="Comfortaa"/>
              </a:rPr>
              <a:t>COLLABORATION DIAGRAM</a:t>
            </a:r>
            <a:r>
              <a:rPr lang="en-US" sz="2400" b="1" i="1" dirty="0">
                <a:solidFill>
                  <a:srgbClr val="000000"/>
                </a:solidFill>
                <a:latin typeface="Comfortaa"/>
              </a:rPr>
              <a:t>:</a:t>
            </a:r>
            <a:endParaRPr lang="en-US" sz="2400" b="0" i="0" u="none" strike="noStrike" dirty="0">
              <a:solidFill>
                <a:srgbClr val="000000"/>
              </a:solidFill>
              <a:effectLst/>
              <a:latin typeface="Times New Roman" panose="02020603050405020304" pitchFamily="18" charset="0"/>
            </a:endParaRPr>
          </a:p>
          <a:p>
            <a:pPr marL="25400" marR="25400" algn="just">
              <a:spcBef>
                <a:spcPts val="600"/>
              </a:spcBef>
              <a:spcAft>
                <a:spcPts val="700"/>
              </a:spcAft>
            </a:pPr>
            <a:r>
              <a:rPr lang="en-US" sz="2400" dirty="0">
                <a:solidFill>
                  <a:srgbClr val="000000"/>
                </a:solidFill>
                <a:latin typeface="Comfortaa"/>
              </a:rPr>
              <a:t> The collaboration diagram describes the organization of objects in a system taking part in the message </a:t>
            </a:r>
            <a:r>
              <a:rPr lang="en-US" sz="2400" dirty="0" err="1">
                <a:solidFill>
                  <a:srgbClr val="000000"/>
                </a:solidFill>
                <a:latin typeface="Comfortaa"/>
              </a:rPr>
              <a:t>flow.Following</a:t>
            </a:r>
            <a:r>
              <a:rPr lang="en-US" sz="2400" dirty="0">
                <a:solidFill>
                  <a:srgbClr val="000000"/>
                </a:solidFill>
                <a:latin typeface="Comfortaa"/>
              </a:rPr>
              <a:t> things are to be identified clearly before drawing the collaboration diagram</a:t>
            </a:r>
            <a:endParaRPr lang="en-US" sz="2400" b="0" i="0" u="none" strike="noStrike" dirty="0">
              <a:solidFill>
                <a:srgbClr val="000000"/>
              </a:solidFill>
              <a:effectLst/>
              <a:latin typeface="Times New Roman" panose="02020603050405020304" pitchFamily="18" charset="0"/>
            </a:endParaRPr>
          </a:p>
          <a:p>
            <a:pPr fontAlgn="base">
              <a:buFont typeface="Arial" panose="020B0604020202020204" pitchFamily="34" charset="0"/>
              <a:buChar char="•"/>
            </a:pPr>
            <a:r>
              <a:rPr lang="en-US" sz="2400" b="0" i="0" u="none" strike="noStrike" dirty="0">
                <a:solidFill>
                  <a:srgbClr val="000000"/>
                </a:solidFill>
                <a:effectLst/>
                <a:latin typeface="Comfortaa"/>
              </a:rPr>
              <a:t>Objects taking part in the interaction.</a:t>
            </a:r>
          </a:p>
          <a:p>
            <a:pPr fontAlgn="base">
              <a:buFont typeface="Arial" panose="020B0604020202020204" pitchFamily="34" charset="0"/>
              <a:buChar char="•"/>
            </a:pPr>
            <a:r>
              <a:rPr lang="en-US" sz="2400" b="0" i="0" u="none" strike="noStrike" dirty="0">
                <a:solidFill>
                  <a:srgbClr val="000000"/>
                </a:solidFill>
                <a:effectLst/>
                <a:latin typeface="Comfortaa"/>
              </a:rPr>
              <a:t>Message flows among the objects.</a:t>
            </a:r>
          </a:p>
          <a:p>
            <a:pPr fontAlgn="base">
              <a:buFont typeface="Arial" panose="020B0604020202020204" pitchFamily="34" charset="0"/>
              <a:buChar char="•"/>
            </a:pPr>
            <a:r>
              <a:rPr lang="en-US" sz="2400" b="0" i="0" u="none" strike="noStrike" dirty="0">
                <a:solidFill>
                  <a:srgbClr val="000000"/>
                </a:solidFill>
                <a:effectLst/>
                <a:latin typeface="Comfortaa"/>
              </a:rPr>
              <a:t>The sequence in which the messages are flowing.</a:t>
            </a:r>
          </a:p>
          <a:p>
            <a:pPr fontAlgn="base">
              <a:spcAft>
                <a:spcPts val="1200"/>
              </a:spcAft>
              <a:buFont typeface="Arial" panose="020B0604020202020204" pitchFamily="34" charset="0"/>
              <a:buChar char="•"/>
            </a:pPr>
            <a:r>
              <a:rPr lang="en-US" sz="2400" b="0" i="0" u="none" strike="noStrike" dirty="0">
                <a:solidFill>
                  <a:srgbClr val="000000"/>
                </a:solidFill>
                <a:effectLst/>
                <a:latin typeface="Comfortaa"/>
              </a:rPr>
              <a:t>Object organization.</a:t>
            </a:r>
          </a:p>
          <a:p>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xmlns="" val="217653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xmlns="" id="{79975DB3-5D2C-41BD-9466-9F15A02821F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9635" y="325838"/>
            <a:ext cx="11612732" cy="65321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4119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8E6CC-1CED-4E95-84F5-54F124EF849C}"/>
              </a:ext>
            </a:extLst>
          </p:cNvPr>
          <p:cNvSpPr>
            <a:spLocks noGrp="1"/>
          </p:cNvSpPr>
          <p:nvPr>
            <p:ph type="title"/>
          </p:nvPr>
        </p:nvSpPr>
        <p:spPr/>
        <p:txBody>
          <a:bodyPr/>
          <a:lstStyle/>
          <a:p>
            <a:r>
              <a:rPr lang="en-IN" dirty="0"/>
              <a:t>IMPLEMENTATION METHODOLOGY</a:t>
            </a:r>
          </a:p>
        </p:txBody>
      </p:sp>
      <p:sp>
        <p:nvSpPr>
          <p:cNvPr id="3" name="Content Placeholder 2">
            <a:extLst>
              <a:ext uri="{FF2B5EF4-FFF2-40B4-BE49-F238E27FC236}">
                <a16:creationId xmlns:a16="http://schemas.microsoft.com/office/drawing/2014/main" xmlns="" id="{8DAEFEE4-2875-4B79-AAAC-2E2C9D458F07}"/>
              </a:ext>
            </a:extLst>
          </p:cNvPr>
          <p:cNvSpPr>
            <a:spLocks noGrp="1"/>
          </p:cNvSpPr>
          <p:nvPr>
            <p:ph idx="1"/>
          </p:nvPr>
        </p:nvSpPr>
        <p:spPr/>
        <p:txBody>
          <a:bodyPr>
            <a:normAutofit fontScale="92500" lnSpcReduction="20000"/>
          </a:bodyPr>
          <a:lstStyle/>
          <a:p>
            <a:r>
              <a:rPr lang="en-US" dirty="0"/>
              <a:t>Online Blood Donation management System project is aimed to developing an online Blood Donation Information. The entire Online Blood Donation management System project has been developed keeping in view of the distributed client server computing technology, in mind. The Blood Donation Agent is to create an e-Information about the donor and organization that are related to donating the blood. Through this Online Blood Donation management System application any person who is interested in donating the blood can register himself in the same way if any organization wants to register itself with this site that can also register.</a:t>
            </a:r>
            <a:br>
              <a:rPr lang="en-US" dirty="0"/>
            </a:br>
            <a:endParaRPr lang="en-IN" dirty="0"/>
          </a:p>
        </p:txBody>
      </p:sp>
    </p:spTree>
    <p:extLst>
      <p:ext uri="{BB962C8B-B14F-4D97-AF65-F5344CB8AC3E}">
        <p14:creationId xmlns:p14="http://schemas.microsoft.com/office/powerpoint/2010/main" xmlns="" val="316400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EC714-8F18-4163-A699-B91997FCAFE6}"/>
              </a:ext>
            </a:extLst>
          </p:cNvPr>
          <p:cNvSpPr>
            <a:spLocks noGrp="1"/>
          </p:cNvSpPr>
          <p:nvPr>
            <p:ph type="title"/>
          </p:nvPr>
        </p:nvSpPr>
        <p:spPr/>
        <p:txBody>
          <a:bodyPr>
            <a:normAutofit/>
          </a:bodyPr>
          <a:lstStyle/>
          <a:p>
            <a:r>
              <a:rPr lang="en-IN" u="sng" dirty="0"/>
              <a:t>ABSTRACT</a:t>
            </a:r>
          </a:p>
        </p:txBody>
      </p:sp>
      <p:sp>
        <p:nvSpPr>
          <p:cNvPr id="3" name="Content Placeholder 2">
            <a:extLst>
              <a:ext uri="{FF2B5EF4-FFF2-40B4-BE49-F238E27FC236}">
                <a16:creationId xmlns:a16="http://schemas.microsoft.com/office/drawing/2014/main" xmlns="" id="{F752A08D-8EFC-4176-A2AE-CE6C88EA3412}"/>
              </a:ext>
            </a:extLst>
          </p:cNvPr>
          <p:cNvSpPr>
            <a:spLocks noGrp="1"/>
          </p:cNvSpPr>
          <p:nvPr>
            <p:ph idx="1"/>
          </p:nvPr>
        </p:nvSpPr>
        <p:spPr/>
        <p:txBody>
          <a:bodyPr>
            <a:normAutofit fontScale="92500" lnSpcReduction="20000"/>
          </a:bodyPr>
          <a:lstStyle/>
          <a:p>
            <a:pPr marL="0" indent="0">
              <a:buNone/>
            </a:pPr>
            <a:r>
              <a:rPr lang="en-US" dirty="0"/>
              <a:t> Blood donation is required during an organ transplant, accidents, cancer treatment etc. For blood donation, one needs to check for a donation camp or needs to visit blood bank. The Manual Blood donation system has many disadvantages. This online blood donation management system maintains the list of blood donors and also helps the recipients to track and search the right donor easily. This project aims at maintaining all information regarding blood donors, different blood groups available in blood banks as wells as blood camps and help them manage in a better way.</a:t>
            </a:r>
            <a:br>
              <a:rPr lang="en-US" dirty="0"/>
            </a:br>
            <a:r>
              <a:rPr lang="en-US" dirty="0"/>
              <a:t/>
            </a:r>
            <a:br>
              <a:rPr lang="en-US" dirty="0"/>
            </a:br>
            <a:endParaRPr lang="en-IN" dirty="0"/>
          </a:p>
        </p:txBody>
      </p:sp>
    </p:spTree>
    <p:extLst>
      <p:ext uri="{BB962C8B-B14F-4D97-AF65-F5344CB8AC3E}">
        <p14:creationId xmlns:p14="http://schemas.microsoft.com/office/powerpoint/2010/main" xmlns="" val="1384815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FE838-C8D0-4D69-ADD3-727D01D7FEFA}"/>
              </a:ext>
            </a:extLst>
          </p:cNvPr>
          <p:cNvSpPr>
            <a:spLocks noGrp="1"/>
          </p:cNvSpPr>
          <p:nvPr>
            <p:ph type="title"/>
          </p:nvPr>
        </p:nvSpPr>
        <p:spPr/>
        <p:txBody>
          <a:bodyPr/>
          <a:lstStyle/>
          <a:p>
            <a:r>
              <a:rPr lang="en-IN" dirty="0"/>
              <a:t>RESULT</a:t>
            </a:r>
          </a:p>
        </p:txBody>
      </p:sp>
      <p:pic>
        <p:nvPicPr>
          <p:cNvPr id="8194" name="Picture 2">
            <a:extLst>
              <a:ext uri="{FF2B5EF4-FFF2-40B4-BE49-F238E27FC236}">
                <a16:creationId xmlns:a16="http://schemas.microsoft.com/office/drawing/2014/main" xmlns="" id="{781E0689-B980-4E75-8622-595BED507086}"/>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797997" y="1882775"/>
            <a:ext cx="8596005" cy="457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200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xmlns="" id="{0EE4471E-FB57-423B-9D17-E61AE34DC2F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38100"/>
            <a:ext cx="5943600" cy="6781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796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xmlns="" id="{45DAD68F-5ED0-4D0F-B7A7-5526911EDC2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27465" y="-8878"/>
            <a:ext cx="4535487"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3811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xmlns="" id="{8A1BE5E4-DA5B-47FB-B2DE-4D7E8CD3D1D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9632" y="371310"/>
            <a:ext cx="11332464" cy="2742311"/>
          </a:xfrm>
          <a:prstGeom prst="rect">
            <a:avLst/>
          </a:prstGeom>
          <a:noFill/>
          <a:extLst>
            <a:ext uri="{909E8E84-426E-40DD-AFC4-6F175D3DCCD1}">
              <a14:hiddenFill xmlns:a14="http://schemas.microsoft.com/office/drawing/2010/main" xmlns="">
                <a:solidFill>
                  <a:srgbClr val="FFFFFF"/>
                </a:solidFill>
              </a14:hiddenFill>
            </a:ext>
          </a:extLst>
        </p:spPr>
      </p:pic>
      <p:pic>
        <p:nvPicPr>
          <p:cNvPr id="11268" name="Picture 4">
            <a:extLst>
              <a:ext uri="{FF2B5EF4-FFF2-40B4-BE49-F238E27FC236}">
                <a16:creationId xmlns:a16="http://schemas.microsoft.com/office/drawing/2014/main" xmlns="" id="{34916BEA-C359-4406-A540-15636496F15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18679" y="3009900"/>
            <a:ext cx="5943600" cy="3848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7309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C9F40-F2C8-40C3-BD1E-7ACC31DAD21E}"/>
              </a:ext>
            </a:extLst>
          </p:cNvPr>
          <p:cNvSpPr>
            <a:spLocks noGrp="1"/>
          </p:cNvSpPr>
          <p:nvPr>
            <p:ph type="title"/>
          </p:nvPr>
        </p:nvSpPr>
        <p:spPr/>
        <p:txBody>
          <a:bodyPr/>
          <a:lstStyle/>
          <a:p>
            <a:r>
              <a:rPr lang="en-US" b="1" dirty="0"/>
              <a:t>CONCLUSION:</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5DD48A83-1444-4420-9F5D-DFD69F995EB7}"/>
              </a:ext>
            </a:extLst>
          </p:cNvPr>
          <p:cNvSpPr>
            <a:spLocks noGrp="1"/>
          </p:cNvSpPr>
          <p:nvPr>
            <p:ph idx="1"/>
          </p:nvPr>
        </p:nvSpPr>
        <p:spPr/>
        <p:txBody>
          <a:bodyPr/>
          <a:lstStyle/>
          <a:p>
            <a:pPr marL="0" indent="0">
              <a:buNone/>
            </a:pPr>
            <a:r>
              <a:rPr lang="en-US" dirty="0"/>
              <a:t>In this project we tried to implement the </a:t>
            </a:r>
            <a:r>
              <a:rPr lang="en-US" dirty="0" err="1"/>
              <a:t>centarlized</a:t>
            </a:r>
            <a:r>
              <a:rPr lang="en-US" dirty="0"/>
              <a:t> blood bank management </a:t>
            </a:r>
            <a:r>
              <a:rPr lang="en-US" dirty="0" err="1"/>
              <a:t>system.this</a:t>
            </a:r>
            <a:r>
              <a:rPr lang="en-US" dirty="0"/>
              <a:t> project has many advantages to the society.as everything is </a:t>
            </a:r>
            <a:r>
              <a:rPr lang="en-US" dirty="0" err="1"/>
              <a:t>centralised</a:t>
            </a:r>
            <a:r>
              <a:rPr lang="en-US" dirty="0"/>
              <a:t> we can combine many objectives to perform effective </a:t>
            </a:r>
            <a:r>
              <a:rPr lang="en-US" dirty="0" err="1"/>
              <a:t>analysis.effective</a:t>
            </a:r>
            <a:r>
              <a:rPr lang="en-US" dirty="0"/>
              <a:t> analysis of data can help a lot in medical field as many other objects and fields can be added to this system for the </a:t>
            </a:r>
            <a:r>
              <a:rPr lang="en-US" dirty="0" err="1"/>
              <a:t>differnt</a:t>
            </a:r>
            <a:r>
              <a:rPr lang="en-US" dirty="0"/>
              <a:t> blood groups.</a:t>
            </a:r>
          </a:p>
          <a:p>
            <a:pPr marL="0" indent="0">
              <a:buNone/>
            </a:pPr>
            <a:r>
              <a:rPr lang="en-US" dirty="0"/>
              <a:t/>
            </a:r>
            <a:br>
              <a:rPr lang="en-US" dirty="0"/>
            </a:br>
            <a:endParaRPr lang="en-IN" dirty="0"/>
          </a:p>
        </p:txBody>
      </p:sp>
    </p:spTree>
    <p:extLst>
      <p:ext uri="{BB962C8B-B14F-4D97-AF65-F5344CB8AC3E}">
        <p14:creationId xmlns:p14="http://schemas.microsoft.com/office/powerpoint/2010/main" xmlns="" val="37579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E53AD-B6BF-49BE-9158-7614398C7A0A}"/>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xmlns="" id="{99C89945-E295-4865-BD21-2BCB6B632862}"/>
              </a:ext>
            </a:extLst>
          </p:cNvPr>
          <p:cNvSpPr>
            <a:spLocks noGrp="1"/>
          </p:cNvSpPr>
          <p:nvPr>
            <p:ph idx="1"/>
          </p:nvPr>
        </p:nvSpPr>
        <p:spPr/>
        <p:txBody>
          <a:bodyPr/>
          <a:lstStyle/>
          <a:p>
            <a:r>
              <a:rPr lang="en-US" dirty="0"/>
              <a:t>en.wikipedia.org</a:t>
            </a:r>
          </a:p>
          <a:p>
            <a:r>
              <a:rPr lang="en-US" u="sng" dirty="0">
                <a:hlinkClick r:id="rId2"/>
              </a:rPr>
              <a:t>www.google.com</a:t>
            </a:r>
            <a:endParaRPr lang="en-US" dirty="0"/>
          </a:p>
          <a:p>
            <a:r>
              <a:rPr lang="en-US" dirty="0"/>
              <a:t> www.about.com System </a:t>
            </a:r>
            <a:r>
              <a:rPr lang="en-US" dirty="0" err="1"/>
              <a:t>Analyasis</a:t>
            </a:r>
            <a:r>
              <a:rPr lang="en-US" dirty="0"/>
              <a:t> and Design Method, Publisher </a:t>
            </a:r>
            <a:r>
              <a:rPr lang="en-US"/>
              <a:t>McHill</a:t>
            </a: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xmlns="" val="363161303"/>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BCBE3-BAED-417C-87A7-3B86124EDFF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9C713F17-184B-4940-9FD0-48078AEA361F}"/>
              </a:ext>
            </a:extLst>
          </p:cNvPr>
          <p:cNvSpPr>
            <a:spLocks noGrp="1"/>
          </p:cNvSpPr>
          <p:nvPr>
            <p:ph idx="1"/>
          </p:nvPr>
        </p:nvSpPr>
        <p:spPr/>
        <p:txBody>
          <a:bodyPr>
            <a:normAutofit fontScale="92500" lnSpcReduction="10000"/>
          </a:bodyPr>
          <a:lstStyle/>
          <a:p>
            <a:pPr marL="0" indent="0">
              <a:buNone/>
            </a:pPr>
            <a:r>
              <a:rPr lang="en-US" dirty="0"/>
              <a:t>It has two modules namely Admin and User. Admins can add hospitals having blood banks and can also add various blood donation camps. He/she can also view the list of donors of a particular area with proper Blood cross match. He/she can also check for blood requests and in case of emergency he/she can send notifications to blood donors as per the requirements. Users can register and make a request. Users can also register as a donor. Donors can check for Blood camps and hospitals for blood donation and will be getting notifications in case of emergency. They can either accept or ignore it.</a:t>
            </a:r>
          </a:p>
        </p:txBody>
      </p:sp>
    </p:spTree>
    <p:extLst>
      <p:ext uri="{BB962C8B-B14F-4D97-AF65-F5344CB8AC3E}">
        <p14:creationId xmlns:p14="http://schemas.microsoft.com/office/powerpoint/2010/main" xmlns="" val="283442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D203B-CD93-494B-81A1-A8B5F1A59D06}"/>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xmlns="" id="{AE7096BD-84CA-4A74-8233-864753355AF8}"/>
              </a:ext>
            </a:extLst>
          </p:cNvPr>
          <p:cNvSpPr>
            <a:spLocks noGrp="1"/>
          </p:cNvSpPr>
          <p:nvPr>
            <p:ph idx="1"/>
          </p:nvPr>
        </p:nvSpPr>
        <p:spPr/>
        <p:txBody>
          <a:bodyPr/>
          <a:lstStyle/>
          <a:p>
            <a:pPr marL="0" indent="0">
              <a:buNone/>
            </a:pPr>
            <a:r>
              <a:rPr lang="en-US" dirty="0"/>
              <a:t>The Online Blood Bank has motive for the social service. The bank has details of the all donor and recipient information. The Bank has many registered donors who have always focused to donate blood for emergency. Our job is completed by having the donors and their details, the recipient has to contact, if they seek blood. </a:t>
            </a:r>
            <a:br>
              <a:rPr lang="en-US" dirty="0"/>
            </a:br>
            <a:endParaRPr lang="en-IN" dirty="0"/>
          </a:p>
        </p:txBody>
      </p:sp>
    </p:spTree>
    <p:extLst>
      <p:ext uri="{BB962C8B-B14F-4D97-AF65-F5344CB8AC3E}">
        <p14:creationId xmlns:p14="http://schemas.microsoft.com/office/powerpoint/2010/main" xmlns="" val="306410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30011E-F0E7-4E9C-963A-742F288316B7}"/>
              </a:ext>
            </a:extLst>
          </p:cNvPr>
          <p:cNvSpPr>
            <a:spLocks noGrp="1"/>
          </p:cNvSpPr>
          <p:nvPr>
            <p:ph type="title"/>
          </p:nvPr>
        </p:nvSpPr>
        <p:spPr/>
        <p:txBody>
          <a:bodyPr/>
          <a:lstStyle/>
          <a:p>
            <a:r>
              <a:rPr lang="en-IN" dirty="0"/>
              <a:t>REQUIREMENTS</a:t>
            </a:r>
          </a:p>
        </p:txBody>
      </p:sp>
      <p:sp>
        <p:nvSpPr>
          <p:cNvPr id="8" name="Content Placeholder 7">
            <a:extLst>
              <a:ext uri="{FF2B5EF4-FFF2-40B4-BE49-F238E27FC236}">
                <a16:creationId xmlns:a16="http://schemas.microsoft.com/office/drawing/2014/main" xmlns="" id="{99ED6BB7-FE32-4EB5-969B-39F9D8BEA73C}"/>
              </a:ext>
            </a:extLst>
          </p:cNvPr>
          <p:cNvSpPr>
            <a:spLocks noGrp="1"/>
          </p:cNvSpPr>
          <p:nvPr>
            <p:ph idx="1"/>
          </p:nvPr>
        </p:nvSpPr>
        <p:spPr>
          <a:xfrm>
            <a:off x="745725" y="1846555"/>
            <a:ext cx="10608076" cy="4330408"/>
          </a:xfrm>
        </p:spPr>
        <p:txBody>
          <a:bodyPr>
            <a:normAutofit fontScale="77500" lnSpcReduction="20000"/>
          </a:bodyPr>
          <a:lstStyle/>
          <a:p>
            <a:pPr>
              <a:buFont typeface="Wingdings" panose="05000000000000000000" pitchFamily="2" charset="2"/>
              <a:buChar char="v"/>
            </a:pPr>
            <a:r>
              <a:rPr lang="en-US" b="1" dirty="0"/>
              <a:t>Functional requirements:</a:t>
            </a:r>
            <a:endParaRPr lang="en-US" dirty="0"/>
          </a:p>
          <a:p>
            <a:r>
              <a:rPr lang="en-US" b="1" dirty="0"/>
              <a:t>login:</a:t>
            </a:r>
            <a:endParaRPr lang="en-US" dirty="0"/>
          </a:p>
          <a:p>
            <a:pPr marL="0" indent="0">
              <a:buNone/>
            </a:pPr>
            <a:r>
              <a:rPr lang="en-US" dirty="0"/>
              <a:t>       The system provides security features through username and password matching where only </a:t>
            </a:r>
            <a:r>
              <a:rPr lang="en-US" dirty="0" err="1"/>
              <a:t>authorised</a:t>
            </a:r>
            <a:r>
              <a:rPr lang="en-US" dirty="0"/>
              <a:t> users can access the system with different authorization level.</a:t>
            </a:r>
          </a:p>
          <a:p>
            <a:r>
              <a:rPr lang="en-US" b="1" dirty="0"/>
              <a:t>Donor profile registration:</a:t>
            </a:r>
            <a:endParaRPr lang="en-US" dirty="0"/>
          </a:p>
          <a:p>
            <a:pPr marL="0" indent="0">
              <a:buNone/>
            </a:pPr>
            <a:r>
              <a:rPr lang="en-US" dirty="0"/>
              <a:t>        This allows healthy public to register as volunteer donor.</a:t>
            </a:r>
          </a:p>
          <a:p>
            <a:r>
              <a:rPr lang="en-US" b="1" dirty="0"/>
              <a:t>Blood stock management:</a:t>
            </a:r>
            <a:endParaRPr lang="en-US" dirty="0"/>
          </a:p>
          <a:p>
            <a:pPr marL="0" indent="0">
              <a:buNone/>
            </a:pPr>
            <a:r>
              <a:rPr lang="en-US" dirty="0"/>
              <a:t>        The blood bank staffs can manage the blood stock starting from the blood collection, to blood screening processing storage, transference and transfusion through this system.</a:t>
            </a:r>
          </a:p>
          <a:p>
            <a:pPr marL="0" indent="0">
              <a:buNone/>
            </a:pPr>
            <a:r>
              <a:rPr lang="en-US" dirty="0"/>
              <a:t/>
            </a:r>
            <a:br>
              <a:rPr lang="en-US" dirty="0"/>
            </a:br>
            <a:endParaRPr lang="en-IN" dirty="0"/>
          </a:p>
        </p:txBody>
      </p:sp>
    </p:spTree>
    <p:extLst>
      <p:ext uri="{BB962C8B-B14F-4D97-AF65-F5344CB8AC3E}">
        <p14:creationId xmlns:p14="http://schemas.microsoft.com/office/powerpoint/2010/main" xmlns="" val="151705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A5B36E2-F093-4B0E-A52D-1F90C9616FF6}"/>
              </a:ext>
            </a:extLst>
          </p:cNvPr>
          <p:cNvSpPr/>
          <p:nvPr/>
        </p:nvSpPr>
        <p:spPr>
          <a:xfrm>
            <a:off x="532662" y="479393"/>
            <a:ext cx="10431261" cy="4247317"/>
          </a:xfrm>
          <a:prstGeom prst="rect">
            <a:avLst/>
          </a:prstGeom>
        </p:spPr>
        <p:txBody>
          <a:bodyPr wrap="square" numCol="1">
            <a:spAutoFit/>
          </a:bodyPr>
          <a:lstStyle/>
          <a:p>
            <a:pPr>
              <a:buFont typeface="Wingdings" pitchFamily="2" charset="2"/>
              <a:buChar char="v"/>
            </a:pPr>
            <a:r>
              <a:rPr lang="en-IN" b="1" dirty="0" smtClean="0"/>
              <a:t>Non-Functional requirements:</a:t>
            </a:r>
            <a:endParaRPr lang="en-IN" dirty="0" smtClean="0"/>
          </a:p>
          <a:p>
            <a:pPr>
              <a:buFont typeface="Arial" pitchFamily="34" charset="0"/>
              <a:buChar char="•"/>
            </a:pPr>
            <a:r>
              <a:rPr lang="en-IN" b="1" dirty="0" smtClean="0"/>
              <a:t>Availability:</a:t>
            </a:r>
            <a:endParaRPr lang="en-IN" dirty="0" smtClean="0"/>
          </a:p>
          <a:p>
            <a:r>
              <a:rPr lang="en-IN" dirty="0" smtClean="0"/>
              <a:t>The system should be available at all times, meaning the user can access it using application.</a:t>
            </a:r>
          </a:p>
          <a:p>
            <a:r>
              <a:rPr lang="en-IN" dirty="0" smtClean="0"/>
              <a:t>In case of hardware failure hardware failure or database </a:t>
            </a:r>
            <a:r>
              <a:rPr lang="en-IN" dirty="0" err="1" smtClean="0"/>
              <a:t>corruption,a</a:t>
            </a:r>
            <a:r>
              <a:rPr lang="en-IN" dirty="0" smtClean="0"/>
              <a:t> replacement page will be </a:t>
            </a:r>
            <a:r>
              <a:rPr lang="en-IN" dirty="0" err="1" smtClean="0"/>
              <a:t>shown.Also</a:t>
            </a:r>
            <a:r>
              <a:rPr lang="en-IN" dirty="0" smtClean="0"/>
              <a:t> backup of the database should be retrieved from the application data folder and saved by administrator.</a:t>
            </a:r>
          </a:p>
          <a:p>
            <a:pPr>
              <a:buFont typeface="Arial" pitchFamily="34" charset="0"/>
              <a:buChar char="•"/>
            </a:pPr>
            <a:r>
              <a:rPr lang="en-IN" b="1" dirty="0" smtClean="0"/>
              <a:t>Security:</a:t>
            </a:r>
            <a:endParaRPr lang="en-IN" dirty="0" smtClean="0"/>
          </a:p>
          <a:p>
            <a:r>
              <a:rPr lang="en-IN" dirty="0" smtClean="0"/>
              <a:t>The system use SSL(secured socket layer) in all transactions that include any confidential customer information.</a:t>
            </a:r>
          </a:p>
          <a:p>
            <a:pPr>
              <a:buFont typeface="Arial" pitchFamily="34" charset="0"/>
              <a:buChar char="•"/>
            </a:pPr>
            <a:r>
              <a:rPr lang="en-IN" dirty="0" smtClean="0"/>
              <a:t>Performance:</a:t>
            </a:r>
          </a:p>
          <a:p>
            <a:r>
              <a:rPr lang="en-IN" dirty="0" smtClean="0"/>
              <a:t>The system is interactive and the delay involved are less.</a:t>
            </a:r>
          </a:p>
          <a:p>
            <a:pPr>
              <a:buFont typeface="Arial" pitchFamily="34" charset="0"/>
              <a:buChar char="•"/>
            </a:pPr>
            <a:r>
              <a:rPr lang="en-IN" b="1" dirty="0" smtClean="0"/>
              <a:t>Reliability:</a:t>
            </a:r>
            <a:endParaRPr lang="en-IN" dirty="0" smtClean="0"/>
          </a:p>
          <a:p>
            <a:r>
              <a:rPr lang="en-IN" dirty="0" smtClean="0"/>
              <a:t>As the system provides the right tools for problem solving it is made in such a way that the system is reliable in its operations and for securing the sensitive details.</a:t>
            </a:r>
          </a:p>
          <a:p>
            <a:pPr>
              <a:buFont typeface="Arial" pitchFamily="34" charset="0"/>
              <a:buChar char="•"/>
            </a:pPr>
            <a:endParaRPr lang="en-US" b="0" i="0" u="none" strike="noStrike" dirty="0">
              <a:solidFill>
                <a:srgbClr val="000000"/>
              </a:solidFill>
              <a:effectLst/>
              <a:latin typeface="Times New Roman" panose="02020603050405020304" pitchFamily="18" charset="0"/>
            </a:endParaRPr>
          </a:p>
          <a:p>
            <a:r>
              <a:rPr lang="en-US" dirty="0"/>
              <a:t/>
            </a:r>
            <a:br>
              <a:rPr lang="en-US" dirty="0"/>
            </a:br>
            <a:endParaRPr lang="en-IN" dirty="0"/>
          </a:p>
        </p:txBody>
      </p:sp>
    </p:spTree>
    <p:extLst>
      <p:ext uri="{BB962C8B-B14F-4D97-AF65-F5344CB8AC3E}">
        <p14:creationId xmlns:p14="http://schemas.microsoft.com/office/powerpoint/2010/main" xmlns="" val="19307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A76DD6-B11E-4546-87D4-2D9B77B4758D}"/>
              </a:ext>
            </a:extLst>
          </p:cNvPr>
          <p:cNvSpPr>
            <a:spLocks noGrp="1"/>
          </p:cNvSpPr>
          <p:nvPr>
            <p:ph type="title"/>
          </p:nvPr>
        </p:nvSpPr>
        <p:spPr/>
        <p:txBody>
          <a:bodyPr/>
          <a:lstStyle/>
          <a:p>
            <a:r>
              <a:rPr lang="en-IN" dirty="0"/>
              <a:t>UML Diagrams</a:t>
            </a:r>
          </a:p>
        </p:txBody>
      </p:sp>
      <p:sp>
        <p:nvSpPr>
          <p:cNvPr id="3" name="Content Placeholder 2">
            <a:extLst>
              <a:ext uri="{FF2B5EF4-FFF2-40B4-BE49-F238E27FC236}">
                <a16:creationId xmlns:a16="http://schemas.microsoft.com/office/drawing/2014/main" xmlns="" id="{2424AA91-553E-4BC5-8E79-7F8157EA68A2}"/>
              </a:ext>
            </a:extLst>
          </p:cNvPr>
          <p:cNvSpPr>
            <a:spLocks noGrp="1"/>
          </p:cNvSpPr>
          <p:nvPr>
            <p:ph idx="1"/>
          </p:nvPr>
        </p:nvSpPr>
        <p:spPr/>
        <p:txBody>
          <a:bodyPr/>
          <a:lstStyle/>
          <a:p>
            <a:pPr>
              <a:buFont typeface="Wingdings" panose="05000000000000000000" pitchFamily="2" charset="2"/>
              <a:buChar char="v"/>
            </a:pPr>
            <a:r>
              <a:rPr lang="en-US" b="1" dirty="0"/>
              <a:t>USECASE DIAGRAM</a:t>
            </a:r>
            <a:r>
              <a:rPr lang="en-US" b="1" i="1" dirty="0"/>
              <a:t>:</a:t>
            </a:r>
            <a:endParaRPr lang="en-US" dirty="0"/>
          </a:p>
          <a:p>
            <a:pPr marL="0" indent="0">
              <a:buNone/>
            </a:pPr>
            <a:r>
              <a:rPr lang="en-US" dirty="0"/>
              <a:t>Use case diagrams are used to gather the requirements of a system including internal and external influences. These requirements are mostly design requirements. Hence, when a system is analyzed to gather its functionalities, use cases are prepared and actors are identified.</a:t>
            </a:r>
          </a:p>
          <a:p>
            <a:pPr marL="0" indent="0">
              <a:buNone/>
            </a:pP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xmlns="" val="106069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1ECABF3B-E449-4500-BDA8-62D420E724F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09710" y="-11096"/>
            <a:ext cx="8561031" cy="64207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3737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430AA641-9554-4459-B441-4A1E511F5F68}"/>
              </a:ext>
            </a:extLst>
          </p:cNvPr>
          <p:cNvSpPr/>
          <p:nvPr/>
        </p:nvSpPr>
        <p:spPr>
          <a:xfrm>
            <a:off x="1068281" y="1232569"/>
            <a:ext cx="10605857" cy="4154984"/>
          </a:xfrm>
          <a:prstGeom prst="rect">
            <a:avLst/>
          </a:prstGeom>
        </p:spPr>
        <p:txBody>
          <a:bodyPr wrap="square">
            <a:spAutoFit/>
          </a:bodyPr>
          <a:lstStyle/>
          <a:p>
            <a:pPr marL="342900" indent="-342900">
              <a:buFont typeface="Wingdings" panose="05000000000000000000" pitchFamily="2" charset="2"/>
              <a:buChar char="v"/>
            </a:pPr>
            <a:r>
              <a:rPr lang="en-US" sz="2400" b="1" dirty="0">
                <a:solidFill>
                  <a:srgbClr val="000000"/>
                </a:solidFill>
                <a:latin typeface="Comfortaa"/>
              </a:rPr>
              <a:t>CLASS DIAGRAM</a:t>
            </a:r>
            <a:r>
              <a:rPr lang="en-US" sz="2400" dirty="0">
                <a:solidFill>
                  <a:srgbClr val="000000"/>
                </a:solidFill>
                <a:latin typeface="Comfortaa"/>
              </a:rPr>
              <a:t>:</a:t>
            </a:r>
            <a:endParaRPr lang="en-US" sz="2400" u="none" strike="noStrike" dirty="0">
              <a:solidFill>
                <a:srgbClr val="000000"/>
              </a:solidFill>
              <a:effectLst/>
              <a:latin typeface="Times New Roman" panose="02020603050405020304" pitchFamily="18" charset="0"/>
            </a:endParaRPr>
          </a:p>
          <a:p>
            <a:r>
              <a:rPr lang="en-US" sz="2400" dirty="0">
                <a:solidFill>
                  <a:srgbClr val="000000"/>
                </a:solidFill>
                <a:latin typeface="Comfortaa"/>
              </a:rPr>
              <a:t>Class diagram is a static </a:t>
            </a:r>
            <a:r>
              <a:rPr lang="en-US" sz="2400" dirty="0" err="1">
                <a:solidFill>
                  <a:srgbClr val="000000"/>
                </a:solidFill>
                <a:latin typeface="Comfortaa"/>
              </a:rPr>
              <a:t>diagram.Class</a:t>
            </a:r>
            <a:r>
              <a:rPr lang="en-US" sz="2400" dirty="0">
                <a:solidFill>
                  <a:srgbClr val="000000"/>
                </a:solidFill>
                <a:latin typeface="Comfortaa"/>
              </a:rPr>
              <a:t> diagram describes the attributes and operations of a class and also the constraints imposed on the system. The class diagrams are widely used in the modeling of </a:t>
            </a:r>
            <a:r>
              <a:rPr lang="en-US" sz="2400" dirty="0" err="1">
                <a:solidFill>
                  <a:srgbClr val="000000"/>
                </a:solidFill>
                <a:latin typeface="Comfortaa"/>
              </a:rPr>
              <a:t>objectoriented</a:t>
            </a:r>
            <a:r>
              <a:rPr lang="en-US" sz="2400" dirty="0">
                <a:solidFill>
                  <a:srgbClr val="000000"/>
                </a:solidFill>
                <a:latin typeface="Comfortaa"/>
              </a:rPr>
              <a:t> systems because they are the only UML diagrams, which can be mapped directly with object-oriented </a:t>
            </a:r>
            <a:r>
              <a:rPr lang="en-US" sz="2400" dirty="0" err="1">
                <a:solidFill>
                  <a:srgbClr val="000000"/>
                </a:solidFill>
                <a:latin typeface="Comfortaa"/>
              </a:rPr>
              <a:t>languages.Class</a:t>
            </a:r>
            <a:r>
              <a:rPr lang="en-US" sz="2400" dirty="0">
                <a:solidFill>
                  <a:srgbClr val="000000"/>
                </a:solidFill>
                <a:latin typeface="Comfortaa"/>
              </a:rPr>
              <a:t> diagram shows a collection of classes, interfaces, associations, collaborations, and constraints. It is also known as a structural diagram.</a:t>
            </a:r>
            <a:endParaRPr lang="en-US" sz="2400" b="0" i="0" u="none" strike="noStrike" dirty="0">
              <a:solidFill>
                <a:srgbClr val="000000"/>
              </a:solidFill>
              <a:effectLst/>
              <a:latin typeface="Times New Roman" panose="02020603050405020304" pitchFamily="18" charset="0"/>
            </a:endParaRPr>
          </a:p>
          <a:p>
            <a:r>
              <a:rPr lang="en-US" sz="2400" dirty="0"/>
              <a:t/>
            </a:r>
            <a:br>
              <a:rPr lang="en-US" sz="2400" dirty="0"/>
            </a:br>
            <a:r>
              <a:rPr lang="en-US" sz="2400" dirty="0"/>
              <a:t/>
            </a:r>
            <a:br>
              <a:rPr lang="en-US" sz="2400" dirty="0"/>
            </a:br>
            <a:endParaRPr lang="en-IN" sz="2400" dirty="0"/>
          </a:p>
        </p:txBody>
      </p:sp>
    </p:spTree>
    <p:extLst>
      <p:ext uri="{BB962C8B-B14F-4D97-AF65-F5344CB8AC3E}">
        <p14:creationId xmlns:p14="http://schemas.microsoft.com/office/powerpoint/2010/main" xmlns="" val="3913262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220</TotalTime>
  <Words>828</Words>
  <Application>Microsoft Office PowerPoint</Application>
  <PresentationFormat>Custom</PresentationFormat>
  <Paragraphs>65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Verve</vt:lpstr>
      <vt:lpstr>Slide 1</vt:lpstr>
      <vt:lpstr>ABSTRACT</vt:lpstr>
      <vt:lpstr>INTRODUCTION</vt:lpstr>
      <vt:lpstr>MOTIVATION</vt:lpstr>
      <vt:lpstr>REQUIREMENTS</vt:lpstr>
      <vt:lpstr>Slide 6</vt:lpstr>
      <vt:lpstr>UML Diagrams</vt:lpstr>
      <vt:lpstr>Slide 8</vt:lpstr>
      <vt:lpstr>Slide 9</vt:lpstr>
      <vt:lpstr>Slide 10</vt:lpstr>
      <vt:lpstr>Slide 11</vt:lpstr>
      <vt:lpstr>Slide 12</vt:lpstr>
      <vt:lpstr>Slide 13</vt:lpstr>
      <vt:lpstr>Slide 14</vt:lpstr>
      <vt:lpstr>Slide 15</vt:lpstr>
      <vt:lpstr>Slide 16</vt:lpstr>
      <vt:lpstr>Slide 17</vt:lpstr>
      <vt:lpstr>Slide 18</vt:lpstr>
      <vt:lpstr>IMPLEMENTATION METHODOLOGY</vt:lpstr>
      <vt:lpstr>RESULT</vt:lpstr>
      <vt:lpstr>Slide 21</vt:lpstr>
      <vt:lpstr>Slide 22</vt:lpstr>
      <vt:lpstr>Slide 23</vt:lpstr>
      <vt:lpstr>CONCLUSION: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BLOOD DONATION SYSTEM</dc:title>
  <dc:creator>ponnaganti vandana</dc:creator>
  <cp:lastModifiedBy>hp</cp:lastModifiedBy>
  <cp:revision>15</cp:revision>
  <dcterms:created xsi:type="dcterms:W3CDTF">2020-03-11T16:05:58Z</dcterms:created>
  <dcterms:modified xsi:type="dcterms:W3CDTF">2020-03-12T05:24:10Z</dcterms:modified>
</cp:coreProperties>
</file>