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67" r:id="rId10"/>
    <p:sldId id="258" r:id="rId11"/>
    <p:sldId id="268" r:id="rId12"/>
    <p:sldId id="269" r:id="rId13"/>
    <p:sldId id="270" r:id="rId14"/>
    <p:sldId id="271" r:id="rId15"/>
    <p:sldId id="272" r:id="rId16"/>
    <p:sldId id="259" r:id="rId17"/>
    <p:sldId id="273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0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520A1-9DAC-400C-AA05-09169BC02C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542F6-6497-4322-AEDF-59EA2099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6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configurations are plotted with same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542F6-6497-4322-AEDF-59EA20994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0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Bayesian Classifier is giving best performance overall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542F6-6497-4322-AEDF-59EA20994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496&lt;52, 59, 124, 160, 247&gt;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542F6-6497-4322-AEDF-59EA20994B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3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0CEE-5673-4448-8A13-B137861E9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ADBC6-8C22-422A-AD86-AD1070333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E3FA-5085-45CA-8927-976F7C53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0F62-915A-48B3-B0D1-F2D1F32F366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1F76-53DE-458F-91B6-171A93DC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D59B-9172-4644-810F-9377750A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C459-D368-4A67-A38F-FFA3C357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DFDD-17E4-4533-B734-D45E7EDF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17C61-0802-4491-A99E-2DB12FC8D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2D7B-42AE-4C06-8C32-B5DF9374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0F62-915A-48B3-B0D1-F2D1F32F366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09FA-78A8-4472-BFE2-B434A1EE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12BF-F0DC-4ADA-9380-A93E7BAB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C459-D368-4A67-A38F-FFA3C357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84A6E-6206-4363-85C5-97936665F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5C99B-11A6-4804-98B8-9F48A5E57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D265-2D59-48BE-AF52-82CC3FB0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0F62-915A-48B3-B0D1-F2D1F32F366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7D38-B1E6-4225-9E4A-44DB62B2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FC875-79E6-4DF0-BEED-35F1574A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C459-D368-4A67-A38F-FFA3C357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2A29-09A3-49C3-8625-2CEB626E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2702-BEB6-4317-8360-CCEA5CF9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E67B5-2ADF-49FF-B675-DFBA0E2E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0F62-915A-48B3-B0D1-F2D1F32F366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5B94-21A3-4E0E-9C2E-99EAF175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F824F-D195-4A92-89A6-20043BDE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C459-D368-4A67-A38F-FFA3C357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1D99-888B-4AE6-80AE-D1A1610D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754E2-EB84-4AB5-9226-EAAA0AE9A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0357-13D3-4CD0-846D-A5E006BA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0F62-915A-48B3-B0D1-F2D1F32F366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84ED5-4EE8-41B7-B3C0-2C3C55EB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6205-6A6D-47F3-B00E-AB8BF4D9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C459-D368-4A67-A38F-FFA3C357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831C-841A-4E6F-873E-7A7FB114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18AC-6A70-4805-8F04-3E7A1AD33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80013-A652-4656-846C-BF5D3DEB0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DC0C-749A-41D6-ADFD-AB784EBF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0F62-915A-48B3-B0D1-F2D1F32F366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FB07E-92FB-4099-9A8F-585BCC38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1EB16-1588-4727-AF34-19173F67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C459-D368-4A67-A38F-FFA3C357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7736-35E1-4F65-A2AA-23FF8B99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0751D-0E91-48C3-BF5C-832D724C0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0503-DFC3-4F48-9384-90A5E66DD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CA7BC-2F90-42CD-82F6-104A17294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B21B8-DB9A-4949-8F71-B00EF81A5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2CC08-48E6-436A-A30E-F982C9BE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0F62-915A-48B3-B0D1-F2D1F32F366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11687-7209-4AE1-86B0-8FE7DE01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344A6-30E1-42CC-8E68-93AFC8F1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C459-D368-4A67-A38F-FFA3C357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3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5BD1-5B0A-43A0-8A93-0053F28C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345D0-F331-4A00-A160-D72E3188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0F62-915A-48B3-B0D1-F2D1F32F366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89D9B-751B-43E3-A0ED-F60C41F4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819D6-008F-403D-B2FD-ACC86507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C459-D368-4A67-A38F-FFA3C357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FD95C-9D28-4671-8686-65495131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0F62-915A-48B3-B0D1-F2D1F32F366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B515F-249B-4FE6-89C0-177EAC82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8DE8F-7F1E-432A-ACCF-E6A02C84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C459-D368-4A67-A38F-FFA3C357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B4BE-A562-4965-97D8-AB543491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A87C-5C17-4432-AC7D-09255E5D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27923-94B7-4BD7-974D-FA5D8AC3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98484-B208-4BEE-9264-90BBDB1D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0F62-915A-48B3-B0D1-F2D1F32F366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DE30A-4FE9-4F0A-ABF9-3EB7606C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2E0AE-CF58-49B8-AA16-8FD835EE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C459-D368-4A67-A38F-FFA3C357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1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8EBB-859B-46E1-A3D9-156A4E5D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E9DAD-E608-4C7D-AB21-6328D6D11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C69BA-4AD1-4D78-AE1C-8B7517871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4C26F-1132-419C-9638-3B391441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0F62-915A-48B3-B0D1-F2D1F32F366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D8A87-7700-48DB-92C6-00699B9E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601AC-A9BB-471D-9B8A-B3164700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C459-D368-4A67-A38F-FFA3C357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8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28C8D-E41C-4282-8466-2EA2EDCC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00935-17ED-4E2B-BAB9-7F07EC867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005DA-4512-451A-BEFB-A7F6913CF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0F62-915A-48B3-B0D1-F2D1F32F366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62B-5B6F-4471-8F2C-225CAE6A6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90E07-3F0B-4375-A357-75E8E73C9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C459-D368-4A67-A38F-FFA3C357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9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D278-0675-4686-8CB0-892E36E10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8B291-962A-4F58-82B7-5554092C7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7139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7F2925-A10E-493E-9BA5-1DEEE59461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64DFE0-4BAE-4488-A77F-92D1EC4E0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2393"/>
              </p:ext>
            </p:extLst>
          </p:nvPr>
        </p:nvGraphicFramePr>
        <p:xfrm>
          <a:off x="582968" y="1313214"/>
          <a:ext cx="11026064" cy="537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129">
                  <a:extLst>
                    <a:ext uri="{9D8B030D-6E8A-4147-A177-3AD203B41FA5}">
                      <a16:colId xmlns:a16="http://schemas.microsoft.com/office/drawing/2014/main" val="1926648052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2551518556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2087731384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2151583947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1080270944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528383731"/>
                    </a:ext>
                  </a:extLst>
                </a:gridCol>
                <a:gridCol w="588146">
                  <a:extLst>
                    <a:ext uri="{9D8B030D-6E8A-4147-A177-3AD203B41FA5}">
                      <a16:colId xmlns:a16="http://schemas.microsoft.com/office/drawing/2014/main" val="3302935092"/>
                    </a:ext>
                  </a:extLst>
                </a:gridCol>
                <a:gridCol w="630315">
                  <a:extLst>
                    <a:ext uri="{9D8B030D-6E8A-4147-A177-3AD203B41FA5}">
                      <a16:colId xmlns:a16="http://schemas.microsoft.com/office/drawing/2014/main" val="3077667327"/>
                    </a:ext>
                  </a:extLst>
                </a:gridCol>
                <a:gridCol w="848926">
                  <a:extLst>
                    <a:ext uri="{9D8B030D-6E8A-4147-A177-3AD203B41FA5}">
                      <a16:colId xmlns:a16="http://schemas.microsoft.com/office/drawing/2014/main" val="2673510537"/>
                    </a:ext>
                  </a:extLst>
                </a:gridCol>
                <a:gridCol w="766810">
                  <a:extLst>
                    <a:ext uri="{9D8B030D-6E8A-4147-A177-3AD203B41FA5}">
                      <a16:colId xmlns:a16="http://schemas.microsoft.com/office/drawing/2014/main" val="2579661162"/>
                    </a:ext>
                  </a:extLst>
                </a:gridCol>
                <a:gridCol w="611448">
                  <a:extLst>
                    <a:ext uri="{9D8B030D-6E8A-4147-A177-3AD203B41FA5}">
                      <a16:colId xmlns:a16="http://schemas.microsoft.com/office/drawing/2014/main" val="1140601158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2988358441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4229700640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1275527894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1281243547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1700658853"/>
                    </a:ext>
                  </a:extLst>
                </a:gridCol>
              </a:tblGrid>
              <a:tr h="6720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Video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Video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Video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videos combined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27903"/>
                  </a:ext>
                </a:extLst>
              </a:tr>
              <a:tr h="6720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 set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27369"/>
                  </a:ext>
                </a:extLst>
              </a:tr>
              <a:tr h="6720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set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74642"/>
                  </a:ext>
                </a:extLst>
              </a:tr>
              <a:tr h="67202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018520"/>
                  </a:ext>
                </a:extLst>
              </a:tr>
              <a:tr h="6720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Top-5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47176"/>
                  </a:ext>
                </a:extLst>
              </a:tr>
              <a:tr h="6720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Top-10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232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34405"/>
                  </a:ext>
                </a:extLst>
              </a:tr>
              <a:tr h="6720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Top-20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75943"/>
                  </a:ext>
                </a:extLst>
              </a:tr>
              <a:tr h="6720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 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0.073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0.2874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4453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A6A1BA2-D79A-403B-A549-0CF065876509}"/>
              </a:ext>
            </a:extLst>
          </p:cNvPr>
          <p:cNvSpPr txBox="1"/>
          <p:nvPr/>
        </p:nvSpPr>
        <p:spPr>
          <a:xfrm>
            <a:off x="520824" y="410677"/>
            <a:ext cx="1144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Performance of Classifiers on Reduced Configuration Space</a:t>
            </a:r>
          </a:p>
        </p:txBody>
      </p:sp>
    </p:spTree>
    <p:extLst>
      <p:ext uri="{BB962C8B-B14F-4D97-AF65-F5344CB8AC3E}">
        <p14:creationId xmlns:p14="http://schemas.microsoft.com/office/powerpoint/2010/main" val="225129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2BC3-2FBE-4F29-96B8-48581C97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 Benefit Oracle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A1A7-2139-458C-8857-F27285D7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into how much improvement in accuracy we can get</a:t>
            </a:r>
          </a:p>
          <a:p>
            <a:pPr lvl="1"/>
            <a:r>
              <a:rPr lang="en-US" dirty="0"/>
              <a:t>If we use the oracle prediction over choosing one from all possible allowable configurations for all the video frames under the bandwidth consideration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68EBE0-7B6B-4FC5-A499-E8D1895F0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52115"/>
              </p:ext>
            </p:extLst>
          </p:nvPr>
        </p:nvGraphicFramePr>
        <p:xfrm>
          <a:off x="2104008" y="310775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814">
                  <a:extLst>
                    <a:ext uri="{9D8B030D-6E8A-4147-A177-3AD203B41FA5}">
                      <a16:colId xmlns:a16="http://schemas.microsoft.com/office/drawing/2014/main" val="2694982440"/>
                    </a:ext>
                  </a:extLst>
                </a:gridCol>
                <a:gridCol w="1349405">
                  <a:extLst>
                    <a:ext uri="{9D8B030D-6E8A-4147-A177-3AD203B41FA5}">
                      <a16:colId xmlns:a16="http://schemas.microsoft.com/office/drawing/2014/main" val="2559675722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4232425569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623619609"/>
                    </a:ext>
                  </a:extLst>
                </a:gridCol>
                <a:gridCol w="1237942">
                  <a:extLst>
                    <a:ext uri="{9D8B030D-6E8A-4147-A177-3AD203B41FA5}">
                      <a16:colId xmlns:a16="http://schemas.microsoft.com/office/drawing/2014/main" val="28046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4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Allowable configs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5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2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8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0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632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49B6703-3BE6-47F5-B4FD-72D873A64EBD}"/>
              </a:ext>
            </a:extLst>
          </p:cNvPr>
          <p:cNvSpPr/>
          <p:nvPr/>
        </p:nvSpPr>
        <p:spPr>
          <a:xfrm>
            <a:off x="2104008" y="4229156"/>
            <a:ext cx="8131945" cy="1065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D223F-6A91-47CF-945C-5769F3D9F4B3}"/>
              </a:ext>
            </a:extLst>
          </p:cNvPr>
          <p:cNvSpPr txBox="1"/>
          <p:nvPr/>
        </p:nvSpPr>
        <p:spPr>
          <a:xfrm>
            <a:off x="705774" y="5417877"/>
            <a:ext cx="11141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Maximum and Average improvement is pretty high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Minimum improvement (&lt; 7%) leads to that one best configuration can be possible for a video segment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C2D489-83AB-4127-89FC-701BA551489B}"/>
              </a:ext>
            </a:extLst>
          </p:cNvPr>
          <p:cNvSpPr/>
          <p:nvPr/>
        </p:nvSpPr>
        <p:spPr>
          <a:xfrm>
            <a:off x="2100063" y="3852908"/>
            <a:ext cx="8131945" cy="376247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EF9E-3024-49D1-8EBB-3CE8BCF6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Considering Possible Best Configuration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69D3-19F3-434B-A42B-B614A860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configuration space to the set of best possible configurations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C0A90B-B7DE-4F24-A146-A2796C2F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46062"/>
              </p:ext>
            </p:extLst>
          </p:nvPr>
        </p:nvGraphicFramePr>
        <p:xfrm>
          <a:off x="1848571" y="300675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814">
                  <a:extLst>
                    <a:ext uri="{9D8B030D-6E8A-4147-A177-3AD203B41FA5}">
                      <a16:colId xmlns:a16="http://schemas.microsoft.com/office/drawing/2014/main" val="2694982440"/>
                    </a:ext>
                  </a:extLst>
                </a:gridCol>
                <a:gridCol w="1349405">
                  <a:extLst>
                    <a:ext uri="{9D8B030D-6E8A-4147-A177-3AD203B41FA5}">
                      <a16:colId xmlns:a16="http://schemas.microsoft.com/office/drawing/2014/main" val="2559675722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4232425569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623619609"/>
                    </a:ext>
                  </a:extLst>
                </a:gridCol>
                <a:gridCol w="1237942">
                  <a:extLst>
                    <a:ext uri="{9D8B030D-6E8A-4147-A177-3AD203B41FA5}">
                      <a16:colId xmlns:a16="http://schemas.microsoft.com/office/drawing/2014/main" val="28046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4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Best Configs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5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8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0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632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20DB17-E788-4A6F-8C9B-81C8E8B15F34}"/>
              </a:ext>
            </a:extLst>
          </p:cNvPr>
          <p:cNvSpPr txBox="1"/>
          <p:nvPr/>
        </p:nvSpPr>
        <p:spPr>
          <a:xfrm>
            <a:off x="752055" y="5345966"/>
            <a:ext cx="10321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Maximum and Average accuracy degradation reduced from previous experiment where all possible configurations are considered </a:t>
            </a:r>
          </a:p>
        </p:txBody>
      </p:sp>
    </p:spTree>
    <p:extLst>
      <p:ext uri="{BB962C8B-B14F-4D97-AF65-F5344CB8AC3E}">
        <p14:creationId xmlns:p14="http://schemas.microsoft.com/office/powerpoint/2010/main" val="240593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894D-3961-49E0-86FD-EE65F71C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B74B-553B-4FCC-9211-29890AB8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extend the test set and video diversity</a:t>
            </a:r>
          </a:p>
          <a:p>
            <a:pPr lvl="1"/>
            <a:r>
              <a:rPr lang="en-US" dirty="0"/>
              <a:t>Due to lack of high-resolution drone captured images, we will try to explore more high-resolution surveillance camera videos</a:t>
            </a:r>
          </a:p>
          <a:p>
            <a:r>
              <a:rPr lang="en-US" dirty="0"/>
              <a:t>Will try other features likewise</a:t>
            </a:r>
          </a:p>
          <a:p>
            <a:pPr lvl="1"/>
            <a:r>
              <a:rPr lang="en-US" dirty="0"/>
              <a:t>Saturation, Brightness, Contrast, sharpness</a:t>
            </a:r>
          </a:p>
          <a:p>
            <a:r>
              <a:rPr lang="en-US" dirty="0"/>
              <a:t>Need to try other classifiers also (but less imp)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Regression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8821-71F3-4649-9F15-AEB97939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Check Whether Features are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4F6C-622B-4FD4-9500-B2BCA3BBA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run the K-means clustering on the feature vectors</a:t>
            </a:r>
          </a:p>
          <a:p>
            <a:r>
              <a:rPr lang="en-US" dirty="0"/>
              <a:t>Find the Cluster affinity through </a:t>
            </a:r>
            <a:r>
              <a:rPr lang="en-US" i="1" dirty="0">
                <a:solidFill>
                  <a:srgbClr val="C00000"/>
                </a:solidFill>
              </a:rPr>
              <a:t>Adjusted Rand Score </a:t>
            </a:r>
            <a:r>
              <a:rPr lang="en-US" dirty="0"/>
              <a:t>Metric</a:t>
            </a:r>
          </a:p>
          <a:p>
            <a:pPr lvl="1"/>
            <a:r>
              <a:rPr lang="en-US" dirty="0"/>
              <a:t>For perfect affinity score = 1.0</a:t>
            </a:r>
          </a:p>
          <a:p>
            <a:r>
              <a:rPr lang="en-US" dirty="0"/>
              <a:t>Once cluster affinity greater than a threshold</a:t>
            </a:r>
          </a:p>
          <a:p>
            <a:pPr lvl="1"/>
            <a:r>
              <a:rPr lang="en-US" dirty="0"/>
              <a:t>Hence, similar configuration points are close by in space</a:t>
            </a:r>
          </a:p>
          <a:p>
            <a:r>
              <a:rPr lang="en-US" dirty="0"/>
              <a:t>Then run the supervised learning using those feature vectors</a:t>
            </a:r>
          </a:p>
        </p:txBody>
      </p:sp>
    </p:spTree>
    <p:extLst>
      <p:ext uri="{BB962C8B-B14F-4D97-AF65-F5344CB8AC3E}">
        <p14:creationId xmlns:p14="http://schemas.microsoft.com/office/powerpoint/2010/main" val="101183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A550-B50D-4864-B7C4-7A30D9A3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RL is not used Currently?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DDA1-A353-44BF-9BFC-E33D2E55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77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need to design our own policy network and need to find suitable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42921F-BC54-435F-87FB-DF373093502C}"/>
              </a:ext>
            </a:extLst>
          </p:cNvPr>
          <p:cNvSpPr/>
          <p:nvPr/>
        </p:nvSpPr>
        <p:spPr>
          <a:xfrm>
            <a:off x="2379216" y="2956264"/>
            <a:ext cx="2796466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Policy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016F6-9CCD-40F3-B281-3FE061BEB669}"/>
              </a:ext>
            </a:extLst>
          </p:cNvPr>
          <p:cNvSpPr/>
          <p:nvPr/>
        </p:nvSpPr>
        <p:spPr>
          <a:xfrm>
            <a:off x="7016318" y="2956264"/>
            <a:ext cx="2796466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Applying on Environment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B8E998-2674-44B4-94A6-A634584F6AB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2862" y="3551067"/>
            <a:ext cx="200635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142E18-87B4-40DA-A341-5B6AF6B03470}"/>
              </a:ext>
            </a:extLst>
          </p:cNvPr>
          <p:cNvSpPr txBox="1"/>
          <p:nvPr/>
        </p:nvSpPr>
        <p:spPr>
          <a:xfrm>
            <a:off x="372862" y="3592382"/>
            <a:ext cx="1686757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&lt;f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f</a:t>
            </a:r>
            <a:r>
              <a:rPr lang="en-US" baseline="-25000" dirty="0"/>
              <a:t>3</a:t>
            </a:r>
            <a:r>
              <a:rPr lang="en-US" dirty="0"/>
              <a:t>, …..&gt;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5D714-C9DE-40EE-A860-271800B9AE20}"/>
              </a:ext>
            </a:extLst>
          </p:cNvPr>
          <p:cNvSpPr txBox="1"/>
          <p:nvPr/>
        </p:nvSpPr>
        <p:spPr>
          <a:xfrm>
            <a:off x="538580" y="3069000"/>
            <a:ext cx="167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Vectors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B8C5C-843B-4B6C-AE5D-B629375D8BAF}"/>
              </a:ext>
            </a:extLst>
          </p:cNvPr>
          <p:cNvSpPr txBox="1"/>
          <p:nvPr/>
        </p:nvSpPr>
        <p:spPr>
          <a:xfrm>
            <a:off x="5344358" y="3075204"/>
            <a:ext cx="167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of Actions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8A52D5-9076-4599-811F-F3383B27FF8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75682" y="3551068"/>
            <a:ext cx="18406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98A5A6-A7F0-445B-9737-7242BEB9C9E3}"/>
              </a:ext>
            </a:extLst>
          </p:cNvPr>
          <p:cNvSpPr txBox="1"/>
          <p:nvPr/>
        </p:nvSpPr>
        <p:spPr>
          <a:xfrm>
            <a:off x="5231907" y="3645140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Best Config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3850D2-19B8-495C-A837-3F676E367603}"/>
              </a:ext>
            </a:extLst>
          </p:cNvPr>
          <p:cNvCxnSpPr>
            <a:stCxn id="5" idx="3"/>
          </p:cNvCxnSpPr>
          <p:nvPr/>
        </p:nvCxnSpPr>
        <p:spPr>
          <a:xfrm>
            <a:off x="9812784" y="3551068"/>
            <a:ext cx="1026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872B08-DE56-4E41-8CE2-E959BA2FD4A8}"/>
              </a:ext>
            </a:extLst>
          </p:cNvPr>
          <p:cNvCxnSpPr/>
          <p:nvPr/>
        </p:nvCxnSpPr>
        <p:spPr>
          <a:xfrm>
            <a:off x="10839635" y="3551068"/>
            <a:ext cx="0" cy="2130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99F347-9394-4132-AF8F-1C6F946BCD4D}"/>
              </a:ext>
            </a:extLst>
          </p:cNvPr>
          <p:cNvCxnSpPr/>
          <p:nvPr/>
        </p:nvCxnSpPr>
        <p:spPr>
          <a:xfrm>
            <a:off x="10839635" y="57083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4E1C1F-4026-4D20-A159-B402BAD1FF75}"/>
              </a:ext>
            </a:extLst>
          </p:cNvPr>
          <p:cNvCxnSpPr/>
          <p:nvPr/>
        </p:nvCxnSpPr>
        <p:spPr>
          <a:xfrm flipH="1">
            <a:off x="7093258" y="5681709"/>
            <a:ext cx="3746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AEE3177-CACF-4B4C-B175-19F94044E826}"/>
              </a:ext>
            </a:extLst>
          </p:cNvPr>
          <p:cNvSpPr/>
          <p:nvPr/>
        </p:nvSpPr>
        <p:spPr>
          <a:xfrm>
            <a:off x="5015883" y="5175682"/>
            <a:ext cx="2068497" cy="118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Select Penalty or Reward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DEFE81-419A-488E-8F12-52DBD8D88D95}"/>
              </a:ext>
            </a:extLst>
          </p:cNvPr>
          <p:cNvCxnSpPr>
            <a:stCxn id="23" idx="1"/>
          </p:cNvCxnSpPr>
          <p:nvPr/>
        </p:nvCxnSpPr>
        <p:spPr>
          <a:xfrm flipH="1">
            <a:off x="838200" y="5770465"/>
            <a:ext cx="4177683" cy="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3526EF-5B6F-484B-86CA-7D54325FFDE1}"/>
              </a:ext>
            </a:extLst>
          </p:cNvPr>
          <p:cNvCxnSpPr/>
          <p:nvPr/>
        </p:nvCxnSpPr>
        <p:spPr>
          <a:xfrm flipV="1">
            <a:off x="838200" y="3551067"/>
            <a:ext cx="0" cy="2219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1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14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C14844-639D-41F1-8F12-F9413A5D4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40219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814">
                  <a:extLst>
                    <a:ext uri="{9D8B030D-6E8A-4147-A177-3AD203B41FA5}">
                      <a16:colId xmlns:a16="http://schemas.microsoft.com/office/drawing/2014/main" val="2694982440"/>
                    </a:ext>
                  </a:extLst>
                </a:gridCol>
                <a:gridCol w="1349405">
                  <a:extLst>
                    <a:ext uri="{9D8B030D-6E8A-4147-A177-3AD203B41FA5}">
                      <a16:colId xmlns:a16="http://schemas.microsoft.com/office/drawing/2014/main" val="2559675722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4232425569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623619609"/>
                    </a:ext>
                  </a:extLst>
                </a:gridCol>
                <a:gridCol w="1237942">
                  <a:extLst>
                    <a:ext uri="{9D8B030D-6E8A-4147-A177-3AD203B41FA5}">
                      <a16:colId xmlns:a16="http://schemas.microsoft.com/office/drawing/2014/main" val="28046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4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Allowable configs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5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2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8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0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6323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7820D6-DCDE-4B65-A4A3-792813CA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79533"/>
              </p:ext>
            </p:extLst>
          </p:nvPr>
        </p:nvGraphicFramePr>
        <p:xfrm>
          <a:off x="1884082" y="357492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814">
                  <a:extLst>
                    <a:ext uri="{9D8B030D-6E8A-4147-A177-3AD203B41FA5}">
                      <a16:colId xmlns:a16="http://schemas.microsoft.com/office/drawing/2014/main" val="2694982440"/>
                    </a:ext>
                  </a:extLst>
                </a:gridCol>
                <a:gridCol w="1349405">
                  <a:extLst>
                    <a:ext uri="{9D8B030D-6E8A-4147-A177-3AD203B41FA5}">
                      <a16:colId xmlns:a16="http://schemas.microsoft.com/office/drawing/2014/main" val="2559675722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4232425569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623619609"/>
                    </a:ext>
                  </a:extLst>
                </a:gridCol>
                <a:gridCol w="1237942">
                  <a:extLst>
                    <a:ext uri="{9D8B030D-6E8A-4147-A177-3AD203B41FA5}">
                      <a16:colId xmlns:a16="http://schemas.microsoft.com/office/drawing/2014/main" val="28046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4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Best Configs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5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1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8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0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6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62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5E281E-6298-4EF7-9D47-70A9F403E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09110"/>
              </p:ext>
            </p:extLst>
          </p:nvPr>
        </p:nvGraphicFramePr>
        <p:xfrm>
          <a:off x="242597" y="162444"/>
          <a:ext cx="11534433" cy="6502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00">
                  <a:extLst>
                    <a:ext uri="{9D8B030D-6E8A-4147-A177-3AD203B41FA5}">
                      <a16:colId xmlns:a16="http://schemas.microsoft.com/office/drawing/2014/main" val="314438967"/>
                    </a:ext>
                  </a:extLst>
                </a:gridCol>
                <a:gridCol w="770777">
                  <a:extLst>
                    <a:ext uri="{9D8B030D-6E8A-4147-A177-3AD203B41FA5}">
                      <a16:colId xmlns:a16="http://schemas.microsoft.com/office/drawing/2014/main" val="902998274"/>
                    </a:ext>
                  </a:extLst>
                </a:gridCol>
                <a:gridCol w="823888">
                  <a:extLst>
                    <a:ext uri="{9D8B030D-6E8A-4147-A177-3AD203B41FA5}">
                      <a16:colId xmlns:a16="http://schemas.microsoft.com/office/drawing/2014/main" val="710704011"/>
                    </a:ext>
                  </a:extLst>
                </a:gridCol>
                <a:gridCol w="823888">
                  <a:extLst>
                    <a:ext uri="{9D8B030D-6E8A-4147-A177-3AD203B41FA5}">
                      <a16:colId xmlns:a16="http://schemas.microsoft.com/office/drawing/2014/main" val="316984211"/>
                    </a:ext>
                  </a:extLst>
                </a:gridCol>
                <a:gridCol w="823888">
                  <a:extLst>
                    <a:ext uri="{9D8B030D-6E8A-4147-A177-3AD203B41FA5}">
                      <a16:colId xmlns:a16="http://schemas.microsoft.com/office/drawing/2014/main" val="1101619329"/>
                    </a:ext>
                  </a:extLst>
                </a:gridCol>
                <a:gridCol w="823888">
                  <a:extLst>
                    <a:ext uri="{9D8B030D-6E8A-4147-A177-3AD203B41FA5}">
                      <a16:colId xmlns:a16="http://schemas.microsoft.com/office/drawing/2014/main" val="4179314013"/>
                    </a:ext>
                  </a:extLst>
                </a:gridCol>
                <a:gridCol w="823888">
                  <a:extLst>
                    <a:ext uri="{9D8B030D-6E8A-4147-A177-3AD203B41FA5}">
                      <a16:colId xmlns:a16="http://schemas.microsoft.com/office/drawing/2014/main" val="2596372182"/>
                    </a:ext>
                  </a:extLst>
                </a:gridCol>
                <a:gridCol w="823888">
                  <a:extLst>
                    <a:ext uri="{9D8B030D-6E8A-4147-A177-3AD203B41FA5}">
                      <a16:colId xmlns:a16="http://schemas.microsoft.com/office/drawing/2014/main" val="1726417688"/>
                    </a:ext>
                  </a:extLst>
                </a:gridCol>
                <a:gridCol w="823888">
                  <a:extLst>
                    <a:ext uri="{9D8B030D-6E8A-4147-A177-3AD203B41FA5}">
                      <a16:colId xmlns:a16="http://schemas.microsoft.com/office/drawing/2014/main" val="2040654482"/>
                    </a:ext>
                  </a:extLst>
                </a:gridCol>
                <a:gridCol w="823888">
                  <a:extLst>
                    <a:ext uri="{9D8B030D-6E8A-4147-A177-3AD203B41FA5}">
                      <a16:colId xmlns:a16="http://schemas.microsoft.com/office/drawing/2014/main" val="3823272388"/>
                    </a:ext>
                  </a:extLst>
                </a:gridCol>
                <a:gridCol w="823888">
                  <a:extLst>
                    <a:ext uri="{9D8B030D-6E8A-4147-A177-3AD203B41FA5}">
                      <a16:colId xmlns:a16="http://schemas.microsoft.com/office/drawing/2014/main" val="3164909532"/>
                    </a:ext>
                  </a:extLst>
                </a:gridCol>
                <a:gridCol w="823888">
                  <a:extLst>
                    <a:ext uri="{9D8B030D-6E8A-4147-A177-3AD203B41FA5}">
                      <a16:colId xmlns:a16="http://schemas.microsoft.com/office/drawing/2014/main" val="4260866768"/>
                    </a:ext>
                  </a:extLst>
                </a:gridCol>
                <a:gridCol w="823888">
                  <a:extLst>
                    <a:ext uri="{9D8B030D-6E8A-4147-A177-3AD203B41FA5}">
                      <a16:colId xmlns:a16="http://schemas.microsoft.com/office/drawing/2014/main" val="2640394905"/>
                    </a:ext>
                  </a:extLst>
                </a:gridCol>
                <a:gridCol w="823888">
                  <a:extLst>
                    <a:ext uri="{9D8B030D-6E8A-4147-A177-3AD203B41FA5}">
                      <a16:colId xmlns:a16="http://schemas.microsoft.com/office/drawing/2014/main" val="1661125169"/>
                    </a:ext>
                  </a:extLst>
                </a:gridCol>
              </a:tblGrid>
              <a:tr h="3741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Drone Videos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Surveillance Videos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Videos Combined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740559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Train Set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3938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Set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269785"/>
                  </a:ext>
                </a:extLst>
              </a:tr>
              <a:tr h="374151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Feature_set1</a:t>
                      </a:r>
                    </a:p>
                    <a:p>
                      <a:pPr algn="ctr"/>
                      <a:r>
                        <a:rPr lang="en-US" sz="1600" dirty="0"/>
                        <a:t>&lt;edge, spatial, temporal&gt;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737110"/>
                  </a:ext>
                </a:extLst>
              </a:tr>
              <a:tr h="3741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925076"/>
                  </a:ext>
                </a:extLst>
              </a:tr>
              <a:tr h="5296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52361"/>
                  </a:ext>
                </a:extLst>
              </a:tr>
              <a:tr h="6136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41671"/>
                  </a:ext>
                </a:extLst>
              </a:tr>
              <a:tr h="37415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Feature_set2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&lt;contrast, color, brightness&gt;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2224"/>
                  </a:ext>
                </a:extLst>
              </a:tr>
              <a:tr h="5296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04895"/>
                  </a:ext>
                </a:extLst>
              </a:tr>
              <a:tr h="785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78933"/>
                  </a:ext>
                </a:extLst>
              </a:tr>
              <a:tr h="37415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Feature_set3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&lt;orb, sift, # of matches&gt;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79614"/>
                  </a:ext>
                </a:extLst>
              </a:tr>
              <a:tr h="5296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0696"/>
                  </a:ext>
                </a:extLst>
              </a:tr>
              <a:tr h="785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50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66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76AC38-DB7B-4F59-8B5C-E56CA39B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 Sparse </a:t>
            </a:r>
            <a:r>
              <a:rPr lang="en-US" b="1" dirty="0" err="1"/>
              <a:t>GroundTruth</a:t>
            </a:r>
            <a:r>
              <a:rPr lang="en-US" b="1" dirty="0"/>
              <a:t> Clustering is?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63C802-AD9B-48B0-BA7C-71D92E8EE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77121"/>
              </p:ext>
            </p:extLst>
          </p:nvPr>
        </p:nvGraphicFramePr>
        <p:xfrm>
          <a:off x="1184989" y="1866123"/>
          <a:ext cx="9825137" cy="381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591">
                  <a:extLst>
                    <a:ext uri="{9D8B030D-6E8A-4147-A177-3AD203B41FA5}">
                      <a16:colId xmlns:a16="http://schemas.microsoft.com/office/drawing/2014/main" val="723034760"/>
                    </a:ext>
                  </a:extLst>
                </a:gridCol>
                <a:gridCol w="1403591">
                  <a:extLst>
                    <a:ext uri="{9D8B030D-6E8A-4147-A177-3AD203B41FA5}">
                      <a16:colId xmlns:a16="http://schemas.microsoft.com/office/drawing/2014/main" val="3061483829"/>
                    </a:ext>
                  </a:extLst>
                </a:gridCol>
                <a:gridCol w="1403591">
                  <a:extLst>
                    <a:ext uri="{9D8B030D-6E8A-4147-A177-3AD203B41FA5}">
                      <a16:colId xmlns:a16="http://schemas.microsoft.com/office/drawing/2014/main" val="1728704180"/>
                    </a:ext>
                  </a:extLst>
                </a:gridCol>
                <a:gridCol w="1403591">
                  <a:extLst>
                    <a:ext uri="{9D8B030D-6E8A-4147-A177-3AD203B41FA5}">
                      <a16:colId xmlns:a16="http://schemas.microsoft.com/office/drawing/2014/main" val="1449137883"/>
                    </a:ext>
                  </a:extLst>
                </a:gridCol>
                <a:gridCol w="1403591">
                  <a:extLst>
                    <a:ext uri="{9D8B030D-6E8A-4147-A177-3AD203B41FA5}">
                      <a16:colId xmlns:a16="http://schemas.microsoft.com/office/drawing/2014/main" val="1245518865"/>
                    </a:ext>
                  </a:extLst>
                </a:gridCol>
                <a:gridCol w="1403591">
                  <a:extLst>
                    <a:ext uri="{9D8B030D-6E8A-4147-A177-3AD203B41FA5}">
                      <a16:colId xmlns:a16="http://schemas.microsoft.com/office/drawing/2014/main" val="644695679"/>
                    </a:ext>
                  </a:extLst>
                </a:gridCol>
                <a:gridCol w="1403591">
                  <a:extLst>
                    <a:ext uri="{9D8B030D-6E8A-4147-A177-3AD203B41FA5}">
                      <a16:colId xmlns:a16="http://schemas.microsoft.com/office/drawing/2014/main" val="888956212"/>
                    </a:ext>
                  </a:extLst>
                </a:gridCol>
              </a:tblGrid>
              <a:tr h="4432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Drone Videos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sur camera videos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videos combined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37199"/>
                  </a:ext>
                </a:extLst>
              </a:tr>
              <a:tr h="765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points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1644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63084"/>
                  </a:ext>
                </a:extLst>
              </a:tr>
              <a:tr h="44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Unique Best Configs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967674"/>
                  </a:ext>
                </a:extLst>
              </a:tr>
              <a:tr h="4432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830423"/>
                  </a:ext>
                </a:extLst>
              </a:tr>
              <a:tr h="44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Feature_set1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561252"/>
                  </a:ext>
                </a:extLst>
              </a:tr>
              <a:tr h="44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Feature_set2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3941"/>
                  </a:ext>
                </a:extLst>
              </a:tr>
              <a:tr h="44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Feature_set3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61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041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E6C0-E588-4188-9FEB-0BC9A3A1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Measure Sparsity Reducing the Config Space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5A2CCB-C9AD-4313-99DB-663A325D0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20894"/>
              </p:ext>
            </p:extLst>
          </p:nvPr>
        </p:nvGraphicFramePr>
        <p:xfrm>
          <a:off x="1184989" y="1866123"/>
          <a:ext cx="9825137" cy="381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591">
                  <a:extLst>
                    <a:ext uri="{9D8B030D-6E8A-4147-A177-3AD203B41FA5}">
                      <a16:colId xmlns:a16="http://schemas.microsoft.com/office/drawing/2014/main" val="723034760"/>
                    </a:ext>
                  </a:extLst>
                </a:gridCol>
                <a:gridCol w="1403591">
                  <a:extLst>
                    <a:ext uri="{9D8B030D-6E8A-4147-A177-3AD203B41FA5}">
                      <a16:colId xmlns:a16="http://schemas.microsoft.com/office/drawing/2014/main" val="3061483829"/>
                    </a:ext>
                  </a:extLst>
                </a:gridCol>
                <a:gridCol w="1403591">
                  <a:extLst>
                    <a:ext uri="{9D8B030D-6E8A-4147-A177-3AD203B41FA5}">
                      <a16:colId xmlns:a16="http://schemas.microsoft.com/office/drawing/2014/main" val="1728704180"/>
                    </a:ext>
                  </a:extLst>
                </a:gridCol>
                <a:gridCol w="1403591">
                  <a:extLst>
                    <a:ext uri="{9D8B030D-6E8A-4147-A177-3AD203B41FA5}">
                      <a16:colId xmlns:a16="http://schemas.microsoft.com/office/drawing/2014/main" val="1449137883"/>
                    </a:ext>
                  </a:extLst>
                </a:gridCol>
                <a:gridCol w="1403591">
                  <a:extLst>
                    <a:ext uri="{9D8B030D-6E8A-4147-A177-3AD203B41FA5}">
                      <a16:colId xmlns:a16="http://schemas.microsoft.com/office/drawing/2014/main" val="1245518865"/>
                    </a:ext>
                  </a:extLst>
                </a:gridCol>
                <a:gridCol w="1403591">
                  <a:extLst>
                    <a:ext uri="{9D8B030D-6E8A-4147-A177-3AD203B41FA5}">
                      <a16:colId xmlns:a16="http://schemas.microsoft.com/office/drawing/2014/main" val="644695679"/>
                    </a:ext>
                  </a:extLst>
                </a:gridCol>
                <a:gridCol w="1403591">
                  <a:extLst>
                    <a:ext uri="{9D8B030D-6E8A-4147-A177-3AD203B41FA5}">
                      <a16:colId xmlns:a16="http://schemas.microsoft.com/office/drawing/2014/main" val="888956212"/>
                    </a:ext>
                  </a:extLst>
                </a:gridCol>
              </a:tblGrid>
              <a:tr h="4432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Drone Videos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sur camera videos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videos combined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37199"/>
                  </a:ext>
                </a:extLst>
              </a:tr>
              <a:tr h="765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points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1644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63084"/>
                  </a:ext>
                </a:extLst>
              </a:tr>
              <a:tr h="4610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Unique Best Configs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967674"/>
                  </a:ext>
                </a:extLst>
              </a:tr>
              <a:tr h="4432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830423"/>
                  </a:ext>
                </a:extLst>
              </a:tr>
              <a:tr h="44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Feature_set1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561252"/>
                  </a:ext>
                </a:extLst>
              </a:tr>
              <a:tr h="44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Feature_set2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3941"/>
                  </a:ext>
                </a:extLst>
              </a:tr>
              <a:tr h="44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Feature_set3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61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17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7435-035D-4EF2-AFFE-D1838E0F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 Features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621B-D555-4F70-9EFA-A4E720FC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Edge Information (f</a:t>
            </a:r>
            <a:r>
              <a:rPr lang="en-US" b="1" i="1" baseline="-25000" dirty="0">
                <a:solidFill>
                  <a:srgbClr val="C00000"/>
                </a:solidFill>
              </a:rPr>
              <a:t>1</a:t>
            </a:r>
            <a:r>
              <a:rPr lang="en-US" b="1" i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How much edge information reduced by compression algorithm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Temporal Redundancy among Video frames (f</a:t>
            </a:r>
            <a:r>
              <a:rPr lang="en-US" b="1" i="1" baseline="-25000" dirty="0">
                <a:solidFill>
                  <a:srgbClr val="C00000"/>
                </a:solidFill>
              </a:rPr>
              <a:t>2</a:t>
            </a:r>
            <a:r>
              <a:rPr lang="en-US" b="1" i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Temporal Redundancy = 1 - (P-frame size of (i+1)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frame ) / (I-frame size of (i+1)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frame )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Spatial Redundancy in each frame (f</a:t>
            </a:r>
            <a:r>
              <a:rPr lang="en-US" b="1" i="1" baseline="-25000" dirty="0">
                <a:solidFill>
                  <a:srgbClr val="C00000"/>
                </a:solidFill>
              </a:rPr>
              <a:t>3</a:t>
            </a:r>
            <a:r>
              <a:rPr lang="en-US" b="1" i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Spatial Locality = 1 - (I-frame size/raw frame size)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7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5E281E-6298-4EF7-9D47-70A9F403E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37767"/>
              </p:ext>
            </p:extLst>
          </p:nvPr>
        </p:nvGraphicFramePr>
        <p:xfrm>
          <a:off x="923731" y="312915"/>
          <a:ext cx="10459614" cy="606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20">
                  <a:extLst>
                    <a:ext uri="{9D8B030D-6E8A-4147-A177-3AD203B41FA5}">
                      <a16:colId xmlns:a16="http://schemas.microsoft.com/office/drawing/2014/main" val="314438967"/>
                    </a:ext>
                  </a:extLst>
                </a:gridCol>
                <a:gridCol w="926428">
                  <a:extLst>
                    <a:ext uri="{9D8B030D-6E8A-4147-A177-3AD203B41FA5}">
                      <a16:colId xmlns:a16="http://schemas.microsoft.com/office/drawing/2014/main" val="902998274"/>
                    </a:ext>
                  </a:extLst>
                </a:gridCol>
                <a:gridCol w="950874">
                  <a:extLst>
                    <a:ext uri="{9D8B030D-6E8A-4147-A177-3AD203B41FA5}">
                      <a16:colId xmlns:a16="http://schemas.microsoft.com/office/drawing/2014/main" val="710704011"/>
                    </a:ext>
                  </a:extLst>
                </a:gridCol>
                <a:gridCol w="950874">
                  <a:extLst>
                    <a:ext uri="{9D8B030D-6E8A-4147-A177-3AD203B41FA5}">
                      <a16:colId xmlns:a16="http://schemas.microsoft.com/office/drawing/2014/main" val="316984211"/>
                    </a:ext>
                  </a:extLst>
                </a:gridCol>
                <a:gridCol w="950874">
                  <a:extLst>
                    <a:ext uri="{9D8B030D-6E8A-4147-A177-3AD203B41FA5}">
                      <a16:colId xmlns:a16="http://schemas.microsoft.com/office/drawing/2014/main" val="1101619329"/>
                    </a:ext>
                  </a:extLst>
                </a:gridCol>
                <a:gridCol w="950874">
                  <a:extLst>
                    <a:ext uri="{9D8B030D-6E8A-4147-A177-3AD203B41FA5}">
                      <a16:colId xmlns:a16="http://schemas.microsoft.com/office/drawing/2014/main" val="2596372182"/>
                    </a:ext>
                  </a:extLst>
                </a:gridCol>
                <a:gridCol w="950874">
                  <a:extLst>
                    <a:ext uri="{9D8B030D-6E8A-4147-A177-3AD203B41FA5}">
                      <a16:colId xmlns:a16="http://schemas.microsoft.com/office/drawing/2014/main" val="1726417688"/>
                    </a:ext>
                  </a:extLst>
                </a:gridCol>
                <a:gridCol w="950874">
                  <a:extLst>
                    <a:ext uri="{9D8B030D-6E8A-4147-A177-3AD203B41FA5}">
                      <a16:colId xmlns:a16="http://schemas.microsoft.com/office/drawing/2014/main" val="3823272388"/>
                    </a:ext>
                  </a:extLst>
                </a:gridCol>
                <a:gridCol w="950874">
                  <a:extLst>
                    <a:ext uri="{9D8B030D-6E8A-4147-A177-3AD203B41FA5}">
                      <a16:colId xmlns:a16="http://schemas.microsoft.com/office/drawing/2014/main" val="3164909532"/>
                    </a:ext>
                  </a:extLst>
                </a:gridCol>
                <a:gridCol w="950874">
                  <a:extLst>
                    <a:ext uri="{9D8B030D-6E8A-4147-A177-3AD203B41FA5}">
                      <a16:colId xmlns:a16="http://schemas.microsoft.com/office/drawing/2014/main" val="4260866768"/>
                    </a:ext>
                  </a:extLst>
                </a:gridCol>
                <a:gridCol w="950874">
                  <a:extLst>
                    <a:ext uri="{9D8B030D-6E8A-4147-A177-3AD203B41FA5}">
                      <a16:colId xmlns:a16="http://schemas.microsoft.com/office/drawing/2014/main" val="1661125169"/>
                    </a:ext>
                  </a:extLst>
                </a:gridCol>
              </a:tblGrid>
              <a:tr h="47120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Drone Videos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Surveillance Videos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Videos Combined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740559"/>
                  </a:ext>
                </a:extLst>
              </a:tr>
              <a:tr h="4712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Train Set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3938"/>
                  </a:ext>
                </a:extLst>
              </a:tr>
              <a:tr h="4712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Set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269785"/>
                  </a:ext>
                </a:extLst>
              </a:tr>
              <a:tr h="471201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Feature_set1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737110"/>
                  </a:ext>
                </a:extLst>
              </a:tr>
              <a:tr h="4712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925076"/>
                  </a:ext>
                </a:extLst>
              </a:tr>
              <a:tr h="4712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152361"/>
                  </a:ext>
                </a:extLst>
              </a:tr>
              <a:tr h="4148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41671"/>
                  </a:ext>
                </a:extLst>
              </a:tr>
              <a:tr h="47120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Feature_set2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2224"/>
                  </a:ext>
                </a:extLst>
              </a:tr>
              <a:tr h="4712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04895"/>
                  </a:ext>
                </a:extLst>
              </a:tr>
              <a:tr h="4712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78933"/>
                  </a:ext>
                </a:extLst>
              </a:tr>
              <a:tr h="47120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Feature_set3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79614"/>
                  </a:ext>
                </a:extLst>
              </a:tr>
              <a:tr h="4712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0696"/>
                  </a:ext>
                </a:extLst>
              </a:tr>
              <a:tr h="4712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50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80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89C8-9CE8-497E-892B-D656D418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Possible Classifier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F04F-1F2A-407D-AD42-BC938E10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K-means Clustering, EM clustering</a:t>
            </a:r>
          </a:p>
          <a:p>
            <a:r>
              <a:rPr lang="en-US" dirty="0"/>
              <a:t>Supervised</a:t>
            </a:r>
          </a:p>
          <a:p>
            <a:pPr lvl="1"/>
            <a:r>
              <a:rPr lang="en-US" dirty="0"/>
              <a:t>Bayesian Classifier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Trees</a:t>
            </a:r>
          </a:p>
          <a:p>
            <a:r>
              <a:rPr lang="en-US" dirty="0"/>
              <a:t>Semi-Supervised</a:t>
            </a:r>
          </a:p>
          <a:p>
            <a:pPr lvl="1"/>
            <a:r>
              <a:rPr lang="en-US" dirty="0"/>
              <a:t>RL approach </a:t>
            </a:r>
            <a:r>
              <a:rPr lang="en-US" dirty="0">
                <a:sym typeface="Wingdings" panose="05000000000000000000" pitchFamily="2" charset="2"/>
              </a:rPr>
              <a:t> Ranking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1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1C6A5C-9153-40B0-8933-5E0A7503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928" y="2992924"/>
            <a:ext cx="7276597" cy="3865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13DF5-6189-485C-9D83-604639D2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is a Good Option?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D79E-1B96-41E7-A912-9A08DA2F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whether clustering can be a good classifier in this context,</a:t>
            </a:r>
          </a:p>
          <a:p>
            <a:pPr lvl="1"/>
            <a:r>
              <a:rPr lang="en-US" dirty="0"/>
              <a:t>We plotted 3D plots of those feature vectors of 4 video segments</a:t>
            </a:r>
          </a:p>
          <a:p>
            <a:pPr lvl="1"/>
            <a:r>
              <a:rPr lang="en-US" dirty="0"/>
              <a:t>Here we have 72 different best configurations over 874 frames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9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34C8-E1AC-4179-BFBD-D69B8A6B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A Single Video Segment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203C4F-9EA9-4F79-9AB2-A8171398F0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3912" y="1825625"/>
            <a:ext cx="5181600" cy="284642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D720CE-32E3-468B-8F5B-62EB04BFC4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65555"/>
            <a:ext cx="5181600" cy="2766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C3ACA-D253-4FFD-823C-20CFF979E2CB}"/>
              </a:ext>
            </a:extLst>
          </p:cNvPr>
          <p:cNvSpPr txBox="1"/>
          <p:nvPr/>
        </p:nvSpPr>
        <p:spPr>
          <a:xfrm>
            <a:off x="713911" y="4936764"/>
            <a:ext cx="11102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For single video as well as diverse videos, the same best configuration points are sparsely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Hence with the features considered, clustering (unsupervised learning) is not a good option</a:t>
            </a:r>
          </a:p>
        </p:txBody>
      </p:sp>
    </p:spTree>
    <p:extLst>
      <p:ext uri="{BB962C8B-B14F-4D97-AF65-F5344CB8AC3E}">
        <p14:creationId xmlns:p14="http://schemas.microsoft.com/office/powerpoint/2010/main" val="159026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FE47-0874-4CCA-B06B-A1FC9A8F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Reduce the Configuration 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251E1A-FC33-42E1-BC79-627FD5074E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53225"/>
            <a:ext cx="5181600" cy="295142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3C0136-D8A0-4315-88DD-2BF942F72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81536"/>
            <a:ext cx="5181600" cy="2694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DD60FE-B455-43E6-A2B6-E4FA31DCA3E5}"/>
              </a:ext>
            </a:extLst>
          </p:cNvPr>
          <p:cNvSpPr txBox="1"/>
          <p:nvPr/>
        </p:nvSpPr>
        <p:spPr>
          <a:xfrm>
            <a:off x="1020932" y="4704649"/>
            <a:ext cx="462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of Unique Best configs = 32</a:t>
            </a:r>
          </a:p>
          <a:p>
            <a:pPr algn="ctr"/>
            <a:r>
              <a:rPr lang="en-US" dirty="0"/>
              <a:t>Frames considered = 874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3CAEB-D610-4582-8752-E30D24DD1154}"/>
              </a:ext>
            </a:extLst>
          </p:cNvPr>
          <p:cNvSpPr txBox="1"/>
          <p:nvPr/>
        </p:nvSpPr>
        <p:spPr>
          <a:xfrm>
            <a:off x="6450369" y="4576337"/>
            <a:ext cx="462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of Unique Best configs = 14</a:t>
            </a:r>
          </a:p>
          <a:p>
            <a:pPr algn="ctr"/>
            <a:r>
              <a:rPr lang="en-US" dirty="0"/>
              <a:t>Frames considered = 150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D5C4F-E41D-4AE2-AD10-A0CF82568111}"/>
              </a:ext>
            </a:extLst>
          </p:cNvPr>
          <p:cNvSpPr txBox="1"/>
          <p:nvPr/>
        </p:nvSpPr>
        <p:spPr>
          <a:xfrm>
            <a:off x="559293" y="5592932"/>
            <a:ext cx="10919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Reducing the configuration space by reducing the available bandwidth proves that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Clustering is not a right option for this scenario</a:t>
            </a:r>
          </a:p>
        </p:txBody>
      </p:sp>
    </p:spTree>
    <p:extLst>
      <p:ext uri="{BB962C8B-B14F-4D97-AF65-F5344CB8AC3E}">
        <p14:creationId xmlns:p14="http://schemas.microsoft.com/office/powerpoint/2010/main" val="7993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648AC0-E6F6-449B-8187-BEFD116C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361EC-B0DF-4E91-8A0F-71B29A748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three different regressors</a:t>
            </a:r>
          </a:p>
          <a:p>
            <a:pPr lvl="1"/>
            <a:r>
              <a:rPr lang="en-US" dirty="0"/>
              <a:t>Logistic Regressor (LR)</a:t>
            </a:r>
          </a:p>
          <a:p>
            <a:pPr lvl="1"/>
            <a:r>
              <a:rPr lang="en-US" dirty="0"/>
              <a:t>Decision Tree (DT)</a:t>
            </a:r>
          </a:p>
          <a:p>
            <a:pPr lvl="1"/>
            <a:r>
              <a:rPr lang="en-US" dirty="0"/>
              <a:t>Bayesian Classifier (BC)</a:t>
            </a:r>
          </a:p>
          <a:p>
            <a:r>
              <a:rPr lang="en-US" dirty="0"/>
              <a:t>We have checked the performance of this classifier on</a:t>
            </a:r>
          </a:p>
          <a:p>
            <a:pPr lvl="1"/>
            <a:r>
              <a:rPr lang="en-US" dirty="0"/>
              <a:t>Four videos individually</a:t>
            </a:r>
          </a:p>
          <a:p>
            <a:pPr lvl="1"/>
            <a:r>
              <a:rPr lang="en-US" dirty="0"/>
              <a:t>Four Videos altogether</a:t>
            </a:r>
          </a:p>
          <a:p>
            <a:pPr lvl="1"/>
            <a:r>
              <a:rPr lang="en-US" dirty="0"/>
              <a:t>2/3 frames used for training</a:t>
            </a:r>
          </a:p>
          <a:p>
            <a:pPr lvl="1"/>
            <a:r>
              <a:rPr lang="en-US" dirty="0"/>
              <a:t>1/3 frames used for testing</a:t>
            </a:r>
          </a:p>
        </p:txBody>
      </p:sp>
    </p:spTree>
    <p:extLst>
      <p:ext uri="{BB962C8B-B14F-4D97-AF65-F5344CB8AC3E}">
        <p14:creationId xmlns:p14="http://schemas.microsoft.com/office/powerpoint/2010/main" val="197975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7F2925-A10E-493E-9BA5-1DEEE59461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64DFE0-4BAE-4488-A77F-92D1EC4E0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7925"/>
              </p:ext>
            </p:extLst>
          </p:nvPr>
        </p:nvGraphicFramePr>
        <p:xfrm>
          <a:off x="665825" y="1313214"/>
          <a:ext cx="11026064" cy="537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129">
                  <a:extLst>
                    <a:ext uri="{9D8B030D-6E8A-4147-A177-3AD203B41FA5}">
                      <a16:colId xmlns:a16="http://schemas.microsoft.com/office/drawing/2014/main" val="1926648052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2551518556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2087731384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2151583947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1080270944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528383731"/>
                    </a:ext>
                  </a:extLst>
                </a:gridCol>
                <a:gridCol w="588146">
                  <a:extLst>
                    <a:ext uri="{9D8B030D-6E8A-4147-A177-3AD203B41FA5}">
                      <a16:colId xmlns:a16="http://schemas.microsoft.com/office/drawing/2014/main" val="3302935092"/>
                    </a:ext>
                  </a:extLst>
                </a:gridCol>
                <a:gridCol w="630315">
                  <a:extLst>
                    <a:ext uri="{9D8B030D-6E8A-4147-A177-3AD203B41FA5}">
                      <a16:colId xmlns:a16="http://schemas.microsoft.com/office/drawing/2014/main" val="3077667327"/>
                    </a:ext>
                  </a:extLst>
                </a:gridCol>
                <a:gridCol w="848926">
                  <a:extLst>
                    <a:ext uri="{9D8B030D-6E8A-4147-A177-3AD203B41FA5}">
                      <a16:colId xmlns:a16="http://schemas.microsoft.com/office/drawing/2014/main" val="2673510537"/>
                    </a:ext>
                  </a:extLst>
                </a:gridCol>
                <a:gridCol w="766810">
                  <a:extLst>
                    <a:ext uri="{9D8B030D-6E8A-4147-A177-3AD203B41FA5}">
                      <a16:colId xmlns:a16="http://schemas.microsoft.com/office/drawing/2014/main" val="2579661162"/>
                    </a:ext>
                  </a:extLst>
                </a:gridCol>
                <a:gridCol w="611448">
                  <a:extLst>
                    <a:ext uri="{9D8B030D-6E8A-4147-A177-3AD203B41FA5}">
                      <a16:colId xmlns:a16="http://schemas.microsoft.com/office/drawing/2014/main" val="1140601158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2988358441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4229700640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1275527894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1281243547"/>
                    </a:ext>
                  </a:extLst>
                </a:gridCol>
                <a:gridCol w="689129">
                  <a:extLst>
                    <a:ext uri="{9D8B030D-6E8A-4147-A177-3AD203B41FA5}">
                      <a16:colId xmlns:a16="http://schemas.microsoft.com/office/drawing/2014/main" val="1700658853"/>
                    </a:ext>
                  </a:extLst>
                </a:gridCol>
              </a:tblGrid>
              <a:tr h="6720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Video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Video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Video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videos combined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27903"/>
                  </a:ext>
                </a:extLst>
              </a:tr>
              <a:tr h="6720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 set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27369"/>
                  </a:ext>
                </a:extLst>
              </a:tr>
              <a:tr h="6720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set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74642"/>
                  </a:ext>
                </a:extLst>
              </a:tr>
              <a:tr h="67202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018520"/>
                  </a:ext>
                </a:extLst>
              </a:tr>
              <a:tr h="6720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Top-5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47176"/>
                  </a:ext>
                </a:extLst>
              </a:tr>
              <a:tr h="6720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Top-10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34405"/>
                  </a:ext>
                </a:extLst>
              </a:tr>
              <a:tr h="6720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Top-20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141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75943"/>
                  </a:ext>
                </a:extLst>
              </a:tr>
              <a:tr h="6720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 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0.042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4453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1182C3-8788-449B-9135-ECB01EDF38F1}"/>
              </a:ext>
            </a:extLst>
          </p:cNvPr>
          <p:cNvSpPr txBox="1"/>
          <p:nvPr/>
        </p:nvSpPr>
        <p:spPr>
          <a:xfrm>
            <a:off x="665825" y="440268"/>
            <a:ext cx="10866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Performance of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92043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2BC3-2FBE-4F29-96B8-48581C97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A1A7-2139-458C-8857-F27285D7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Multi-Class Logistic Regression every time predicts a single best configuration for 5 scenarios in the table</a:t>
            </a:r>
          </a:p>
          <a:p>
            <a:pPr lvl="1"/>
            <a:r>
              <a:rPr lang="en-US" dirty="0"/>
              <a:t>Prediction across each 5 scenarios are different</a:t>
            </a:r>
          </a:p>
          <a:p>
            <a:r>
              <a:rPr lang="en-US" dirty="0"/>
              <a:t>For individual video training and testing, a single best possible configuration predicted by LR can give less accuracy drop or less error</a:t>
            </a:r>
          </a:p>
          <a:p>
            <a:r>
              <a:rPr lang="en-US" dirty="0"/>
              <a:t>Considering diverse video sets,</a:t>
            </a:r>
          </a:p>
          <a:p>
            <a:pPr lvl="1"/>
            <a:r>
              <a:rPr lang="en-US" dirty="0"/>
              <a:t>LR gives the highest accuracy drop</a:t>
            </a:r>
          </a:p>
          <a:p>
            <a:pPr lvl="1"/>
            <a:r>
              <a:rPr lang="en-US" dirty="0"/>
              <a:t>DT provides less accuracy drop</a:t>
            </a:r>
          </a:p>
        </p:txBody>
      </p:sp>
    </p:spTree>
    <p:extLst>
      <p:ext uri="{BB962C8B-B14F-4D97-AF65-F5344CB8AC3E}">
        <p14:creationId xmlns:p14="http://schemas.microsoft.com/office/powerpoint/2010/main" val="93136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19113</TotalTime>
  <Words>1353</Words>
  <Application>Microsoft Office PowerPoint</Application>
  <PresentationFormat>Widescreen</PresentationFormat>
  <Paragraphs>667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Updates</vt:lpstr>
      <vt:lpstr>3 Features Explored</vt:lpstr>
      <vt:lpstr>Possible Classifier Selection</vt:lpstr>
      <vt:lpstr>Clustering is a Good Option?</vt:lpstr>
      <vt:lpstr>For A Single Video Segment</vt:lpstr>
      <vt:lpstr>Reduce the Configuration Space</vt:lpstr>
      <vt:lpstr>Supervised Learning</vt:lpstr>
      <vt:lpstr>PowerPoint Presentation</vt:lpstr>
      <vt:lpstr>Key Points</vt:lpstr>
      <vt:lpstr>PowerPoint Presentation</vt:lpstr>
      <vt:lpstr>How Much Benefit Oracle Provides</vt:lpstr>
      <vt:lpstr>Considering Possible Best Configuration Space</vt:lpstr>
      <vt:lpstr>Future Steps</vt:lpstr>
      <vt:lpstr>How to Check Whether Features are Good?</vt:lpstr>
      <vt:lpstr>Why RL is not used Currently?</vt:lpstr>
      <vt:lpstr>PowerPoint Presentation</vt:lpstr>
      <vt:lpstr>PowerPoint Presentation</vt:lpstr>
      <vt:lpstr>How much Sparse GroundTruth Clustering is?</vt:lpstr>
      <vt:lpstr>Measure Sparsity Reducing the Config Space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Sibendu Paul</dc:creator>
  <cp:lastModifiedBy>Sibendu Paul</cp:lastModifiedBy>
  <cp:revision>39</cp:revision>
  <dcterms:created xsi:type="dcterms:W3CDTF">2019-11-29T18:14:11Z</dcterms:created>
  <dcterms:modified xsi:type="dcterms:W3CDTF">2019-12-13T00:47:20Z</dcterms:modified>
</cp:coreProperties>
</file>