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0"/>
  </p:notesMasterIdLst>
  <p:handoutMasterIdLst>
    <p:handoutMasterId r:id="rId21"/>
  </p:handoutMasterIdLst>
  <p:sldIdLst>
    <p:sldId id="303" r:id="rId2"/>
    <p:sldId id="304" r:id="rId3"/>
    <p:sldId id="305" r:id="rId4"/>
    <p:sldId id="306" r:id="rId5"/>
    <p:sldId id="307" r:id="rId6"/>
    <p:sldId id="257" r:id="rId7"/>
    <p:sldId id="287" r:id="rId8"/>
    <p:sldId id="288" r:id="rId9"/>
    <p:sldId id="289" r:id="rId10"/>
    <p:sldId id="290" r:id="rId11"/>
    <p:sldId id="292" r:id="rId12"/>
    <p:sldId id="293" r:id="rId13"/>
    <p:sldId id="294" r:id="rId14"/>
    <p:sldId id="295" r:id="rId15"/>
    <p:sldId id="296" r:id="rId16"/>
    <p:sldId id="300" r:id="rId17"/>
    <p:sldId id="30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4C4AEA3-6B3F-CC42-978A-E79612A86975}">
          <p14:sldIdLst>
            <p14:sldId id="303"/>
            <p14:sldId id="304"/>
            <p14:sldId id="305"/>
            <p14:sldId id="306"/>
            <p14:sldId id="307"/>
            <p14:sldId id="257"/>
          </p14:sldIdLst>
        </p14:section>
        <p14:section name="Section One (Campus Gold)" id="{4270ABB2-C298-3944-8E72-E9400DBEB29D}">
          <p14:sldIdLst>
            <p14:sldId id="287"/>
            <p14:sldId id="288"/>
            <p14:sldId id="289"/>
            <p14:sldId id="290"/>
            <p14:sldId id="292"/>
            <p14:sldId id="293"/>
            <p14:sldId id="294"/>
            <p14:sldId id="295"/>
            <p14:sldId id="296"/>
            <p14:sldId id="300"/>
            <p14:sldId id="301"/>
          </p14:sldIdLst>
        </p14:section>
        <p14:section name="Concluding Slide" id="{8920AFE1-41E2-8C4A-AB74-0F9AE52903EC}">
          <p14:sldIdLst>
            <p14:sldId id="264"/>
          </p14:sldIdLst>
        </p14:section>
      </p14:sectionLst>
    </p:ext>
    <p:ext uri="{EFAFB233-063F-42B5-8137-9DF3F51BA10A}">
      <p15:sldGuideLst xmlns:p15="http://schemas.microsoft.com/office/powerpoint/2012/main">
        <p15:guide id="1" orient="horz" pos="4032" userDrawn="1">
          <p15:clr>
            <a:srgbClr val="A4A3A4"/>
          </p15:clr>
        </p15:guide>
        <p15:guide id="3" orient="horz" pos="1056" userDrawn="1">
          <p15:clr>
            <a:srgbClr val="A4A3A4"/>
          </p15:clr>
        </p15:guide>
        <p15:guide id="7" orient="horz" pos="1214" userDrawn="1">
          <p15:clr>
            <a:srgbClr val="A4A3A4"/>
          </p15:clr>
        </p15:guide>
        <p15:guide id="8" orient="horz" pos="624" userDrawn="1">
          <p15:clr>
            <a:srgbClr val="A4A3A4"/>
          </p15:clr>
        </p15:guide>
        <p15:guide id="9" orient="horz" pos="3552" userDrawn="1">
          <p15:clr>
            <a:srgbClr val="A4A3A4"/>
          </p15:clr>
        </p15:guide>
        <p15:guide id="11" pos="1032" userDrawn="1">
          <p15:clr>
            <a:srgbClr val="A4A3A4"/>
          </p15:clr>
        </p15:guide>
        <p15:guide id="12" pos="7204" userDrawn="1">
          <p15:clr>
            <a:srgbClr val="A4A3A4"/>
          </p15:clr>
        </p15:guide>
        <p15:guide id="13" pos="576" userDrawn="1">
          <p15:clr>
            <a:srgbClr val="A4A3A4"/>
          </p15:clr>
        </p15:guide>
        <p15:guide id="16" pos="6769" userDrawn="1">
          <p15:clr>
            <a:srgbClr val="A4A3A4"/>
          </p15:clr>
        </p15:guide>
        <p15:guide id="17"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9" autoAdjust="0"/>
    <p:restoredTop sz="86397" autoAdjust="0"/>
  </p:normalViewPr>
  <p:slideViewPr>
    <p:cSldViewPr snapToGrid="0">
      <p:cViewPr varScale="1">
        <p:scale>
          <a:sx n="77" d="100"/>
          <a:sy n="77" d="100"/>
        </p:scale>
        <p:origin x="834" y="90"/>
      </p:cViewPr>
      <p:guideLst>
        <p:guide orient="horz" pos="4032"/>
        <p:guide orient="horz" pos="1056"/>
        <p:guide orient="horz" pos="1214"/>
        <p:guide orient="horz" pos="624"/>
        <p:guide orient="horz" pos="3552"/>
        <p:guide pos="1032"/>
        <p:guide pos="7204"/>
        <p:guide pos="576"/>
        <p:guide pos="6769"/>
        <p:guide pos="3840"/>
      </p:guideLst>
    </p:cSldViewPr>
  </p:slideViewPr>
  <p:outlineViewPr>
    <p:cViewPr>
      <p:scale>
        <a:sx n="33" d="100"/>
        <a:sy n="33" d="100"/>
      </p:scale>
      <p:origin x="0" y="-233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D46A28-9CAF-E041-8311-DFCD44262095}" type="datetime1">
              <a:rPr lang="en-US" smtClean="0"/>
              <a:t>6/6/2019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3BEA41-3E73-2348-A8FF-2E926A2CF1B9}" type="slidenum">
              <a:rPr lang="en-US" smtClean="0"/>
              <a:t>‹#›</a:t>
            </a:fld>
            <a:endParaRPr lang="en-US"/>
          </a:p>
        </p:txBody>
      </p:sp>
    </p:spTree>
    <p:extLst>
      <p:ext uri="{BB962C8B-B14F-4D97-AF65-F5344CB8AC3E}">
        <p14:creationId xmlns:p14="http://schemas.microsoft.com/office/powerpoint/2010/main" val="30900150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D4DA-089F-F344-9C15-F02D87A8D9F3}" type="datetime1">
              <a:rPr lang="en-US" smtClean="0"/>
              <a:t>6/6/2019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930545-154E-774E-8D78-F1689AC6A5E6}" type="slidenum">
              <a:rPr lang="en-US" smtClean="0"/>
              <a:t>‹#›</a:t>
            </a:fld>
            <a:endParaRPr lang="en-US"/>
          </a:p>
        </p:txBody>
      </p:sp>
    </p:spTree>
    <p:extLst>
      <p:ext uri="{BB962C8B-B14F-4D97-AF65-F5344CB8AC3E}">
        <p14:creationId xmlns:p14="http://schemas.microsoft.com/office/powerpoint/2010/main" val="906760183"/>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number of problems in data science involve derivation of rules that hold in the input dataset. In this lecture, we discuss a formalism that can be used to express such rules, namely propositional logic. We formally define propositions, logic operators, and equivalences. Specifically, we define conjunction, disjunction, negation, implication, and bi-implications.</a:t>
            </a:r>
            <a:endParaRPr lang="en-US" dirty="0" smtClean="0"/>
          </a:p>
          <a:p>
            <a:endParaRPr lang="en-US" dirty="0"/>
          </a:p>
        </p:txBody>
      </p:sp>
    </p:spTree>
    <p:extLst>
      <p:ext uri="{BB962C8B-B14F-4D97-AF65-F5344CB8AC3E}">
        <p14:creationId xmlns:p14="http://schemas.microsoft.com/office/powerpoint/2010/main" val="86925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059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43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support.office.com/en-us/article/Make-your-PowerPoint-presentations-accessible-6f7772b2-2f33-4bd2-8ca7-dae3b2b3ef25" TargetMode="External"/><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hyperlink" Target="http://www.purdue.edu/atc"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ccessibility Statement">
    <p:spTree>
      <p:nvGrpSpPr>
        <p:cNvPr id="1" name=""/>
        <p:cNvGrpSpPr/>
        <p:nvPr/>
      </p:nvGrpSpPr>
      <p:grpSpPr>
        <a:xfrm>
          <a:off x="0" y="0"/>
          <a:ext cx="0" cy="0"/>
          <a:chOff x="0" y="0"/>
          <a:chExt cx="0" cy="0"/>
        </a:xfrm>
      </p:grpSpPr>
      <p:pic>
        <p:nvPicPr>
          <p:cNvPr id="3" name="Accessibility Statement Part 1" descr="Accessibility Statement Part 1">
            <a:hlinkClick r:id="rId2" tooltip="Microsoft Office Accessibility Instructions"/>
          </p:cNvPr>
          <p:cNvPicPr>
            <a:picLocks noChangeAspect="1"/>
          </p:cNvPicPr>
          <p:nvPr userDrawn="1"/>
        </p:nvPicPr>
        <p:blipFill>
          <a:blip r:embed="rId3"/>
          <a:stretch>
            <a:fillRect/>
          </a:stretch>
        </p:blipFill>
        <p:spPr>
          <a:xfrm>
            <a:off x="3124200" y="1137276"/>
            <a:ext cx="5943600" cy="3124200"/>
          </a:xfrm>
          <a:prstGeom prst="rect">
            <a:avLst/>
          </a:prstGeom>
        </p:spPr>
      </p:pic>
      <p:pic>
        <p:nvPicPr>
          <p:cNvPr id="4" name="Accessibility Statement Part 2" descr="Accessibility Statement Part 2">
            <a:hlinkClick r:id="rId4"/>
          </p:cNvPr>
          <p:cNvPicPr>
            <a:picLocks noChangeAspect="1"/>
          </p:cNvPicPr>
          <p:nvPr userDrawn="1"/>
        </p:nvPicPr>
        <p:blipFill>
          <a:blip r:embed="rId5"/>
          <a:stretch>
            <a:fillRect/>
          </a:stretch>
        </p:blipFill>
        <p:spPr>
          <a:xfrm>
            <a:off x="3124200" y="4555798"/>
            <a:ext cx="5943600" cy="1206500"/>
          </a:xfrm>
          <a:prstGeom prst="rect">
            <a:avLst/>
          </a:prstGeom>
        </p:spPr>
      </p:pic>
    </p:spTree>
    <p:extLst>
      <p:ext uri="{BB962C8B-B14F-4D97-AF65-F5344CB8AC3E}">
        <p14:creationId xmlns:p14="http://schemas.microsoft.com/office/powerpoint/2010/main" val="1619512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wo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Ross-Ade Green Bar"/>
          <p:cNvSpPr/>
          <p:nvPr userDrawn="1"/>
        </p:nvSpPr>
        <p:spPr>
          <a:xfrm>
            <a:off x="1577421" y="1478742"/>
            <a:ext cx="137079" cy="2497817"/>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wo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Two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wo-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Ross-Ade Green Bar"/>
          <p:cNvSpPr/>
          <p:nvPr userDrawn="1"/>
        </p:nvSpPr>
        <p:spPr>
          <a:xfrm>
            <a:off x="1620663" y="2277"/>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4"/>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Ross-Ade Green</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wo-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4"/>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Ross-Ade Green</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wo-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Ross-Ade Green Bar"/>
          <p:cNvSpPr/>
          <p:nvPr userDrawn="1"/>
        </p:nvSpPr>
        <p:spPr>
          <a:xfrm>
            <a:off x="1620663"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Two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7"/>
            <a:ext cx="5025248" cy="429767"/>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Ross-Ade Green</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wo-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Ross-Ade Green Bar"/>
          <p:cNvSpPr/>
          <p:nvPr userDrawn="1"/>
        </p:nvSpPr>
        <p:spPr>
          <a:xfrm>
            <a:off x="1620879" y="0"/>
            <a:ext cx="93837" cy="98107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Two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5006960" cy="384048"/>
          </a:xfrm>
        </p:spPr>
        <p:txBody>
          <a:bodyPr lIns="0" tIns="0" rIns="0" bIns="0" anchor="t" anchorCtr="0">
            <a:noAutofit/>
          </a:bodyPr>
          <a:lstStyle>
            <a:lvl1pPr marL="0" indent="0">
              <a:spcBef>
                <a:spcPts val="0"/>
              </a:spcBef>
              <a:buNone/>
              <a:defRPr sz="2400" b="1" baseline="0">
                <a:solidFill>
                  <a:schemeClr val="accent4"/>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Impact Regular 24 Point Ross-Ade Green</a:t>
            </a:r>
            <a:endParaRPr lang="en-US" dirty="0" smtClean="0"/>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wo-Graphic Slide-Large Picture">
    <p:spTree>
      <p:nvGrpSpPr>
        <p:cNvPr id="1" name=""/>
        <p:cNvGrpSpPr/>
        <p:nvPr/>
      </p:nvGrpSpPr>
      <p:grpSpPr>
        <a:xfrm>
          <a:off x="0" y="0"/>
          <a:ext cx="0" cy="0"/>
          <a:chOff x="0" y="0"/>
          <a:chExt cx="0" cy="0"/>
        </a:xfrm>
      </p:grpSpPr>
      <p:sp>
        <p:nvSpPr>
          <p:cNvPr id="6" name="Ross-Ade Green Bar 1"/>
          <p:cNvSpPr/>
          <p:nvPr userDrawn="1"/>
        </p:nvSpPr>
        <p:spPr>
          <a:xfrm>
            <a:off x="0" y="1"/>
            <a:ext cx="12192000" cy="56832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Ross-Ade Green Bar 2"/>
          <p:cNvSpPr/>
          <p:nvPr userDrawn="1"/>
        </p:nvSpPr>
        <p:spPr>
          <a:xfrm>
            <a:off x="0" y="5254626"/>
            <a:ext cx="12192000" cy="1603375"/>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wo-Proof Point Slide">
    <p:spTree>
      <p:nvGrpSpPr>
        <p:cNvPr id="1" name=""/>
        <p:cNvGrpSpPr/>
        <p:nvPr/>
      </p:nvGrpSpPr>
      <p:grpSpPr>
        <a:xfrm>
          <a:off x="0" y="0"/>
          <a:ext cx="0" cy="0"/>
          <a:chOff x="0" y="0"/>
          <a:chExt cx="0" cy="0"/>
        </a:xfrm>
      </p:grpSpPr>
      <p:sp>
        <p:nvSpPr>
          <p:cNvPr id="10" name="Ross-Ade Green Background"/>
          <p:cNvSpPr/>
          <p:nvPr userDrawn="1"/>
        </p:nvSpPr>
        <p:spPr>
          <a:xfrm>
            <a:off x="0" y="1133077"/>
            <a:ext cx="12192000" cy="5726112"/>
          </a:xfrm>
          <a:prstGeom prst="rect">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wo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Two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hre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Bell Tower Brick Bar"/>
          <p:cNvSpPr/>
          <p:nvPr userDrawn="1"/>
        </p:nvSpPr>
        <p:spPr>
          <a:xfrm>
            <a:off x="1577421" y="1478742"/>
            <a:ext cx="137079" cy="2497817"/>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Thre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Three Title Impact Regular 30 Point</a:t>
            </a:r>
            <a:endParaRPr lang="en-US" dirty="0"/>
          </a:p>
        </p:txBody>
      </p:sp>
      <p:sp>
        <p:nvSpPr>
          <p:cNvPr id="12" name="Footer"/>
          <p:cNvSpPr>
            <a:spLocks noGrp="1"/>
          </p:cNvSpPr>
          <p:nvPr>
            <p:ph type="body" sz="quarter" idx="14" hasCustomPrompt="1"/>
          </p:nvPr>
        </p:nvSpPr>
        <p:spPr>
          <a:xfrm>
            <a:off x="2252841" y="6124701"/>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hre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Bell Tower Brick Bar"/>
          <p:cNvSpPr/>
          <p:nvPr userDrawn="1"/>
        </p:nvSpPr>
        <p:spPr>
          <a:xfrm>
            <a:off x="1620663" y="2277"/>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5"/>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Bell Tower Brick</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hre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5"/>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Bell Tower Brick</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207461" cy="1295191"/>
          </a:xfrm>
        </p:spPr>
        <p:txBody>
          <a:bodyPr lIns="0" tIns="0" rIns="0" bIns="0">
            <a:noAutofit/>
          </a:bodyPr>
          <a:lstStyle>
            <a:lvl1pPr algn="l">
              <a:lnSpc>
                <a:spcPts val="6000"/>
              </a:lnSpc>
              <a:defRPr sz="6000" cap="all" baseline="0">
                <a:solidFill>
                  <a:schemeClr val="bg1"/>
                </a:solidFill>
                <a:latin typeface="Impact" charset="0"/>
              </a:defRPr>
            </a:lvl1pPr>
          </a:lstStyle>
          <a:p>
            <a:r>
              <a:rPr lang="en-US" dirty="0" smtClean="0"/>
              <a:t>Title Slide Impact Regular 60 point</a:t>
            </a:r>
            <a:endParaRPr lang="en-US" dirty="0"/>
          </a:p>
        </p:txBody>
      </p:sp>
      <p:sp>
        <p:nvSpPr>
          <p:cNvPr id="12" name="Footer"/>
          <p:cNvSpPr>
            <a:spLocks noGrp="1"/>
          </p:cNvSpPr>
          <p:nvPr>
            <p:ph type="body" sz="quarter" idx="14" hasCustomPrompt="1"/>
          </p:nvPr>
        </p:nvSpPr>
        <p:spPr>
          <a:xfrm>
            <a:off x="2252841" y="6124701"/>
            <a:ext cx="6100937" cy="401635"/>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a:p>
            <a:pPr lvl="0"/>
            <a:r>
              <a:rPr lang="en-US" dirty="0" smtClean="0"/>
              <a:t>Month, Day, Year</a:t>
            </a:r>
            <a:endParaRPr lang="en-US" dirty="0"/>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userDrawn="1">
          <p15:clr>
            <a:srgbClr val="FBAE40"/>
          </p15:clr>
        </p15:guide>
        <p15:guide id="2" pos="3840" userDrawn="1">
          <p15:clr>
            <a:srgbClr val="FBAE40"/>
          </p15:clr>
        </p15:guide>
        <p15:guide id="3" pos="1080" userDrawn="1">
          <p15:clr>
            <a:srgbClr val="FBAE40"/>
          </p15:clr>
        </p15:guide>
        <p15:guide id="4" pos="1416" userDrawn="1">
          <p15:clr>
            <a:srgbClr val="FBAE40"/>
          </p15:clr>
        </p15:guide>
        <p15:guide id="5" orient="horz" pos="2160" userDrawn="1">
          <p15:clr>
            <a:srgbClr val="FBAE40"/>
          </p15:clr>
        </p15:guide>
        <p15:guide id="6" orient="horz" pos="3960" userDrawn="1">
          <p15:clr>
            <a:srgbClr val="FBAE40"/>
          </p15:clr>
        </p15:guide>
        <p15:guide id="7" orient="horz" pos="7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hre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Bell Tower Brick Bar"/>
          <p:cNvSpPr/>
          <p:nvPr userDrawn="1"/>
        </p:nvSpPr>
        <p:spPr>
          <a:xfrm>
            <a:off x="1620663"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Three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661605" cy="429151"/>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hre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Bell Tower Brick Bar"/>
          <p:cNvSpPr/>
          <p:nvPr userDrawn="1"/>
        </p:nvSpPr>
        <p:spPr>
          <a:xfrm>
            <a:off x="1620879" y="0"/>
            <a:ext cx="93837" cy="98107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Three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661605" cy="488586"/>
          </a:xfrm>
        </p:spPr>
        <p:txBody>
          <a:bodyPr lIns="0" tIns="0" rIns="0" bIns="0" anchor="t" anchorCtr="0">
            <a:noAutofit/>
          </a:bodyPr>
          <a:lstStyle>
            <a:lvl1pPr marL="0" indent="0">
              <a:spcBef>
                <a:spcPts val="0"/>
              </a:spcBef>
              <a:buNone/>
              <a:defRPr sz="2400" b="1" baseline="0">
                <a:solidFill>
                  <a:schemeClr val="accent5"/>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a:t>
            </a:r>
            <a:r>
              <a:rPr lang="en-US" dirty="0" err="1" smtClean="0"/>
              <a:t>pt</a:t>
            </a:r>
            <a:r>
              <a:rPr lang="en-US" dirty="0" smtClean="0"/>
              <a:t> Bell Tower Brick</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hree-Graphic Slide-Large Picture">
    <p:spTree>
      <p:nvGrpSpPr>
        <p:cNvPr id="1" name=""/>
        <p:cNvGrpSpPr/>
        <p:nvPr/>
      </p:nvGrpSpPr>
      <p:grpSpPr>
        <a:xfrm>
          <a:off x="0" y="0"/>
          <a:ext cx="0" cy="0"/>
          <a:chOff x="0" y="0"/>
          <a:chExt cx="0" cy="0"/>
        </a:xfrm>
      </p:grpSpPr>
      <p:sp>
        <p:nvSpPr>
          <p:cNvPr id="6" name="Bell Tower Brick Bar1"/>
          <p:cNvSpPr/>
          <p:nvPr userDrawn="1"/>
        </p:nvSpPr>
        <p:spPr>
          <a:xfrm>
            <a:off x="0" y="1"/>
            <a:ext cx="12192000" cy="5683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Bell Tower Brick Bar 2"/>
          <p:cNvSpPr/>
          <p:nvPr userDrawn="1"/>
        </p:nvSpPr>
        <p:spPr>
          <a:xfrm>
            <a:off x="0" y="5254626"/>
            <a:ext cx="12192000" cy="160337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hree-Proof Point Slide">
    <p:spTree>
      <p:nvGrpSpPr>
        <p:cNvPr id="1" name=""/>
        <p:cNvGrpSpPr/>
        <p:nvPr/>
      </p:nvGrpSpPr>
      <p:grpSpPr>
        <a:xfrm>
          <a:off x="0" y="0"/>
          <a:ext cx="0" cy="0"/>
          <a:chOff x="0" y="0"/>
          <a:chExt cx="0" cy="0"/>
        </a:xfrm>
      </p:grpSpPr>
      <p:sp>
        <p:nvSpPr>
          <p:cNvPr id="10" name="Bell Tower Brick Background"/>
          <p:cNvSpPr/>
          <p:nvPr userDrawn="1"/>
        </p:nvSpPr>
        <p:spPr>
          <a:xfrm>
            <a:off x="0" y="1133077"/>
            <a:ext cx="12192000" cy="572611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Thre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Three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Four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72574"/>
            <a:ext cx="12192000" cy="4279900"/>
          </a:xfrm>
          <a:prstGeom prst="rect">
            <a:avLst/>
          </a:prstGeom>
        </p:spPr>
      </p:pic>
      <p:sp>
        <p:nvSpPr>
          <p:cNvPr id="9" name="Ever True Blue Bar"/>
          <p:cNvSpPr/>
          <p:nvPr userDrawn="1"/>
        </p:nvSpPr>
        <p:spPr>
          <a:xfrm>
            <a:off x="1577421" y="1478742"/>
            <a:ext cx="137079" cy="2497817"/>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Four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Four Title Impact Regular 30 Point</a:t>
            </a:r>
            <a:endParaRPr lang="en-US" dirty="0"/>
          </a:p>
        </p:txBody>
      </p:sp>
      <p:sp>
        <p:nvSpPr>
          <p:cNvPr id="12" name="Footer"/>
          <p:cNvSpPr>
            <a:spLocks noGrp="1"/>
          </p:cNvSpPr>
          <p:nvPr>
            <p:ph type="body" sz="quarter" idx="14" hasCustomPrompt="1"/>
          </p:nvPr>
        </p:nvSpPr>
        <p:spPr>
          <a:xfrm>
            <a:off x="2252841" y="6123958"/>
            <a:ext cx="6100937" cy="220909"/>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10"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ur-Section One-Content Slide-1 column">
    <p:spTree>
      <p:nvGrpSpPr>
        <p:cNvPr id="1" name=""/>
        <p:cNvGrpSpPr/>
        <p:nvPr/>
      </p:nvGrpSpPr>
      <p:grpSpPr>
        <a:xfrm>
          <a:off x="0" y="0"/>
          <a:ext cx="0" cy="0"/>
          <a:chOff x="0" y="0"/>
          <a:chExt cx="0" cy="0"/>
        </a:xfrm>
      </p:grpSpPr>
      <p:sp>
        <p:nvSpPr>
          <p:cNvPr id="9" name="Black Bar"/>
          <p:cNvSpPr/>
          <p:nvPr userDrawn="1"/>
        </p:nvSpPr>
        <p:spPr>
          <a:xfrm>
            <a:off x="0" y="-2167"/>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Ever True Blue Bar"/>
          <p:cNvSpPr/>
          <p:nvPr userDrawn="1"/>
        </p:nvSpPr>
        <p:spPr>
          <a:xfrm>
            <a:off x="1620663" y="2277"/>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3"/>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Ever True Blue</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ur-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baseline="0">
                <a:solidFill>
                  <a:schemeClr val="accent3"/>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Ever True Blue</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ur-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Ever True Blue Bar"/>
          <p:cNvSpPr/>
          <p:nvPr userDrawn="1"/>
        </p:nvSpPr>
        <p:spPr>
          <a:xfrm>
            <a:off x="1620663"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Four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805792" cy="429151"/>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10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ur-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Ever True Blue Bar"/>
          <p:cNvSpPr/>
          <p:nvPr userDrawn="1"/>
        </p:nvSpPr>
        <p:spPr>
          <a:xfrm>
            <a:off x="1620879" y="0"/>
            <a:ext cx="93837" cy="98107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Four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2" y="1636776"/>
            <a:ext cx="4796648" cy="488586"/>
          </a:xfrm>
        </p:spPr>
        <p:txBody>
          <a:bodyPr lIns="0" tIns="0" rIns="0" bIns="0" anchor="t" anchorCtr="0">
            <a:noAutofit/>
          </a:bodyPr>
          <a:lstStyle>
            <a:lvl1pPr marL="0" indent="0">
              <a:spcBef>
                <a:spcPts val="0"/>
              </a:spcBef>
              <a:buNone/>
              <a:defRPr sz="2400" b="1" baseline="0">
                <a:solidFill>
                  <a:schemeClr val="accent3"/>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Ever True Blue</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pos="1080">
          <p15:clr>
            <a:srgbClr val="FBAE40"/>
          </p15:clr>
        </p15:guide>
        <p15:guide id="5" orient="horz" pos="624">
          <p15:clr>
            <a:srgbClr val="FBAE40"/>
          </p15:clr>
        </p15:guide>
        <p15:guide id="6" orient="horz" pos="1056">
          <p15:clr>
            <a:srgbClr val="FBAE40"/>
          </p15:clr>
        </p15:guide>
        <p15:guide id="7"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Four-Graphic Slide-Large Picture">
    <p:spTree>
      <p:nvGrpSpPr>
        <p:cNvPr id="1" name=""/>
        <p:cNvGrpSpPr/>
        <p:nvPr/>
      </p:nvGrpSpPr>
      <p:grpSpPr>
        <a:xfrm>
          <a:off x="0" y="0"/>
          <a:ext cx="0" cy="0"/>
          <a:chOff x="0" y="0"/>
          <a:chExt cx="0" cy="0"/>
        </a:xfrm>
      </p:grpSpPr>
      <p:sp>
        <p:nvSpPr>
          <p:cNvPr id="6" name="Ever True Blue Bar 1"/>
          <p:cNvSpPr/>
          <p:nvPr userDrawn="1"/>
        </p:nvSpPr>
        <p:spPr>
          <a:xfrm>
            <a:off x="0" y="1"/>
            <a:ext cx="12192000" cy="56832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Ever True Blue Bar 2"/>
          <p:cNvSpPr/>
          <p:nvPr userDrawn="1"/>
        </p:nvSpPr>
        <p:spPr>
          <a:xfrm>
            <a:off x="0" y="5254626"/>
            <a:ext cx="12192000" cy="1603375"/>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solidFill>
                  <a:schemeClr val="bg1"/>
                </a:solidFill>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solidFill>
                  <a:schemeClr val="bg1">
                    <a:lumMod val="95000"/>
                  </a:schemeClr>
                </a:solidFill>
                <a:latin typeface=""/>
              </a:rPr>
              <a:t>Picture caption. Arial</a:t>
            </a:r>
            <a:r>
              <a:rPr lang="en-US" b="1" i="0" baseline="0" dirty="0" smtClean="0">
                <a:solidFill>
                  <a:schemeClr val="bg1">
                    <a:lumMod val="95000"/>
                  </a:schemeClr>
                </a:solidFill>
                <a:latin typeface=""/>
              </a:rPr>
              <a:t> Bold 18 pt. minimum. Short description of picture, up to 3 lines of copy. Short description of picture, up to 3 lines of copy. Short description of picture, up to 3 lines of copy.</a:t>
            </a:r>
            <a:endParaRPr lang="en-US" b="1" i="0" dirty="0" smtClean="0">
              <a:solidFill>
                <a:schemeClr val="bg1">
                  <a:lumMod val="95000"/>
                </a:schemeClr>
              </a:solidFill>
              <a:latin typeface=""/>
            </a:endParaRPr>
          </a:p>
        </p:txBody>
      </p:sp>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056">
          <p15:clr>
            <a:srgbClr val="FBAE40"/>
          </p15:clr>
        </p15:guide>
        <p15:guide id="4" pos="14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ne Title Slide">
    <p:spTree>
      <p:nvGrpSpPr>
        <p:cNvPr id="1" name=""/>
        <p:cNvGrpSpPr/>
        <p:nvPr/>
      </p:nvGrpSpPr>
      <p:grpSpPr>
        <a:xfrm>
          <a:off x="0" y="0"/>
          <a:ext cx="0" cy="0"/>
          <a:chOff x="0" y="0"/>
          <a:chExt cx="0" cy="0"/>
        </a:xfrm>
      </p:grpSpPr>
      <p:pic>
        <p:nvPicPr>
          <p:cNvPr id="7" name="Black Bar"/>
          <p:cNvPicPr>
            <a:picLocks noChangeAspect="1"/>
          </p:cNvPicPr>
          <p:nvPr userDrawn="1"/>
        </p:nvPicPr>
        <p:blipFill>
          <a:blip r:embed="rId2"/>
          <a:stretch>
            <a:fillRect/>
          </a:stretch>
        </p:blipFill>
        <p:spPr>
          <a:xfrm>
            <a:off x="0" y="1259874"/>
            <a:ext cx="12192000" cy="4279900"/>
          </a:xfrm>
          <a:prstGeom prst="rect">
            <a:avLst/>
          </a:prstGeom>
        </p:spPr>
      </p:pic>
      <p:sp>
        <p:nvSpPr>
          <p:cNvPr id="9" name="Campus Gold Bar"/>
          <p:cNvSpPr/>
          <p:nvPr userDrawn="1"/>
        </p:nvSpPr>
        <p:spPr>
          <a:xfrm>
            <a:off x="1577421" y="1478742"/>
            <a:ext cx="137079" cy="24978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p:cNvSpPr>
            <a:spLocks noGrp="1"/>
          </p:cNvSpPr>
          <p:nvPr>
            <p:ph type="title" hasCustomPrompt="1"/>
          </p:nvPr>
        </p:nvSpPr>
        <p:spPr>
          <a:xfrm>
            <a:off x="2244131" y="2728553"/>
            <a:ext cx="8468537" cy="1295191"/>
          </a:xfrm>
        </p:spPr>
        <p:txBody>
          <a:bodyPr lIns="0" tIns="0" rIns="0" bIns="0">
            <a:noAutofit/>
          </a:bodyPr>
          <a:lstStyle>
            <a:lvl1pPr algn="l">
              <a:lnSpc>
                <a:spcPts val="6000"/>
              </a:lnSpc>
              <a:defRPr sz="6000" cap="all" baseline="0">
                <a:solidFill>
                  <a:schemeClr val="bg1">
                    <a:lumMod val="75000"/>
                  </a:schemeClr>
                </a:solidFill>
                <a:latin typeface="Impact" charset="0"/>
              </a:defRPr>
            </a:lvl1pPr>
          </a:lstStyle>
          <a:p>
            <a:r>
              <a:rPr lang="en-US" dirty="0" smtClean="0"/>
              <a:t>Title Slide Impact Regular 60 point</a:t>
            </a:r>
            <a:endParaRPr lang="en-US" dirty="0"/>
          </a:p>
        </p:txBody>
      </p:sp>
      <p:sp>
        <p:nvSpPr>
          <p:cNvPr id="6" name="Section One Title"/>
          <p:cNvSpPr>
            <a:spLocks noGrp="1"/>
          </p:cNvSpPr>
          <p:nvPr>
            <p:ph type="body" sz="quarter" idx="13" hasCustomPrompt="1"/>
          </p:nvPr>
        </p:nvSpPr>
        <p:spPr>
          <a:xfrm>
            <a:off x="2244132" y="4419601"/>
            <a:ext cx="8407328" cy="535172"/>
          </a:xfrm>
        </p:spPr>
        <p:txBody>
          <a:bodyPr lIns="0" tIns="0" rIns="0" bIns="0">
            <a:normAutofit/>
          </a:bodyPr>
          <a:lstStyle>
            <a:lvl1pPr marL="0" indent="0">
              <a:spcBef>
                <a:spcPts val="0"/>
              </a:spcBef>
              <a:buFontTx/>
              <a:buNone/>
              <a:defRPr sz="3000" cap="none">
                <a:solidFill>
                  <a:schemeClr val="bg1"/>
                </a:solidFill>
                <a:latin typeface="Impact"/>
              </a:defRPr>
            </a:lvl1pPr>
          </a:lstStyle>
          <a:p>
            <a:pPr lvl="0"/>
            <a:r>
              <a:rPr lang="en-US" dirty="0" smtClean="0"/>
              <a:t>Section One Title Impact Regular 30 Point</a:t>
            </a:r>
            <a:endParaRPr lang="en-US" dirty="0"/>
          </a:p>
        </p:txBody>
      </p:sp>
      <p:sp>
        <p:nvSpPr>
          <p:cNvPr id="12" name="Footer"/>
          <p:cNvSpPr>
            <a:spLocks noGrp="1"/>
          </p:cNvSpPr>
          <p:nvPr>
            <p:ph type="body" sz="quarter" idx="14" hasCustomPrompt="1"/>
          </p:nvPr>
        </p:nvSpPr>
        <p:spPr>
          <a:xfrm>
            <a:off x="2252841" y="6124701"/>
            <a:ext cx="6100937" cy="230053"/>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p>
        </p:txBody>
      </p:sp>
      <p:pic>
        <p:nvPicPr>
          <p:cNvPr id="8"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509">
          <p15:clr>
            <a:srgbClr val="FBAE40"/>
          </p15:clr>
        </p15:guide>
        <p15:guide id="2" pos="3840">
          <p15:clr>
            <a:srgbClr val="FBAE40"/>
          </p15:clr>
        </p15:guide>
        <p15:guide id="3" pos="1080">
          <p15:clr>
            <a:srgbClr val="FBAE40"/>
          </p15:clr>
        </p15:guide>
        <p15:guide id="4" pos="1416">
          <p15:clr>
            <a:srgbClr val="FBAE40"/>
          </p15:clr>
        </p15:guide>
        <p15:guide id="5" orient="horz" pos="2160">
          <p15:clr>
            <a:srgbClr val="FBAE40"/>
          </p15:clr>
        </p15:guide>
        <p15:guide id="6" orient="horz" pos="3960" userDrawn="1">
          <p15:clr>
            <a:srgbClr val="FBAE40"/>
          </p15:clr>
        </p15:guide>
        <p15:guide id="7" pos="650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Four-Proof Point Slide">
    <p:spTree>
      <p:nvGrpSpPr>
        <p:cNvPr id="1" name=""/>
        <p:cNvGrpSpPr/>
        <p:nvPr/>
      </p:nvGrpSpPr>
      <p:grpSpPr>
        <a:xfrm>
          <a:off x="0" y="0"/>
          <a:ext cx="0" cy="0"/>
          <a:chOff x="0" y="0"/>
          <a:chExt cx="0" cy="0"/>
        </a:xfrm>
      </p:grpSpPr>
      <p:sp>
        <p:nvSpPr>
          <p:cNvPr id="10" name="Ever True Blue Background"/>
          <p:cNvSpPr/>
          <p:nvPr userDrawn="1"/>
        </p:nvSpPr>
        <p:spPr>
          <a:xfrm>
            <a:off x="0" y="1133077"/>
            <a:ext cx="12192000" cy="5726112"/>
          </a:xfrm>
          <a:prstGeom prst="rect">
            <a:avLst/>
          </a:pr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Four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Four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5"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7"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416">
          <p15:clr>
            <a:srgbClr val="FBAE40"/>
          </p15:clr>
        </p15:guide>
        <p15:guide id="4" orient="horz" pos="3984">
          <p15:clr>
            <a:srgbClr val="FBAE40"/>
          </p15:clr>
        </p15:guide>
        <p15:guide id="5" pos="105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pic>
        <p:nvPicPr>
          <p:cNvPr id="8" name="Black Bar"/>
          <p:cNvPicPr>
            <a:picLocks noChangeAspect="1"/>
          </p:cNvPicPr>
          <p:nvPr userDrawn="1"/>
        </p:nvPicPr>
        <p:blipFill>
          <a:blip r:embed="rId2"/>
          <a:stretch>
            <a:fillRect/>
          </a:stretch>
        </p:blipFill>
        <p:spPr>
          <a:xfrm>
            <a:off x="0" y="1260698"/>
            <a:ext cx="12192000" cy="4279900"/>
          </a:xfrm>
          <a:prstGeom prst="rect">
            <a:avLst/>
          </a:prstGeom>
        </p:spPr>
      </p:pic>
      <p:sp>
        <p:nvSpPr>
          <p:cNvPr id="9" name="Campus Gold Bar"/>
          <p:cNvSpPr/>
          <p:nvPr userDrawn="1"/>
        </p:nvSpPr>
        <p:spPr>
          <a:xfrm>
            <a:off x="1584057" y="1478617"/>
            <a:ext cx="124180" cy="275771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Concluding Head"/>
          <p:cNvSpPr>
            <a:spLocks noGrp="1"/>
          </p:cNvSpPr>
          <p:nvPr>
            <p:ph type="title" hasCustomPrompt="1"/>
          </p:nvPr>
        </p:nvSpPr>
        <p:spPr>
          <a:xfrm>
            <a:off x="2321986" y="2071159"/>
            <a:ext cx="6799437" cy="829733"/>
          </a:xfrm>
        </p:spPr>
        <p:txBody>
          <a:bodyPr lIns="0" tIns="0" rIns="0" bIns="0" anchor="t" anchorCtr="0">
            <a:noAutofit/>
          </a:bodyPr>
          <a:lstStyle>
            <a:lvl1pPr algn="l">
              <a:defRPr sz="6000" b="0" i="0" cap="all">
                <a:solidFill>
                  <a:schemeClr val="bg1"/>
                </a:solidFill>
                <a:latin typeface="Impact"/>
              </a:defRPr>
            </a:lvl1pPr>
          </a:lstStyle>
          <a:p>
            <a:r>
              <a:rPr lang="en-US" dirty="0" smtClean="0"/>
              <a:t>Thank You</a:t>
            </a:r>
            <a:endParaRPr lang="en-US" dirty="0"/>
          </a:p>
        </p:txBody>
      </p:sp>
      <p:sp>
        <p:nvSpPr>
          <p:cNvPr id="4" name="Concluding Text"/>
          <p:cNvSpPr>
            <a:spLocks noGrp="1"/>
          </p:cNvSpPr>
          <p:nvPr>
            <p:ph type="body" sz="half" idx="2" hasCustomPrompt="1"/>
          </p:nvPr>
        </p:nvSpPr>
        <p:spPr>
          <a:xfrm>
            <a:off x="2321981" y="3219451"/>
            <a:ext cx="6799440" cy="1016880"/>
          </a:xfrm>
        </p:spPr>
        <p:txBody>
          <a:bodyPr lIns="0" tIns="0" rIns="0" bIns="0" anchor="t" anchorCtr="0">
            <a:noAutofit/>
          </a:bodyPr>
          <a:lstStyle>
            <a:lvl1pPr marL="0" indent="0">
              <a:spcBef>
                <a:spcPts val="0"/>
              </a:spcBef>
              <a:buNone/>
              <a:defRPr sz="1800" baseline="0">
                <a:solidFill>
                  <a:schemeClr val="bg1"/>
                </a:solidFill>
                <a:latin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 conclusion, thank-you message or contact information could go here. Arial Regular 18 point minimum.</a:t>
            </a:r>
          </a:p>
        </p:txBody>
      </p:sp>
      <p:pic>
        <p:nvPicPr>
          <p:cNvPr id="12" name="Purdue University Logo" descr="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7939" y="5999245"/>
            <a:ext cx="1424421" cy="442115"/>
          </a:xfrm>
          <a:prstGeom prst="rect">
            <a:avLst/>
          </a:prstGeom>
        </p:spPr>
      </p:pic>
      <p:pic>
        <p:nvPicPr>
          <p:cNvPr id="11" name="We Are Purdue. What We Make Moves The World Forward."/>
          <p:cNvPicPr>
            <a:picLocks noChangeAspect="1"/>
          </p:cNvPicPr>
          <p:nvPr userDrawn="1"/>
        </p:nvPicPr>
        <p:blipFill>
          <a:blip r:embed="rId4"/>
          <a:stretch>
            <a:fillRect/>
          </a:stretch>
        </p:blipFill>
        <p:spPr>
          <a:xfrm>
            <a:off x="2324100" y="6290852"/>
            <a:ext cx="4759515" cy="205262"/>
          </a:xfrm>
          <a:prstGeom prst="rect">
            <a:avLst/>
          </a:prstGeom>
        </p:spPr>
      </p:pic>
      <p:pic>
        <p:nvPicPr>
          <p:cNvPr id="3" name="An Equal Access/Equal Opportunity University" descr="An Equal Access/Equal Opportunity University"/>
          <p:cNvPicPr>
            <a:picLocks noChangeAspect="1"/>
          </p:cNvPicPr>
          <p:nvPr userDrawn="1"/>
        </p:nvPicPr>
        <p:blipFill>
          <a:blip r:embed="rId5"/>
          <a:stretch>
            <a:fillRect/>
          </a:stretch>
        </p:blipFill>
        <p:spPr>
          <a:xfrm>
            <a:off x="69082" y="6589379"/>
            <a:ext cx="647700" cy="180975"/>
          </a:xfrm>
          <a:prstGeom prst="rect">
            <a:avLst/>
          </a:prstGeom>
        </p:spPr>
      </p:pic>
    </p:spTree>
    <p:extLst>
      <p:ext uri="{BB962C8B-B14F-4D97-AF65-F5344CB8AC3E}">
        <p14:creationId xmlns:p14="http://schemas.microsoft.com/office/powerpoint/2010/main" val="179514392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984" userDrawn="1">
          <p15:clr>
            <a:srgbClr val="FBAE40"/>
          </p15:clr>
        </p15:guide>
        <p15:guide id="4" orient="horz" pos="4056" userDrawn="1">
          <p15:clr>
            <a:srgbClr val="FBAE40"/>
          </p15:clr>
        </p15:guide>
        <p15:guide id="5" pos="14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ne-Content Slide-1 column">
    <p:spTree>
      <p:nvGrpSpPr>
        <p:cNvPr id="1" name=""/>
        <p:cNvGrpSpPr/>
        <p:nvPr/>
      </p:nvGrpSpPr>
      <p:grpSpPr>
        <a:xfrm>
          <a:off x="0" y="0"/>
          <a:ext cx="0" cy="0"/>
          <a:chOff x="0" y="0"/>
          <a:chExt cx="0" cy="0"/>
        </a:xfrm>
      </p:grpSpPr>
      <p:sp>
        <p:nvSpPr>
          <p:cNvPr id="9" name="Black Bar"/>
          <p:cNvSpPr/>
          <p:nvPr userDrawn="1"/>
        </p:nvSpPr>
        <p:spPr>
          <a:xfrm>
            <a:off x="0" y="-9662"/>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Campus Gold Bar"/>
          <p:cNvSpPr/>
          <p:nvPr userDrawn="1"/>
        </p:nvSpPr>
        <p:spPr>
          <a:xfrm>
            <a:off x="1620663" y="2277"/>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582" y="602985"/>
            <a:ext cx="8132940" cy="530490"/>
          </a:xfrm>
        </p:spPr>
        <p:txBody>
          <a:bodyPr lIns="0" tIns="0" rIns="0" bIns="0" anchor="t" anchorCtr="0">
            <a:noAutofit/>
          </a:bodyPr>
          <a:lstStyle>
            <a:lvl1pPr algn="l">
              <a:defRPr sz="3000" b="0" i="0" cap="none" baseline="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type="body" idx="1" hasCustomPrompt="1"/>
          </p:nvPr>
        </p:nvSpPr>
        <p:spPr>
          <a:xfrm>
            <a:off x="2245404" y="1632495"/>
            <a:ext cx="8138118" cy="421893"/>
          </a:xfrm>
        </p:spPr>
        <p:txBody>
          <a:bodyPr lIns="0" tIns="0" rIns="0" bIns="0" anchor="t" anchorCtr="0">
            <a:noAutofit/>
          </a:bodyPr>
          <a:lstStyle>
            <a:lvl1pPr marL="0" indent="0">
              <a:buNone/>
              <a:defRPr sz="2400" baseline="0">
                <a:solidFill>
                  <a:schemeClr val="accent2"/>
                </a:solidFill>
                <a:latin typeface="Impac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Subhead Impact Regular 24 Point Digital Headline Gold</a:t>
            </a:r>
          </a:p>
        </p:txBody>
      </p:sp>
      <p:sp>
        <p:nvSpPr>
          <p:cNvPr id="7" name="Body Text"/>
          <p:cNvSpPr>
            <a:spLocks noGrp="1"/>
          </p:cNvSpPr>
          <p:nvPr>
            <p:ph type="body" sz="quarter" idx="13" hasCustomPrompt="1"/>
          </p:nvPr>
        </p:nvSpPr>
        <p:spPr>
          <a:xfrm>
            <a:off x="2251287" y="2217739"/>
            <a:ext cx="8132234"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latin typeface="Arial"/>
              </a:defRPr>
            </a:lvl1pPr>
          </a:lstStyle>
          <a:p>
            <a:pPr lvl="0"/>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a:p>
            <a:pPr lvl="0"/>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smtClean="0"/>
              <a:t>Bulleted copy. Arial Regular 18 point minimum. Keep it short with bite-size chunks of information.</a:t>
            </a:r>
          </a:p>
        </p:txBody>
      </p:sp>
      <p:sp>
        <p:nvSpPr>
          <p:cNvPr id="12" name="Footer"/>
          <p:cNvSpPr>
            <a:spLocks noGrp="1"/>
          </p:cNvSpPr>
          <p:nvPr>
            <p:ph type="body" sz="quarter" idx="14" hasCustomPrompt="1"/>
          </p:nvPr>
        </p:nvSpPr>
        <p:spPr>
          <a:xfrm>
            <a:off x="2251289" y="6155006"/>
            <a:ext cx="6128084" cy="222146"/>
          </a:xfrm>
        </p:spPr>
        <p:txBody>
          <a:bodyPr lIns="0" tIns="0" rIns="0" bIns="0">
            <a:no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317546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39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ne-Content Slide-2 column">
    <p:spTree>
      <p:nvGrpSpPr>
        <p:cNvPr id="1" name=""/>
        <p:cNvGrpSpPr/>
        <p:nvPr/>
      </p:nvGrpSpPr>
      <p:grpSpPr>
        <a:xfrm>
          <a:off x="0" y="0"/>
          <a:ext cx="0" cy="0"/>
          <a:chOff x="0" y="0"/>
          <a:chExt cx="0" cy="0"/>
        </a:xfrm>
      </p:grpSpPr>
      <p:sp>
        <p:nvSpPr>
          <p:cNvPr id="8"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9"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9994" y="603474"/>
            <a:ext cx="8384325" cy="537090"/>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3" name="Subhead"/>
          <p:cNvSpPr>
            <a:spLocks noGrp="1"/>
          </p:cNvSpPr>
          <p:nvPr>
            <p:ph sz="half" idx="1" hasCustomPrompt="1"/>
          </p:nvPr>
        </p:nvSpPr>
        <p:spPr>
          <a:xfrm>
            <a:off x="2248427" y="1633361"/>
            <a:ext cx="8393775" cy="459843"/>
          </a:xfrm>
        </p:spPr>
        <p:txBody>
          <a:bodyPr lIns="0" tIns="0" rIns="0" bIns="0" anchor="t" anchorCtr="0">
            <a:noAutofit/>
          </a:bodyPr>
          <a:lstStyle>
            <a:lvl1pPr marL="0" indent="0">
              <a:buFontTx/>
              <a:buNone/>
              <a:defRPr sz="2400">
                <a:solidFill>
                  <a:schemeClr val="accent2"/>
                </a:solidFill>
                <a:latin typeface="Impact"/>
                <a:cs typeface="Impact"/>
              </a:defRPr>
            </a:lvl1pPr>
            <a:lvl2pPr marL="457200" indent="0">
              <a:buFontTx/>
              <a:buNone/>
              <a:defRPr sz="2400"/>
            </a:lvl2pPr>
            <a:lvl3pPr marL="914400" indent="0">
              <a:buFontTx/>
              <a:buNone/>
              <a:defRPr sz="2000"/>
            </a:lvl3pPr>
            <a:lvl4pPr marL="1371600" indent="0">
              <a:buFontTx/>
              <a:buNone/>
              <a:defRPr sz="1800"/>
            </a:lvl4pPr>
            <a:lvl5pPr marL="1828800" indent="0">
              <a:buFontTx/>
              <a:buNone/>
              <a:defRPr sz="1800"/>
            </a:lvl5pPr>
            <a:lvl6pPr>
              <a:defRPr sz="1800"/>
            </a:lvl6pPr>
            <a:lvl7pPr>
              <a:defRPr sz="1800"/>
            </a:lvl7pPr>
            <a:lvl8pPr>
              <a:defRPr sz="1800"/>
            </a:lvl8pPr>
            <a:lvl9pPr>
              <a:defRPr sz="1800"/>
            </a:lvl9pPr>
          </a:lstStyle>
          <a:p>
            <a:pPr lvl="0"/>
            <a:r>
              <a:rPr lang="en-US" dirty="0" smtClean="0"/>
              <a:t>Subhead Impact Regular 24 Point Digital Headline Gold</a:t>
            </a:r>
          </a:p>
        </p:txBody>
      </p:sp>
      <p:sp>
        <p:nvSpPr>
          <p:cNvPr id="4" name="Body Text"/>
          <p:cNvSpPr>
            <a:spLocks noGrp="1"/>
          </p:cNvSpPr>
          <p:nvPr>
            <p:ph sz="half" idx="2" hasCustomPrompt="1"/>
          </p:nvPr>
        </p:nvSpPr>
        <p:spPr>
          <a:xfrm>
            <a:off x="2243949" y="2229020"/>
            <a:ext cx="8382487" cy="2793277"/>
          </a:xfrm>
        </p:spPr>
        <p:txBody>
          <a:bodyPr lIns="0" tIns="0" rIns="0" bIns="0" numCol="2" spcCol="274320" anchor="t" anchorCtr="0">
            <a:no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aseline="0">
                <a:latin typeface="Arial"/>
                <a:cs typeface="Arial"/>
              </a:defRPr>
            </a:lvl1pPr>
            <a:lvl2pPr marL="742950" indent="-285750">
              <a:buFont typeface="Wingdings" charset="2"/>
              <a:buChar char="§"/>
              <a:defRPr sz="1800">
                <a:latin typeface="Arial"/>
                <a:cs typeface="Arial"/>
              </a:defRPr>
            </a:lvl2pPr>
            <a:lvl3pPr marL="1143000" indent="-228600">
              <a:buFont typeface="Wingdings" charset="2"/>
              <a:buChar char="§"/>
              <a:defRPr sz="1800">
                <a:latin typeface="Arial"/>
                <a:cs typeface="Arial"/>
              </a:defRPr>
            </a:lvl3pPr>
            <a:lvl4pPr marL="1600200" indent="-228600">
              <a:buFont typeface="Wingdings" charset="2"/>
              <a:buChar char="§"/>
              <a:defRPr sz="1800">
                <a:latin typeface="Arial"/>
                <a:cs typeface="Arial"/>
              </a:defRPr>
            </a:lvl4pPr>
            <a:lvl5pPr marL="2057400" indent="-228600">
              <a:buFont typeface="Wingdings" charset="2"/>
              <a:buChar char="§"/>
              <a:defRPr sz="1800">
                <a:latin typeface="Arial"/>
                <a:cs typeface="Arial"/>
              </a:defRPr>
            </a:lvl5pPr>
            <a:lvl6pPr>
              <a:defRPr sz="1800"/>
            </a:lvl6pPr>
            <a:lvl7pPr>
              <a:defRPr sz="1800"/>
            </a:lvl7pPr>
            <a:lvl8pPr>
              <a:defRPr sz="1800"/>
            </a:lvl8pPr>
            <a:lvl9pPr>
              <a:defRPr sz="18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342900" marR="0" lvl="0" indent="-342900" algn="l" defTabSz="457200" rtl="0" eaLnBrk="1" fontAlgn="auto" latinLnBrk="0" hangingPunct="1">
              <a:lnSpc>
                <a:spcPct val="100000"/>
              </a:lnSpc>
              <a:spcBef>
                <a:spcPct val="20000"/>
              </a:spcBef>
              <a:spcAft>
                <a:spcPts val="0"/>
              </a:spcAft>
              <a:buClrTx/>
              <a:buSzTx/>
              <a:buFont typeface="Wingdings" charset="2"/>
              <a:buChar char="§"/>
              <a:tabLst/>
              <a:defRPr/>
            </a:pPr>
            <a:endParaRPr lang="en-US" dirty="0" smtClean="0"/>
          </a:p>
          <a:p>
            <a:pPr lvl="0"/>
            <a:endParaRPr lang="en-US" dirty="0"/>
          </a:p>
        </p:txBody>
      </p:sp>
      <p:sp>
        <p:nvSpPr>
          <p:cNvPr id="6" name="Footer"/>
          <p:cNvSpPr>
            <a:spLocks noGrp="1"/>
          </p:cNvSpPr>
          <p:nvPr>
            <p:ph type="body" sz="quarter" idx="12" hasCustomPrompt="1"/>
          </p:nvPr>
        </p:nvSpPr>
        <p:spPr>
          <a:xfrm>
            <a:off x="2249011" y="6152835"/>
            <a:ext cx="6311665" cy="216434"/>
          </a:xfrm>
        </p:spPr>
        <p:txBody>
          <a:bodyPr lIns="0" tIns="0" rIns="0" bIns="0">
            <a:noAutofit/>
          </a:bodyPr>
          <a:lstStyle>
            <a:lvl1pPr marL="0" indent="0">
              <a:spcBef>
                <a:spcPts val="0"/>
              </a:spcBef>
              <a:buFontTx/>
              <a:buNone/>
              <a:defRPr sz="1200" cap="all">
                <a:latin typeface="Arial"/>
              </a:defRPr>
            </a:lvl1pPr>
            <a:lvl2pPr marL="457200" indent="0">
              <a:spcBef>
                <a:spcPts val="0"/>
              </a:spcBef>
              <a:buFontTx/>
              <a:buNone/>
              <a:defRPr sz="1200" cap="all">
                <a:latin typeface="Arial"/>
              </a:defRPr>
            </a:lvl2pPr>
            <a:lvl3pPr marL="914400" indent="0">
              <a:spcBef>
                <a:spcPts val="0"/>
              </a:spcBef>
              <a:buFontTx/>
              <a:buNone/>
              <a:defRPr sz="1200" cap="all">
                <a:latin typeface="Arial"/>
              </a:defRPr>
            </a:lvl3pPr>
            <a:lvl4pPr marL="1371600" indent="0">
              <a:spcBef>
                <a:spcPts val="0"/>
              </a:spcBef>
              <a:buFontTx/>
              <a:buNone/>
              <a:defRPr sz="1200" cap="all">
                <a:latin typeface="Arial"/>
              </a:defRPr>
            </a:lvl4pPr>
            <a:lvl5pPr marL="182880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28349045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One-Graphic Slide-Small Picture">
    <p:spTree>
      <p:nvGrpSpPr>
        <p:cNvPr id="1" name=""/>
        <p:cNvGrpSpPr/>
        <p:nvPr/>
      </p:nvGrpSpPr>
      <p:grpSpPr>
        <a:xfrm>
          <a:off x="0" y="0"/>
          <a:ext cx="0" cy="0"/>
          <a:chOff x="0" y="0"/>
          <a:chExt cx="0" cy="0"/>
        </a:xfrm>
      </p:grpSpPr>
      <p:sp>
        <p:nvSpPr>
          <p:cNvPr id="11"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Campus Gold Bar"/>
          <p:cNvSpPr/>
          <p:nvPr userDrawn="1"/>
        </p:nvSpPr>
        <p:spPr>
          <a:xfrm>
            <a:off x="1620663"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50661" y="602584"/>
            <a:ext cx="8501919" cy="520168"/>
          </a:xfrm>
        </p:spPr>
        <p:txBody>
          <a:bodyPr lIns="0" tIns="0" rIns="0" bIns="0" anchor="t" anchorCtr="0">
            <a:noAutofit/>
          </a:bodyPr>
          <a:lstStyle>
            <a:lvl1pPr algn="l">
              <a:defRPr sz="3000" baseline="0">
                <a:solidFill>
                  <a:schemeClr val="bg1"/>
                </a:solidFill>
                <a:latin typeface="Impact"/>
              </a:defRPr>
            </a:lvl1pPr>
          </a:lstStyle>
          <a:p>
            <a:pPr lvl="0"/>
            <a:r>
              <a:rPr lang="en-US" dirty="0" smtClean="0"/>
              <a:t>Section One Title Impact Regular 30 Point</a:t>
            </a:r>
            <a:endParaRPr lang="en-US" dirty="0"/>
          </a:p>
        </p:txBody>
      </p:sp>
      <p:sp>
        <p:nvSpPr>
          <p:cNvPr id="9" name="Picture" descr="Description of Picture"/>
          <p:cNvSpPr>
            <a:spLocks noGrp="1"/>
          </p:cNvSpPr>
          <p:nvPr>
            <p:ph type="pic" sz="quarter" idx="10" hasCustomPrompt="1"/>
          </p:nvPr>
        </p:nvSpPr>
        <p:spPr>
          <a:xfrm>
            <a:off x="2247900" y="1701191"/>
            <a:ext cx="3340100" cy="2938462"/>
          </a:xfrm>
        </p:spPr>
        <p:txBody>
          <a:bodyPr anchor="ctr" anchorCtr="1"/>
          <a:lstStyle>
            <a:lvl1pPr marL="0" indent="0" algn="ctr">
              <a:buFontTx/>
              <a:buNone/>
              <a:defRPr/>
            </a:lvl1pPr>
          </a:lstStyle>
          <a:p>
            <a:r>
              <a:rPr lang="en-US" dirty="0" smtClean="0"/>
              <a:t>Place Picture Here</a:t>
            </a:r>
            <a:endParaRPr lang="en-US" dirty="0"/>
          </a:p>
        </p:txBody>
      </p:sp>
      <p:sp>
        <p:nvSpPr>
          <p:cNvPr id="3" name="Subhead"/>
          <p:cNvSpPr>
            <a:spLocks noGrp="1"/>
          </p:cNvSpPr>
          <p:nvPr>
            <p:ph type="body" idx="1" hasCustomPrompt="1"/>
          </p:nvPr>
        </p:nvSpPr>
        <p:spPr>
          <a:xfrm>
            <a:off x="6084712" y="1636776"/>
            <a:ext cx="4778360"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5" name="Footer"/>
          <p:cNvSpPr>
            <a:spLocks noGrp="1"/>
          </p:cNvSpPr>
          <p:nvPr>
            <p:ph type="body" sz="quarter" idx="3" hasCustomPrompt="1"/>
          </p:nvPr>
        </p:nvSpPr>
        <p:spPr>
          <a:xfrm>
            <a:off x="2246672" y="6155287"/>
            <a:ext cx="6369184" cy="229747"/>
          </a:xfrm>
        </p:spPr>
        <p:txBody>
          <a:bodyPr lIns="0" tIns="0" rIns="0" bIns="0" anchor="t" anchorCtr="0">
            <a:noAutofit/>
          </a:bodyPr>
          <a:lstStyle>
            <a:lvl1pPr marL="0" indent="0">
              <a:spcBef>
                <a:spcPts val="0"/>
              </a:spcBef>
              <a:buNone/>
              <a:defRPr sz="1200" b="0" cap="all">
                <a:latin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College/Dept. Arial Regular 12 point</a:t>
            </a:r>
          </a:p>
        </p:txBody>
      </p:sp>
      <p:pic>
        <p:nvPicPr>
          <p:cNvPr id="10"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41587138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10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ne-Graphic Slide-Chart">
    <p:spTree>
      <p:nvGrpSpPr>
        <p:cNvPr id="1" name=""/>
        <p:cNvGrpSpPr/>
        <p:nvPr/>
      </p:nvGrpSpPr>
      <p:grpSpPr>
        <a:xfrm>
          <a:off x="0" y="0"/>
          <a:ext cx="0" cy="0"/>
          <a:chOff x="0" y="0"/>
          <a:chExt cx="0" cy="0"/>
        </a:xfrm>
      </p:grpSpPr>
      <p:sp>
        <p:nvSpPr>
          <p:cNvPr id="7" name="Black Bar"/>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Campus Gold Bar"/>
          <p:cNvSpPr/>
          <p:nvPr userDrawn="1"/>
        </p:nvSpPr>
        <p:spPr>
          <a:xfrm>
            <a:off x="1620879" y="0"/>
            <a:ext cx="93837" cy="9810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48647" y="602354"/>
            <a:ext cx="8503933" cy="531947"/>
          </a:xfrm>
        </p:spPr>
        <p:txBody>
          <a:bodyPr lIns="0" tIns="0" rIns="0" bIns="0" anchor="t" anchorCtr="0">
            <a:noAutofit/>
          </a:bodyPr>
          <a:lstStyle>
            <a:lvl1pPr algn="l">
              <a:defRPr sz="3000">
                <a:solidFill>
                  <a:schemeClr val="bg1"/>
                </a:solidFill>
                <a:latin typeface="Impact"/>
              </a:defRPr>
            </a:lvl1pPr>
          </a:lstStyle>
          <a:p>
            <a:pPr lvl="0"/>
            <a:r>
              <a:rPr lang="en-US" dirty="0" smtClean="0"/>
              <a:t>Section One Title Impact Regular 30 Point</a:t>
            </a:r>
            <a:endParaRPr lang="en-US" dirty="0"/>
          </a:p>
        </p:txBody>
      </p:sp>
      <p:sp>
        <p:nvSpPr>
          <p:cNvPr id="5" name="Chart" descr="Description of Chart"/>
          <p:cNvSpPr>
            <a:spLocks noGrp="1"/>
          </p:cNvSpPr>
          <p:nvPr>
            <p:ph type="chart" sz="quarter" idx="11" hasCustomPrompt="1"/>
          </p:nvPr>
        </p:nvSpPr>
        <p:spPr>
          <a:xfrm>
            <a:off x="2247899" y="1706131"/>
            <a:ext cx="3385257" cy="3206218"/>
          </a:xfrm>
        </p:spPr>
        <p:txBody>
          <a:bodyPr lIns="0" tIns="0" rIns="0" bIns="0" anchor="ctr" anchorCtr="1"/>
          <a:lstStyle>
            <a:lvl1pPr marL="0" indent="0" algn="ctr">
              <a:buFontTx/>
              <a:buNone/>
              <a:defRPr baseline="0">
                <a:latin typeface="Arial" charset="0"/>
              </a:defRPr>
            </a:lvl1pPr>
          </a:lstStyle>
          <a:p>
            <a:r>
              <a:rPr lang="en-US" dirty="0" smtClean="0"/>
              <a:t>Place Chart Here</a:t>
            </a:r>
            <a:endParaRPr lang="en-US" dirty="0"/>
          </a:p>
        </p:txBody>
      </p:sp>
      <p:sp>
        <p:nvSpPr>
          <p:cNvPr id="10" name="Subhead"/>
          <p:cNvSpPr>
            <a:spLocks noGrp="1"/>
          </p:cNvSpPr>
          <p:nvPr>
            <p:ph type="body" idx="1" hasCustomPrompt="1"/>
          </p:nvPr>
        </p:nvSpPr>
        <p:spPr>
          <a:xfrm>
            <a:off x="6084713" y="1636776"/>
            <a:ext cx="4769216" cy="429151"/>
          </a:xfrm>
        </p:spPr>
        <p:txBody>
          <a:bodyPr lIns="0" tIns="0" rIns="0" bIns="0" anchor="t" anchorCtr="0">
            <a:noAutofit/>
          </a:bodyPr>
          <a:lstStyle>
            <a:lvl1pPr marL="0" indent="0">
              <a:spcBef>
                <a:spcPts val="0"/>
              </a:spcBef>
              <a:buNone/>
              <a:defRPr sz="2400" b="1">
                <a:solidFill>
                  <a:schemeClr val="accent2"/>
                </a:solidFill>
                <a:latin typeface="Impac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Impact Regular 24 Point Headline Gold</a:t>
            </a:r>
          </a:p>
        </p:txBody>
      </p:sp>
      <p:sp>
        <p:nvSpPr>
          <p:cNvPr id="14" name="Body Text"/>
          <p:cNvSpPr>
            <a:spLocks noGrp="1"/>
          </p:cNvSpPr>
          <p:nvPr>
            <p:ph sz="half" idx="2" hasCustomPrompt="1"/>
          </p:nvPr>
        </p:nvSpPr>
        <p:spPr>
          <a:xfrm>
            <a:off x="6084712" y="2259013"/>
            <a:ext cx="4661605" cy="3311525"/>
          </a:xfrm>
        </p:spPr>
        <p:txBody>
          <a:bodyPr lIns="0" tIns="0" rIns="0" bIns="0">
            <a:noAutofit/>
          </a:bodyPr>
          <a:lstStyle>
            <a:lvl1pPr marL="274320" marR="0" indent="-274320" algn="l" defTabSz="457200" rtl="0" eaLnBrk="1" fontAlgn="auto" latinLnBrk="0" hangingPunct="1">
              <a:lnSpc>
                <a:spcPct val="100000"/>
              </a:lnSpc>
              <a:spcBef>
                <a:spcPts val="0"/>
              </a:spcBef>
              <a:spcAft>
                <a:spcPts val="0"/>
              </a:spcAft>
              <a:buClrTx/>
              <a:buSzTx/>
              <a:buFont typeface="Arial"/>
              <a:buChar char="•"/>
              <a:tabLst/>
              <a:defRPr sz="1800" baseline="0">
                <a:latin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Bulleted copy. Arial Regular 18 point minimum. Keep it short with bite-size chunks of information.</a:t>
            </a:r>
          </a:p>
          <a:p>
            <a:pPr lvl="0"/>
            <a:endParaRPr lang="en-US" dirty="0" smtClean="0"/>
          </a:p>
          <a:p>
            <a:pPr lvl="0"/>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r>
              <a:rPr lang="en-US" dirty="0" smtClean="0"/>
              <a:t>Bulleted copy. Arial Regular 18 point minimum. Keep it short with bite-size chunks of information.</a:t>
            </a:r>
          </a:p>
          <a:p>
            <a:pPr marL="274320" marR="0" lvl="0" indent="-274320" algn="l" defTabSz="457200" rtl="0" eaLnBrk="1" fontAlgn="auto" latinLnBrk="0" hangingPunct="1">
              <a:lnSpc>
                <a:spcPct val="100000"/>
              </a:lnSpc>
              <a:spcBef>
                <a:spcPts val="0"/>
              </a:spcBef>
              <a:spcAft>
                <a:spcPts val="0"/>
              </a:spcAft>
              <a:buClrTx/>
              <a:buSzTx/>
              <a:buFont typeface="Arial"/>
              <a:buChar char="•"/>
              <a:tabLst/>
              <a:defRPr/>
            </a:pPr>
            <a:endParaRPr lang="en-US" dirty="0" smtClean="0"/>
          </a:p>
          <a:p>
            <a:pPr lvl="0"/>
            <a:endParaRPr lang="en-US" dirty="0"/>
          </a:p>
        </p:txBody>
      </p:sp>
      <p:sp>
        <p:nvSpPr>
          <p:cNvPr id="4" name="Footer"/>
          <p:cNvSpPr>
            <a:spLocks noGrp="1"/>
          </p:cNvSpPr>
          <p:nvPr>
            <p:ph type="body" sz="quarter" idx="10" hasCustomPrompt="1"/>
          </p:nvPr>
        </p:nvSpPr>
        <p:spPr>
          <a:xfrm>
            <a:off x="2244981" y="6157282"/>
            <a:ext cx="6331460" cy="261562"/>
          </a:xfrm>
        </p:spPr>
        <p:txBody>
          <a:bodyPr lIns="0" tIns="0" rIns="0" bIns="0">
            <a:noAutofit/>
          </a:bodyPr>
          <a:lstStyle>
            <a:lvl1pPr marL="0" indent="0">
              <a:spcBef>
                <a:spcPts val="0"/>
              </a:spcBef>
              <a:buFontTx/>
              <a:buNone/>
              <a:defRPr sz="1200" cap="all" baseline="0">
                <a:latin typeface="Arial"/>
              </a:defRPr>
            </a:lvl1pPr>
            <a:lvl2pPr marL="0" indent="0">
              <a:spcBef>
                <a:spcPts val="0"/>
              </a:spcBef>
              <a:buFontTx/>
              <a:buNone/>
              <a:defRPr sz="1200" cap="all">
                <a:latin typeface="Arial"/>
              </a:defRPr>
            </a:lvl2pPr>
            <a:lvl3pPr marL="0" indent="0">
              <a:spcBef>
                <a:spcPts val="0"/>
              </a:spcBef>
              <a:buFontTx/>
              <a:buNone/>
              <a:defRPr sz="1200" cap="all">
                <a:latin typeface="Arial"/>
              </a:defRPr>
            </a:lvl3pPr>
            <a:lvl4pPr marL="0" indent="0">
              <a:spcBef>
                <a:spcPts val="0"/>
              </a:spcBef>
              <a:buFontTx/>
              <a:buNone/>
              <a:defRPr sz="1200" cap="all">
                <a:latin typeface="Arial"/>
              </a:defRPr>
            </a:lvl4pPr>
            <a:lvl5pPr marL="0" indent="0">
              <a:spcBef>
                <a:spcPts val="0"/>
              </a:spcBef>
              <a:buFontTx/>
              <a:buNone/>
              <a:defRPr sz="1200" cap="all">
                <a:latin typeface="Arial"/>
              </a:defRPr>
            </a:lvl5pPr>
          </a:lstStyle>
          <a:p>
            <a:pPr lvl="0"/>
            <a:r>
              <a:rPr lang="en-US" dirty="0" smtClean="0"/>
              <a:t>College/Dept. Arial Regular 12 point</a:t>
            </a:r>
            <a:endParaRPr lang="en-US" dirty="0"/>
          </a:p>
        </p:txBody>
      </p:sp>
      <p:pic>
        <p:nvPicPr>
          <p:cNvPr id="11" name="Purdue University Logo"/>
          <p:cNvPicPr>
            <a:picLocks noChangeAspect="1"/>
          </p:cNvPicPr>
          <p:nvPr userDrawn="1"/>
        </p:nvPicPr>
        <p:blipFill>
          <a:blip r:embed="rId2"/>
          <a:stretch>
            <a:fillRect/>
          </a:stretch>
        </p:blipFill>
        <p:spPr>
          <a:xfrm>
            <a:off x="2252187" y="5977238"/>
            <a:ext cx="9944100" cy="889000"/>
          </a:xfrm>
          <a:prstGeom prst="rect">
            <a:avLst/>
          </a:prstGeom>
        </p:spPr>
      </p:pic>
    </p:spTree>
    <p:extLst>
      <p:ext uri="{BB962C8B-B14F-4D97-AF65-F5344CB8AC3E}">
        <p14:creationId xmlns:p14="http://schemas.microsoft.com/office/powerpoint/2010/main" val="33322873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pos="1080" userDrawn="1">
          <p15:clr>
            <a:srgbClr val="FBAE40"/>
          </p15:clr>
        </p15:guide>
        <p15:guide id="5" orient="horz" pos="624" userDrawn="1">
          <p15:clr>
            <a:srgbClr val="FBAE40"/>
          </p15:clr>
        </p15:guide>
        <p15:guide id="6" orient="horz" pos="1056" userDrawn="1">
          <p15:clr>
            <a:srgbClr val="FBAE40"/>
          </p15:clr>
        </p15:guide>
        <p15:guide id="7" orient="horz" pos="398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One-Graphic Slide-Large Picture">
    <p:spTree>
      <p:nvGrpSpPr>
        <p:cNvPr id="1" name=""/>
        <p:cNvGrpSpPr/>
        <p:nvPr/>
      </p:nvGrpSpPr>
      <p:grpSpPr>
        <a:xfrm>
          <a:off x="0" y="0"/>
          <a:ext cx="0" cy="0"/>
          <a:chOff x="0" y="0"/>
          <a:chExt cx="0" cy="0"/>
        </a:xfrm>
      </p:grpSpPr>
      <p:sp>
        <p:nvSpPr>
          <p:cNvPr id="6" name="Campus Gold Bar 1"/>
          <p:cNvSpPr/>
          <p:nvPr userDrawn="1"/>
        </p:nvSpPr>
        <p:spPr>
          <a:xfrm>
            <a:off x="0" y="1"/>
            <a:ext cx="12192000" cy="5683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7" name="Campus Gold Bar 2"/>
          <p:cNvSpPr/>
          <p:nvPr userDrawn="1"/>
        </p:nvSpPr>
        <p:spPr>
          <a:xfrm>
            <a:off x="0" y="5254626"/>
            <a:ext cx="12192000" cy="160337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p:cNvSpPr/>
          <p:nvPr userDrawn="1"/>
        </p:nvSpPr>
        <p:spPr>
          <a:xfrm>
            <a:off x="1676400" y="5503333"/>
            <a:ext cx="98071" cy="11303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Picture" descr="Description of Picture"/>
          <p:cNvSpPr>
            <a:spLocks noGrp="1"/>
          </p:cNvSpPr>
          <p:nvPr>
            <p:ph type="pic" sz="quarter" idx="10" hasCustomPrompt="1"/>
          </p:nvPr>
        </p:nvSpPr>
        <p:spPr>
          <a:xfrm>
            <a:off x="0" y="571501"/>
            <a:ext cx="12192000" cy="4676775"/>
          </a:xfrm>
        </p:spPr>
        <p:txBody>
          <a:bodyPr anchor="ctr" anchorCtr="1"/>
          <a:lstStyle>
            <a:lvl1pPr marL="0" indent="0" algn="ctr">
              <a:buFontTx/>
              <a:buNone/>
              <a:defRPr baseline="0">
                <a:latin typeface="Arial"/>
              </a:defRPr>
            </a:lvl1pPr>
          </a:lstStyle>
          <a:p>
            <a:r>
              <a:rPr lang="en-US" dirty="0" smtClean="0"/>
              <a:t>Place Picture Here</a:t>
            </a:r>
            <a:endParaRPr lang="en-US" dirty="0"/>
          </a:p>
        </p:txBody>
      </p:sp>
      <p:sp>
        <p:nvSpPr>
          <p:cNvPr id="9" name="Picture Caption"/>
          <p:cNvSpPr>
            <a:spLocks noGrp="1"/>
          </p:cNvSpPr>
          <p:nvPr>
            <p:ph type="title" hasCustomPrompt="1"/>
          </p:nvPr>
        </p:nvSpPr>
        <p:spPr>
          <a:xfrm>
            <a:off x="2247900" y="5652618"/>
            <a:ext cx="7991732" cy="906622"/>
          </a:xfrm>
        </p:spPr>
        <p:txBody>
          <a:bodyPr lIns="0" tIns="0" rIns="0" bIns="0" anchor="t" anchorCtr="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1" i="0" baseline="0">
                <a:latin typeface="Arial" charset="0"/>
              </a:defRPr>
            </a:lvl1p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baseline="0" dirty="0" smtClean="0">
                <a:solidFill>
                  <a:schemeClr val="tx1"/>
                </a:solidFill>
                <a:latin typeface="Arial" charset="0"/>
              </a:rPr>
              <a:t>Picture caption. Arial Bold 18 pt. minimum. Short description of picture, up to 3 lines of copy. Short description of picture, up to 3 lines of copy. Short description of picture, up to 3 lines of copy. </a:t>
            </a:r>
            <a:br>
              <a:rPr lang="en-US" b="1" i="0" baseline="0" dirty="0" smtClean="0">
                <a:solidFill>
                  <a:schemeClr val="tx1"/>
                </a:solidFill>
                <a:latin typeface="Arial" charset="0"/>
              </a:rPr>
            </a:br>
            <a:r>
              <a:rPr lang="en-US" b="1" i="0" baseline="0" dirty="0" smtClean="0">
                <a:solidFill>
                  <a:schemeClr val="tx1"/>
                </a:solidFill>
                <a:latin typeface="Arial" charset="0"/>
              </a:rPr>
              <a:t> </a:t>
            </a:r>
            <a:endParaRPr lang="en-US" b="1" i="0" baseline="0" dirty="0">
              <a:solidFill>
                <a:schemeClr val="tx1"/>
              </a:solidFill>
              <a:latin typeface="Arial" charset="0"/>
            </a:endParaRPr>
          </a:p>
        </p:txBody>
      </p:sp>
    </p:spTree>
    <p:extLst>
      <p:ext uri="{BB962C8B-B14F-4D97-AF65-F5344CB8AC3E}">
        <p14:creationId xmlns:p14="http://schemas.microsoft.com/office/powerpoint/2010/main" val="340021420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056" userDrawn="1">
          <p15:clr>
            <a:srgbClr val="FBAE40"/>
          </p15:clr>
        </p15:guide>
        <p15:guide id="4"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ne-Proof Point Slide">
    <p:spTree>
      <p:nvGrpSpPr>
        <p:cNvPr id="1" name=""/>
        <p:cNvGrpSpPr/>
        <p:nvPr/>
      </p:nvGrpSpPr>
      <p:grpSpPr>
        <a:xfrm>
          <a:off x="0" y="0"/>
          <a:ext cx="0" cy="0"/>
          <a:chOff x="0" y="0"/>
          <a:chExt cx="0" cy="0"/>
        </a:xfrm>
      </p:grpSpPr>
      <p:sp>
        <p:nvSpPr>
          <p:cNvPr id="10" name="Campus Gold Background"/>
          <p:cNvSpPr/>
          <p:nvPr userDrawn="1"/>
        </p:nvSpPr>
        <p:spPr>
          <a:xfrm>
            <a:off x="0" y="1133077"/>
            <a:ext cx="12192000" cy="572611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chemeClr val="accent1"/>
              </a:solidFill>
            </a:endParaRPr>
          </a:p>
        </p:txBody>
      </p:sp>
      <p:sp>
        <p:nvSpPr>
          <p:cNvPr id="8" name="Black Bar 1"/>
          <p:cNvSpPr/>
          <p:nvPr userDrawn="1"/>
        </p:nvSpPr>
        <p:spPr>
          <a:xfrm>
            <a:off x="0" y="1"/>
            <a:ext cx="12192000" cy="1133475"/>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Section One Title"/>
          <p:cNvSpPr>
            <a:spLocks noGrp="1"/>
          </p:cNvSpPr>
          <p:nvPr>
            <p:ph type="title" hasCustomPrompt="1"/>
          </p:nvPr>
        </p:nvSpPr>
        <p:spPr>
          <a:xfrm>
            <a:off x="2237174" y="600077"/>
            <a:ext cx="9263304" cy="527940"/>
          </a:xfrm>
          <a:noFill/>
        </p:spPr>
        <p:txBody>
          <a:bodyPr lIns="0" tIns="0" rIns="0" bIns="0" anchor="t" anchorCtr="0">
            <a:noAutofit/>
          </a:bodyPr>
          <a:lstStyle>
            <a:lvl1pPr algn="l">
              <a:defRPr sz="3000" b="0" i="0" baseline="0">
                <a:solidFill>
                  <a:schemeClr val="bg1"/>
                </a:solidFill>
                <a:latin typeface="Impact"/>
              </a:defRPr>
            </a:lvl1pPr>
          </a:lstStyle>
          <a:p>
            <a:pPr lvl="0"/>
            <a:r>
              <a:rPr lang="en-US" dirty="0" smtClean="0"/>
              <a:t>Section One Title Impact Regular 30 Point</a:t>
            </a:r>
            <a:endParaRPr lang="en-US" dirty="0"/>
          </a:p>
        </p:txBody>
      </p:sp>
      <p:sp>
        <p:nvSpPr>
          <p:cNvPr id="11" name="Black Bar 2"/>
          <p:cNvSpPr/>
          <p:nvPr userDrawn="1"/>
        </p:nvSpPr>
        <p:spPr>
          <a:xfrm>
            <a:off x="1823306" y="1693863"/>
            <a:ext cx="105127" cy="356393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Proof Point Text 1"/>
          <p:cNvSpPr>
            <a:spLocks noGrp="1"/>
          </p:cNvSpPr>
          <p:nvPr>
            <p:ph type="body" sz="quarter" idx="13" hasCustomPrompt="1"/>
          </p:nvPr>
        </p:nvSpPr>
        <p:spPr>
          <a:xfrm>
            <a:off x="2247900" y="1862668"/>
            <a:ext cx="7462660" cy="1219200"/>
          </a:xfrm>
        </p:spPr>
        <p:txBody>
          <a:bodyPr lIns="0" tIns="0" rIns="0" bIns="0">
            <a:noAutofit/>
          </a:bodyPr>
          <a:lstStyle>
            <a:lvl1pPr marL="0" indent="0">
              <a:spcBef>
                <a:spcPts val="0"/>
              </a:spcBef>
              <a:buFontTx/>
              <a:buNone/>
              <a:defRPr sz="8500" cap="all">
                <a:latin typeface="Impact"/>
              </a:defRPr>
            </a:lvl1pPr>
          </a:lstStyle>
          <a:p>
            <a:pPr lvl="0"/>
            <a:r>
              <a:rPr lang="en-US" dirty="0" smtClean="0"/>
              <a:t>Proof Point</a:t>
            </a:r>
            <a:endParaRPr lang="en-US" dirty="0"/>
          </a:p>
        </p:txBody>
      </p:sp>
      <p:sp>
        <p:nvSpPr>
          <p:cNvPr id="16" name="Proof Point Text 2"/>
          <p:cNvSpPr>
            <a:spLocks noGrp="1"/>
          </p:cNvSpPr>
          <p:nvPr>
            <p:ph type="body" sz="quarter" idx="14" hasCustomPrompt="1"/>
          </p:nvPr>
        </p:nvSpPr>
        <p:spPr>
          <a:xfrm>
            <a:off x="2251577" y="3081338"/>
            <a:ext cx="7466189" cy="725318"/>
          </a:xfrm>
        </p:spPr>
        <p:txBody>
          <a:bodyPr lIns="0" tIns="0" rIns="0" bIns="0">
            <a:noAutofit/>
          </a:bodyPr>
          <a:lstStyle>
            <a:lvl1pPr marL="0" indent="0">
              <a:spcBef>
                <a:spcPts val="0"/>
              </a:spcBef>
              <a:buFontTx/>
              <a:buNone/>
              <a:defRPr sz="5200" cap="all">
                <a:latin typeface="Impact"/>
              </a:defRPr>
            </a:lvl1pPr>
          </a:lstStyle>
          <a:p>
            <a:pPr lvl="0"/>
            <a:r>
              <a:rPr lang="en-US" smtClean="0"/>
              <a:t>Or Statistic</a:t>
            </a:r>
            <a:endParaRPr lang="en-US" dirty="0"/>
          </a:p>
        </p:txBody>
      </p:sp>
      <p:sp>
        <p:nvSpPr>
          <p:cNvPr id="18" name="Proof Point Text 3"/>
          <p:cNvSpPr>
            <a:spLocks noGrp="1"/>
          </p:cNvSpPr>
          <p:nvPr>
            <p:ph type="body" sz="quarter" idx="15" hasCustomPrompt="1"/>
          </p:nvPr>
        </p:nvSpPr>
        <p:spPr>
          <a:xfrm>
            <a:off x="2251576" y="3810528"/>
            <a:ext cx="7458983" cy="1117600"/>
          </a:xfrm>
        </p:spPr>
        <p:txBody>
          <a:bodyPr lIns="0" tIns="0" rIns="0" bIns="0">
            <a:noAutofit/>
          </a:bodyPr>
          <a:lstStyle>
            <a:lvl1pPr marL="0" indent="0">
              <a:spcBef>
                <a:spcPts val="0"/>
              </a:spcBef>
              <a:buFontTx/>
              <a:buNone/>
              <a:defRPr sz="8500" cap="all">
                <a:solidFill>
                  <a:schemeClr val="bg1"/>
                </a:solidFill>
                <a:latin typeface="Impact"/>
              </a:defRPr>
            </a:lvl1pPr>
          </a:lstStyle>
          <a:p>
            <a:pPr lvl="0"/>
            <a:r>
              <a:rPr lang="en-US" dirty="0" smtClean="0"/>
              <a:t>Goes Here</a:t>
            </a:r>
            <a:endParaRPr lang="en-US" dirty="0"/>
          </a:p>
        </p:txBody>
      </p:sp>
      <p:sp>
        <p:nvSpPr>
          <p:cNvPr id="20" name="Footer"/>
          <p:cNvSpPr>
            <a:spLocks noGrp="1"/>
          </p:cNvSpPr>
          <p:nvPr>
            <p:ph type="body" sz="quarter" idx="16" hasCustomPrompt="1"/>
          </p:nvPr>
        </p:nvSpPr>
        <p:spPr>
          <a:xfrm>
            <a:off x="2247901" y="6168311"/>
            <a:ext cx="5981700" cy="217657"/>
          </a:xfrm>
        </p:spPr>
        <p:txBody>
          <a:bodyPr lIns="0" tIns="0" rIns="0" bIns="0">
            <a:normAutofit/>
          </a:bodyPr>
          <a:lstStyle>
            <a:lvl1pPr marL="0" indent="0">
              <a:spcBef>
                <a:spcPts val="0"/>
              </a:spcBef>
              <a:buFontTx/>
              <a:buNone/>
              <a:defRPr sz="1200" cap="all">
                <a:latin typeface="Arial"/>
              </a:defRPr>
            </a:lvl1pPr>
          </a:lstStyle>
          <a:p>
            <a:pPr lvl="0"/>
            <a:r>
              <a:rPr lang="en-US" dirty="0" smtClean="0"/>
              <a:t>College/Dept. Arial Regular 12 point</a:t>
            </a:r>
            <a:endParaRPr lang="en-US" dirty="0"/>
          </a:p>
        </p:txBody>
      </p:sp>
      <p:pic>
        <p:nvPicPr>
          <p:cNvPr id="12" name="Lines"/>
          <p:cNvPicPr>
            <a:picLocks noChangeAspect="1"/>
          </p:cNvPicPr>
          <p:nvPr userDrawn="1"/>
        </p:nvPicPr>
        <p:blipFill>
          <a:blip r:embed="rId2"/>
          <a:stretch>
            <a:fillRect/>
          </a:stretch>
        </p:blipFill>
        <p:spPr>
          <a:xfrm>
            <a:off x="2247900" y="6643208"/>
            <a:ext cx="9944100" cy="228600"/>
          </a:xfrm>
          <a:prstGeom prst="rect">
            <a:avLst/>
          </a:prstGeom>
        </p:spPr>
      </p:pic>
      <p:pic>
        <p:nvPicPr>
          <p:cNvPr id="13" name="Purdue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8671" y="6072934"/>
            <a:ext cx="1318054" cy="394867"/>
          </a:xfrm>
          <a:prstGeom prst="rect">
            <a:avLst/>
          </a:prstGeom>
        </p:spPr>
      </p:pic>
    </p:spTree>
    <p:extLst>
      <p:ext uri="{BB962C8B-B14F-4D97-AF65-F5344CB8AC3E}">
        <p14:creationId xmlns:p14="http://schemas.microsoft.com/office/powerpoint/2010/main" val="216069444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416" userDrawn="1">
          <p15:clr>
            <a:srgbClr val="FBAE40"/>
          </p15:clr>
        </p15:guide>
        <p15:guide id="4" orient="horz" pos="3984" userDrawn="1">
          <p15:clr>
            <a:srgbClr val="FBAE40"/>
          </p15:clr>
        </p15:guide>
        <p15:guide id="5" pos="10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437E35-53ED-5E4E-9D20-AC891FED6640}" type="datetime1">
              <a:rPr lang="en-US" smtClean="0"/>
              <a:t>6/6/2019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680DB3-FFB6-DA49-A752-B59EFFE07194}" type="slidenum">
              <a:rPr lang="en-US" smtClean="0"/>
              <a:t>‹#›</a:t>
            </a:fld>
            <a:endParaRPr lang="en-US"/>
          </a:p>
        </p:txBody>
      </p:sp>
    </p:spTree>
    <p:extLst>
      <p:ext uri="{BB962C8B-B14F-4D97-AF65-F5344CB8AC3E}">
        <p14:creationId xmlns:p14="http://schemas.microsoft.com/office/powerpoint/2010/main" val="2533500279"/>
      </p:ext>
    </p:extLst>
  </p:cSld>
  <p:clrMap bg1="lt1" tx1="dk1" bg2="lt2" tx2="dk2" accent1="accent1" accent2="accent2" accent3="accent3" accent4="accent4" accent5="accent5" accent6="accent6" hlink="hlink" folHlink="folHlink"/>
  <p:sldLayoutIdLst>
    <p:sldLayoutId id="2147483650" r:id="rId1"/>
    <p:sldLayoutId id="2147483680" r:id="rId2"/>
    <p:sldLayoutId id="2147483681" r:id="rId3"/>
    <p:sldLayoutId id="2147483651" r:id="rId4"/>
    <p:sldLayoutId id="2147483652" r:id="rId5"/>
    <p:sldLayoutId id="2147483653" r:id="rId6"/>
    <p:sldLayoutId id="2147483654" r:id="rId7"/>
    <p:sldLayoutId id="2147483655" r:id="rId8"/>
    <p:sldLayoutId id="2147483656"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657" r:id="rId3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in Data Science</a:t>
            </a:r>
            <a:endParaRPr lang="en-US" dirty="0"/>
          </a:p>
        </p:txBody>
      </p:sp>
      <p:sp>
        <p:nvSpPr>
          <p:cNvPr id="3" name="Text Placeholder 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76125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a:t>Compound Propositions: Negation</a:t>
            </a:r>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9" name="Content Placeholder 2"/>
          <p:cNvSpPr txBox="1">
            <a:spLocks/>
          </p:cNvSpPr>
          <p:nvPr/>
        </p:nvSpPr>
        <p:spPr>
          <a:xfrm>
            <a:off x="2325414" y="2124666"/>
            <a:ext cx="8229600" cy="438912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marL="274320" lvl="1" indent="-274320">
              <a:buClr>
                <a:schemeClr val="accent3"/>
              </a:buClr>
              <a:buSzPct val="95000"/>
            </a:pPr>
            <a:r>
              <a:rPr lang="en-US" sz="2000" dirty="0" smtClean="0">
                <a:solidFill>
                  <a:schemeClr val="tx1"/>
                </a:solidFill>
                <a:latin typeface="Arial" panose="020B0604020202020204" pitchFamily="34" charset="0"/>
                <a:cs typeface="Arial" panose="020B0604020202020204" pitchFamily="34" charset="0"/>
              </a:rPr>
              <a:t>The </a:t>
            </a:r>
            <a:r>
              <a:rPr lang="en-US" sz="2000" i="1" dirty="0" smtClean="0">
                <a:solidFill>
                  <a:schemeClr val="tx1"/>
                </a:solidFill>
                <a:latin typeface="Arial" panose="020B0604020202020204" pitchFamily="34" charset="0"/>
                <a:cs typeface="Arial" panose="020B0604020202020204" pitchFamily="34" charset="0"/>
              </a:rPr>
              <a:t>negation</a:t>
            </a:r>
            <a:r>
              <a:rPr lang="en-US" sz="2000" dirty="0" smtClean="0">
                <a:solidFill>
                  <a:schemeClr val="tx1"/>
                </a:solidFill>
                <a:latin typeface="Arial" panose="020B0604020202020204" pitchFamily="34" charset="0"/>
                <a:cs typeface="Arial" panose="020B0604020202020204" pitchFamily="34" charset="0"/>
              </a:rPr>
              <a:t> of a proposition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is  denoted by  </a:t>
            </a:r>
            <a:r>
              <a:rPr lang="en-US" sz="2000" dirty="0" smtClean="0">
                <a:solidFill>
                  <a:schemeClr val="tx1"/>
                </a:solidFill>
                <a:latin typeface="Arial" panose="020B0604020202020204" pitchFamily="34" charset="0"/>
                <a:ea typeface="Cambria Math"/>
                <a:cs typeface="Arial" panose="020B0604020202020204" pitchFamily="34" charset="0"/>
              </a:rPr>
              <a:t>¬</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(read as NOT </a:t>
            </a:r>
            <a:r>
              <a:rPr lang="en-US" sz="2000" i="1" dirty="0" smtClean="0">
                <a:solidFill>
                  <a:schemeClr val="tx1"/>
                </a:solidFill>
                <a:latin typeface="Arial" panose="020B0604020202020204" pitchFamily="34"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It `negates’ the truth value of the proposition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sz="2000" b="1" dirty="0" smtClean="0">
                <a:solidFill>
                  <a:schemeClr val="tx1"/>
                </a:solidFill>
                <a:latin typeface="Arial" panose="020B0604020202020204" pitchFamily="34" charset="0"/>
                <a:cs typeface="Arial" panose="020B0604020202020204" pitchFamily="34" charset="0"/>
              </a:rPr>
              <a:t>Example</a:t>
            </a:r>
            <a:r>
              <a:rPr lang="en-US" sz="2000" dirty="0" smtClean="0">
                <a:solidFill>
                  <a:schemeClr val="tx1"/>
                </a:solidFill>
                <a:latin typeface="Arial" panose="020B0604020202020204" pitchFamily="34" charset="0"/>
                <a:cs typeface="Arial" panose="020B0604020202020204" pitchFamily="34" charset="0"/>
              </a:rPr>
              <a:t>: If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denotes the proposition “Purdue Computer Science is awesome.”, then </a:t>
            </a:r>
            <a:r>
              <a:rPr lang="en-US" sz="2000" dirty="0" smtClean="0">
                <a:solidFill>
                  <a:schemeClr val="tx1"/>
                </a:solidFill>
                <a:latin typeface="Arial" panose="020B0604020202020204" pitchFamily="34" charset="0"/>
                <a:ea typeface="Cambria Math"/>
                <a:cs typeface="Arial" panose="020B0604020202020204" pitchFamily="34" charset="0"/>
              </a:rPr>
              <a:t>¬</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denotes the proposition “It is not the case that Purdue Computer Science is awesome,” or simply “Purdue computer Science is not awesome”.  </a:t>
            </a:r>
          </a:p>
        </p:txBody>
      </p:sp>
      <p:graphicFrame>
        <p:nvGraphicFramePr>
          <p:cNvPr id="10" name="Content Placeholder 3"/>
          <p:cNvGraphicFramePr>
            <a:graphicFrameLocks/>
          </p:cNvGraphicFramePr>
          <p:nvPr>
            <p:extLst>
              <p:ext uri="{D42A27DB-BD31-4B8C-83A1-F6EECF244321}">
                <p14:modId xmlns:p14="http://schemas.microsoft.com/office/powerpoint/2010/main" val="4240091996"/>
              </p:ext>
            </p:extLst>
          </p:nvPr>
        </p:nvGraphicFramePr>
        <p:xfrm>
          <a:off x="3360682" y="298231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995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smtClean="0"/>
              <a:t>Conjunction (AND)</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7" name="Content Placeholder 2"/>
          <p:cNvSpPr txBox="1">
            <a:spLocks/>
          </p:cNvSpPr>
          <p:nvPr/>
        </p:nvSpPr>
        <p:spPr>
          <a:xfrm>
            <a:off x="2245404" y="2246084"/>
            <a:ext cx="8229600" cy="3784226"/>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000" dirty="0" smtClean="0">
                <a:solidFill>
                  <a:schemeClr val="tx1"/>
                </a:solidFill>
                <a:latin typeface="Arial" panose="020B0604020202020204" pitchFamily="34" charset="0"/>
                <a:cs typeface="Arial" panose="020B0604020202020204" pitchFamily="34" charset="0"/>
              </a:rPr>
              <a:t>The </a:t>
            </a:r>
            <a:r>
              <a:rPr lang="en-US" sz="2000" i="1" dirty="0" smtClean="0">
                <a:solidFill>
                  <a:schemeClr val="tx1"/>
                </a:solidFill>
                <a:latin typeface="Arial" panose="020B0604020202020204" pitchFamily="34" charset="0"/>
                <a:cs typeface="Arial" panose="020B0604020202020204" pitchFamily="34" charset="0"/>
              </a:rPr>
              <a:t>conjunction</a:t>
            </a:r>
            <a:r>
              <a:rPr lang="en-US" sz="2000" dirty="0" smtClean="0">
                <a:solidFill>
                  <a:schemeClr val="tx1"/>
                </a:solidFill>
                <a:latin typeface="Arial" panose="020B0604020202020204" pitchFamily="34" charset="0"/>
                <a:cs typeface="Arial" panose="020B0604020202020204" pitchFamily="34" charset="0"/>
              </a:rPr>
              <a:t> of propositions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and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2000" dirty="0" smtClean="0">
                <a:solidFill>
                  <a:schemeClr val="tx1"/>
                </a:solidFill>
                <a:latin typeface="Arial" panose="020B0604020202020204" pitchFamily="34" charset="0"/>
                <a:cs typeface="Arial" panose="020B0604020202020204" pitchFamily="34" charset="0"/>
              </a:rPr>
              <a:t>  is denoted by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2000" dirty="0" smtClean="0">
                <a:solidFill>
                  <a:schemeClr val="tx1"/>
                </a:solidFill>
                <a:latin typeface="Arial" panose="020B0604020202020204" pitchFamily="34" charset="0"/>
                <a:ea typeface="Cambria Math" pitchFamily="18" charset="0"/>
                <a:cs typeface="Arial" panose="020B0604020202020204" pitchFamily="34" charset="0"/>
              </a:rPr>
              <a:t>∧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  </a:t>
            </a:r>
            <a:r>
              <a:rPr lang="en-US" sz="2000" dirty="0" smtClean="0">
                <a:solidFill>
                  <a:schemeClr val="tx1"/>
                </a:solidFill>
                <a:latin typeface="Arial" panose="020B0604020202020204" pitchFamily="34" charset="0"/>
                <a:ea typeface="Cambria Math" pitchFamily="18" charset="0"/>
                <a:cs typeface="Arial" panose="020B0604020202020204" pitchFamily="34" charset="0"/>
              </a:rPr>
              <a:t>(read as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ea typeface="Cambria Math" pitchFamily="18" charset="0"/>
                <a:cs typeface="Arial" panose="020B0604020202020204" pitchFamily="34" charset="0"/>
              </a:rPr>
              <a:t> AND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2000" dirty="0" smtClean="0">
                <a:solidFill>
                  <a:schemeClr val="tx1"/>
                </a:solidFill>
                <a:latin typeface="Arial" panose="020B0604020202020204" pitchFamily="34" charset="0"/>
                <a:ea typeface="Cambria Math" pitchFamily="18" charset="0"/>
                <a:cs typeface="Arial" panose="020B0604020202020204" pitchFamily="34" charset="0"/>
              </a:rPr>
              <a:t>) . Its truth table is</a:t>
            </a:r>
            <a:r>
              <a:rPr lang="en-US" sz="2000" dirty="0" smtClean="0">
                <a:solidFill>
                  <a:schemeClr val="tx1"/>
                </a:solidFill>
                <a:latin typeface="Arial" panose="020B0604020202020204" pitchFamily="34" charset="0"/>
                <a:cs typeface="Arial" panose="020B0604020202020204" pitchFamily="34" charset="0"/>
              </a:rPr>
              <a:t>:</a:t>
            </a:r>
          </a:p>
          <a:p>
            <a:endParaRPr lang="en-US" sz="2000" dirty="0" smtClean="0">
              <a:solidFill>
                <a:schemeClr val="tx1"/>
              </a:solidFill>
              <a:latin typeface="Arial" panose="020B0604020202020204" pitchFamily="34" charset="0"/>
              <a:cs typeface="Arial" panose="020B0604020202020204" pitchFamily="34" charset="0"/>
            </a:endParaRPr>
          </a:p>
          <a:p>
            <a:endParaRPr lang="en-US" sz="2000" dirty="0" smtClean="0">
              <a:solidFill>
                <a:schemeClr val="tx1"/>
              </a:solidFill>
              <a:latin typeface="Arial" panose="020B0604020202020204" pitchFamily="34" charset="0"/>
              <a:cs typeface="Arial" panose="020B0604020202020204" pitchFamily="34" charset="0"/>
            </a:endParaRPr>
          </a:p>
          <a:p>
            <a:endParaRPr lang="en-US" sz="2000" dirty="0" smtClean="0">
              <a:solidFill>
                <a:schemeClr val="tx1"/>
              </a:solidFill>
              <a:latin typeface="Arial" panose="020B0604020202020204" pitchFamily="34" charset="0"/>
              <a:cs typeface="Arial" panose="020B0604020202020204" pitchFamily="34" charset="0"/>
            </a:endParaRPr>
          </a:p>
          <a:p>
            <a:endParaRPr lang="en-US" sz="2000" dirty="0" smtClean="0">
              <a:solidFill>
                <a:schemeClr val="tx1"/>
              </a:solidFill>
              <a:latin typeface="Arial" panose="020B0604020202020204" pitchFamily="34" charset="0"/>
              <a:cs typeface="Arial" panose="020B0604020202020204" pitchFamily="34" charset="0"/>
            </a:endParaRPr>
          </a:p>
          <a:p>
            <a:endParaRPr lang="en-US" sz="2000" b="1" dirty="0" smtClean="0">
              <a:solidFill>
                <a:schemeClr val="tx1"/>
              </a:solidFill>
              <a:latin typeface="Arial" panose="020B0604020202020204" pitchFamily="34" charset="0"/>
              <a:cs typeface="Arial" panose="020B0604020202020204" pitchFamily="34" charset="0"/>
            </a:endParaRP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denotes “Purdue is in West Lafayette.” and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“West Lafayette is cool.” then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pitchFamily="18" charset="0"/>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“Purdue is in West Lafayette and West Lafayette is cool.”</a:t>
            </a:r>
          </a:p>
        </p:txBody>
      </p:sp>
      <p:graphicFrame>
        <p:nvGraphicFramePr>
          <p:cNvPr id="8" name="Content Placeholder 3"/>
          <p:cNvGraphicFramePr>
            <a:graphicFrameLocks/>
          </p:cNvGraphicFramePr>
          <p:nvPr>
            <p:extLst>
              <p:ext uri="{D42A27DB-BD31-4B8C-83A1-F6EECF244321}">
                <p14:modId xmlns:p14="http://schemas.microsoft.com/office/powerpoint/2010/main" val="2317082428"/>
              </p:ext>
            </p:extLst>
          </p:nvPr>
        </p:nvGraphicFramePr>
        <p:xfrm>
          <a:off x="3083604" y="2893521"/>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654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smtClean="0"/>
              <a:t>Disjunction (OR)</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4" y="2054388"/>
            <a:ext cx="8229600" cy="46939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2000" dirty="0" smtClean="0">
                <a:solidFill>
                  <a:schemeClr val="tx1"/>
                </a:solidFill>
                <a:latin typeface="Arial" panose="020B0604020202020204" pitchFamily="34" charset="0"/>
                <a:cs typeface="Arial" panose="020B0604020202020204" pitchFamily="34" charset="0"/>
              </a:rPr>
              <a:t>The </a:t>
            </a:r>
            <a:r>
              <a:rPr lang="en-US" sz="2000" i="1" dirty="0" smtClean="0">
                <a:solidFill>
                  <a:schemeClr val="tx1"/>
                </a:solidFill>
                <a:latin typeface="Arial" panose="020B0604020202020204" pitchFamily="34" charset="0"/>
                <a:cs typeface="Arial" panose="020B0604020202020204" pitchFamily="34" charset="0"/>
              </a:rPr>
              <a:t>disjunction</a:t>
            </a:r>
            <a:r>
              <a:rPr lang="en-US" sz="2000" dirty="0" smtClean="0">
                <a:solidFill>
                  <a:schemeClr val="tx1"/>
                </a:solidFill>
                <a:latin typeface="Arial" panose="020B0604020202020204" pitchFamily="34" charset="0"/>
                <a:cs typeface="Arial" panose="020B0604020202020204" pitchFamily="34" charset="0"/>
              </a:rPr>
              <a:t> of propositions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and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2000" dirty="0" smtClean="0">
                <a:solidFill>
                  <a:schemeClr val="tx1"/>
                </a:solidFill>
                <a:latin typeface="Arial" panose="020B0604020202020204" pitchFamily="34" charset="0"/>
                <a:cs typeface="Arial" panose="020B0604020202020204" pitchFamily="34" charset="0"/>
              </a:rPr>
              <a:t>   is denoted by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2000" dirty="0" smtClean="0">
                <a:solidFill>
                  <a:schemeClr val="tx1"/>
                </a:solidFill>
                <a:latin typeface="Arial" panose="020B0604020202020204" pitchFamily="34" charset="0"/>
                <a:ea typeface="Cambria Math" pitchFamily="18" charset="0"/>
                <a:cs typeface="Arial" panose="020B0604020202020204" pitchFamily="34" charset="0"/>
              </a:rPr>
              <a:t>∨</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2000" dirty="0" smtClean="0">
                <a:solidFill>
                  <a:schemeClr val="tx1"/>
                </a:solidFill>
                <a:latin typeface="Arial" panose="020B0604020202020204" pitchFamily="34" charset="0"/>
                <a:cs typeface="Arial" panose="020B0604020202020204" pitchFamily="34" charset="0"/>
              </a:rPr>
              <a:t>  (read as </a:t>
            </a:r>
            <a:r>
              <a:rPr lang="en-US" sz="2000" i="1" dirty="0" smtClean="0">
                <a:solidFill>
                  <a:schemeClr val="tx1"/>
                </a:solidFill>
                <a:latin typeface="Arial" panose="020B0604020202020204" pitchFamily="34"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OR </a:t>
            </a:r>
            <a:r>
              <a:rPr lang="en-US" sz="2000" i="1" dirty="0" smtClean="0">
                <a:solidFill>
                  <a:schemeClr val="tx1"/>
                </a:solidFill>
                <a:latin typeface="Arial" panose="020B0604020202020204" pitchFamily="34" charset="0"/>
                <a:cs typeface="Arial" panose="020B0604020202020204" pitchFamily="34" charset="0"/>
              </a:rPr>
              <a:t>q</a:t>
            </a:r>
            <a:r>
              <a:rPr lang="en-US" sz="2000" dirty="0" smtClean="0">
                <a:solidFill>
                  <a:schemeClr val="tx1"/>
                </a:solidFill>
                <a:latin typeface="Arial" panose="020B0604020202020204" pitchFamily="34" charset="0"/>
                <a:cs typeface="Arial" panose="020B0604020202020204" pitchFamily="34" charset="0"/>
              </a:rPr>
              <a:t>). It has the truth table:</a:t>
            </a:r>
          </a:p>
          <a:p>
            <a:endParaRPr lang="en-US" sz="2000" dirty="0" smtClean="0">
              <a:solidFill>
                <a:schemeClr val="tx1"/>
              </a:solidFill>
              <a:latin typeface="Arial" panose="020B0604020202020204" pitchFamily="34" charset="0"/>
              <a:cs typeface="Arial" panose="020B0604020202020204" pitchFamily="34" charset="0"/>
            </a:endParaRPr>
          </a:p>
          <a:p>
            <a:endParaRPr lang="en-US" sz="2000" dirty="0" smtClean="0">
              <a:solidFill>
                <a:schemeClr val="tx1"/>
              </a:solidFill>
              <a:latin typeface="Arial" panose="020B0604020202020204" pitchFamily="34" charset="0"/>
              <a:cs typeface="Arial" panose="020B0604020202020204" pitchFamily="34" charset="0"/>
            </a:endParaRPr>
          </a:p>
          <a:p>
            <a:endParaRPr lang="en-US" sz="2000" dirty="0" smtClean="0">
              <a:solidFill>
                <a:schemeClr val="tx1"/>
              </a:solidFill>
              <a:latin typeface="Arial" panose="020B0604020202020204" pitchFamily="34" charset="0"/>
              <a:cs typeface="Arial" panose="020B0604020202020204" pitchFamily="34" charset="0"/>
            </a:endParaRPr>
          </a:p>
          <a:p>
            <a:endParaRPr lang="en-US" sz="2000" b="1" dirty="0" smtClean="0">
              <a:solidFill>
                <a:schemeClr val="tx1"/>
              </a:solidFill>
              <a:latin typeface="Arial" panose="020B0604020202020204" pitchFamily="34" charset="0"/>
              <a:cs typeface="Arial" panose="020B0604020202020204" pitchFamily="34" charset="0"/>
            </a:endParaRPr>
          </a:p>
          <a:p>
            <a:endParaRPr lang="en-US" sz="2000" b="1" dirty="0" smtClean="0">
              <a:solidFill>
                <a:schemeClr val="tx1"/>
              </a:solidFill>
              <a:latin typeface="Arial" panose="020B0604020202020204" pitchFamily="34" charset="0"/>
              <a:cs typeface="Arial" panose="020B0604020202020204" pitchFamily="34" charset="0"/>
            </a:endParaRPr>
          </a:p>
          <a:p>
            <a:endParaRPr lang="en-US" sz="2000" b="1" dirty="0" smtClean="0">
              <a:solidFill>
                <a:schemeClr val="tx1"/>
              </a:solidFill>
              <a:latin typeface="Arial" panose="020B0604020202020204" pitchFamily="34" charset="0"/>
              <a:cs typeface="Arial" panose="020B0604020202020204" pitchFamily="34" charset="0"/>
            </a:endParaRPr>
          </a:p>
          <a:p>
            <a:r>
              <a:rPr lang="en-US" sz="2000" b="1" dirty="0" smtClean="0">
                <a:solidFill>
                  <a:schemeClr val="tx1"/>
                </a:solidFill>
                <a:latin typeface="Arial" panose="020B0604020202020204" pitchFamily="34" charset="0"/>
                <a:cs typeface="Arial" panose="020B0604020202020204" pitchFamily="34" charset="0"/>
              </a:rPr>
              <a:t>Example</a:t>
            </a:r>
            <a:r>
              <a:rPr lang="en-US" sz="2000" dirty="0" smtClean="0">
                <a:solidFill>
                  <a:schemeClr val="tx1"/>
                </a:solidFill>
                <a:latin typeface="Arial" panose="020B0604020202020204" pitchFamily="34" charset="0"/>
                <a:cs typeface="Arial" panose="020B0604020202020204" pitchFamily="34" charset="0"/>
              </a:rPr>
              <a:t>:  If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2000" dirty="0" smtClean="0">
                <a:solidFill>
                  <a:schemeClr val="tx1"/>
                </a:solidFill>
                <a:latin typeface="Arial" panose="020B0604020202020204" pitchFamily="34" charset="0"/>
                <a:cs typeface="Arial" panose="020B0604020202020204" pitchFamily="34" charset="0"/>
              </a:rPr>
              <a:t>  denotes “I am at the lab.” and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2000" dirty="0" smtClean="0">
                <a:solidFill>
                  <a:schemeClr val="tx1"/>
                </a:solidFill>
                <a:latin typeface="Arial" panose="020B0604020202020204" pitchFamily="34" charset="0"/>
                <a:cs typeface="Arial" panose="020B0604020202020204" pitchFamily="34" charset="0"/>
              </a:rPr>
              <a:t>  denotes “I am at the gym.” then </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2000" dirty="0" smtClean="0">
                <a:solidFill>
                  <a:schemeClr val="tx1"/>
                </a:solidFill>
                <a:latin typeface="Arial" panose="020B0604020202020204" pitchFamily="34" charset="0"/>
                <a:ea typeface="Cambria Math" pitchFamily="18" charset="0"/>
                <a:cs typeface="Arial" panose="020B0604020202020204" pitchFamily="34" charset="0"/>
              </a:rPr>
              <a:t>∨</a:t>
            </a:r>
            <a:r>
              <a:rPr lang="en-US" sz="20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2000" dirty="0" smtClean="0">
                <a:solidFill>
                  <a:schemeClr val="tx1"/>
                </a:solidFill>
                <a:latin typeface="Arial" panose="020B0604020202020204" pitchFamily="34" charset="0"/>
                <a:cs typeface="Arial" panose="020B0604020202020204" pitchFamily="34" charset="0"/>
              </a:rPr>
              <a:t> denotes “I am at the lab or I am at the gym.”</a:t>
            </a:r>
          </a:p>
        </p:txBody>
      </p:sp>
      <p:graphicFrame>
        <p:nvGraphicFramePr>
          <p:cNvPr id="7" name="Content Placeholder 3"/>
          <p:cNvGraphicFramePr>
            <a:graphicFrameLocks/>
          </p:cNvGraphicFramePr>
          <p:nvPr>
            <p:extLst>
              <p:ext uri="{D42A27DB-BD31-4B8C-83A1-F6EECF244321}">
                <p14:modId xmlns:p14="http://schemas.microsoft.com/office/powerpoint/2010/main" val="3025596212"/>
              </p:ext>
            </p:extLst>
          </p:nvPr>
        </p:nvGraphicFramePr>
        <p:xfrm>
          <a:off x="3351617" y="284897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2647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smtClean="0"/>
              <a:t>Disjunction is Inclusive OR</a:t>
            </a:r>
            <a:endParaRPr lang="en-US" dirty="0"/>
          </a:p>
        </p:txBody>
      </p:sp>
      <p:sp>
        <p:nvSpPr>
          <p:cNvPr id="4" name="Text Placeholder 3"/>
          <p:cNvSpPr>
            <a:spLocks noGrp="1"/>
          </p:cNvSpPr>
          <p:nvPr>
            <p:ph type="body" sz="quarter" idx="13"/>
          </p:nvPr>
        </p:nvSpPr>
        <p:spPr/>
        <p:txBody>
          <a:bodyPr/>
          <a:lstStyle/>
          <a:p>
            <a:r>
              <a:rPr lang="en-US" dirty="0"/>
              <a:t>In English “or” has two distinct meanings – inclusive or, or exclusive or</a:t>
            </a:r>
            <a:r>
              <a:rPr lang="en-US" dirty="0" smtClean="0"/>
              <a:t>.</a:t>
            </a:r>
          </a:p>
          <a:p>
            <a:endParaRPr lang="en-US" dirty="0"/>
          </a:p>
          <a:p>
            <a:pPr lvl="1"/>
            <a:r>
              <a:rPr lang="en-US" sz="1800" dirty="0"/>
              <a:t> “Inclusive Or”  - In the sentence “Students who have taken CS</a:t>
            </a:r>
            <a:r>
              <a:rPr lang="en-US" sz="1800" dirty="0">
                <a:latin typeface="Cambria Math" pitchFamily="18" charset="0"/>
                <a:ea typeface="Cambria Math" pitchFamily="18" charset="0"/>
              </a:rPr>
              <a:t>180 </a:t>
            </a:r>
            <a:r>
              <a:rPr lang="en-US" sz="1800" dirty="0"/>
              <a:t>or Math</a:t>
            </a:r>
            <a:r>
              <a:rPr lang="en-US" sz="1800" dirty="0">
                <a:latin typeface="Cambria Math" pitchFamily="18" charset="0"/>
                <a:ea typeface="Cambria Math" pitchFamily="18" charset="0"/>
              </a:rPr>
              <a:t>262</a:t>
            </a:r>
            <a:r>
              <a:rPr lang="en-US" sz="1800" dirty="0"/>
              <a:t> may take CS182,”. This sentence implies that students who have taken either of these classes, </a:t>
            </a:r>
            <a:r>
              <a:rPr lang="en-US" sz="1800" u="sng" dirty="0"/>
              <a:t>as well as </a:t>
            </a:r>
            <a:r>
              <a:rPr lang="en-US" sz="1800" dirty="0"/>
              <a:t>those who have taken </a:t>
            </a:r>
            <a:r>
              <a:rPr lang="en-US" sz="1800" i="1" dirty="0"/>
              <a:t>both</a:t>
            </a:r>
            <a:r>
              <a:rPr lang="en-US" sz="1800" dirty="0"/>
              <a:t> of these classes  may take CS182. This is called inclusive Or.</a:t>
            </a:r>
          </a:p>
          <a:p>
            <a:pPr lvl="1"/>
            <a:r>
              <a:rPr lang="en-US" sz="1800" dirty="0"/>
              <a:t>Disjunction (or simply OR) in logic corresponds to inclusive Or.</a:t>
            </a:r>
          </a:p>
          <a:p>
            <a:pPr lvl="1"/>
            <a:r>
              <a:rPr lang="en-US" sz="1800" dirty="0"/>
              <a:t>Stated otherwise, </a:t>
            </a:r>
            <a:r>
              <a:rPr lang="en-US" sz="1800" dirty="0">
                <a:latin typeface="Cambria Math" pitchFamily="18" charset="0"/>
                <a:ea typeface="Cambria Math" pitchFamily="18" charset="0"/>
              </a:rPr>
              <a:t>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Tree>
    <p:extLst>
      <p:ext uri="{BB962C8B-B14F-4D97-AF65-F5344CB8AC3E}">
        <p14:creationId xmlns:p14="http://schemas.microsoft.com/office/powerpoint/2010/main" val="2553001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a:xfrm>
            <a:off x="2250582" y="1426351"/>
            <a:ext cx="8228472" cy="421893"/>
          </a:xfrm>
        </p:spPr>
        <p:txBody>
          <a:bodyPr/>
          <a:lstStyle/>
          <a:p>
            <a:r>
              <a:rPr lang="en-US" dirty="0" smtClean="0"/>
              <a:t>Exclusive OR (XOR)</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1799895" y="1918138"/>
            <a:ext cx="9220201"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lvl="1"/>
            <a:r>
              <a:rPr lang="en-US" dirty="0" smtClean="0">
                <a:solidFill>
                  <a:schemeClr val="tx1"/>
                </a:solidFill>
                <a:latin typeface="Arial" panose="020B0604020202020204" pitchFamily="34" charset="0"/>
                <a:cs typeface="Arial" panose="020B0604020202020204" pitchFamily="34" charset="0"/>
              </a:rPr>
              <a:t>Consider the typical restaurant menu statement: Each entre comes with soup or salad. This means that one may get either a soup or a salad with their entre, but not both. This is called an exclusive Or.</a:t>
            </a:r>
          </a:p>
          <a:p>
            <a:pPr lvl="1"/>
            <a:r>
              <a:rPr lang="en-US" dirty="0" smtClean="0">
                <a:solidFill>
                  <a:schemeClr val="tx1"/>
                </a:solidFill>
                <a:latin typeface="Arial" panose="020B0604020202020204" pitchFamily="34" charset="0"/>
                <a:cs typeface="Arial" panose="020B0604020202020204" pitchFamily="34" charset="0"/>
              </a:rPr>
              <a:t>Exclusive Or is distinct from Inclusive Or.</a:t>
            </a:r>
          </a:p>
          <a:p>
            <a:pPr lvl="1"/>
            <a:r>
              <a:rPr lang="en-US" dirty="0" smtClean="0">
                <a:solidFill>
                  <a:schemeClr val="tx1"/>
                </a:solidFill>
                <a:latin typeface="Arial" panose="020B0604020202020204" pitchFamily="34" charset="0"/>
                <a:cs typeface="Arial" panose="020B0604020202020204" pitchFamily="34" charset="0"/>
              </a:rPr>
              <a:t>The logical connective corresponding to Exclusive Or (XOR) is </a:t>
            </a:r>
            <a:r>
              <a:rPr lang="en-US" dirty="0" smtClean="0">
                <a:solidFill>
                  <a:schemeClr val="tx1"/>
                </a:solidFill>
                <a:latin typeface="Arial" panose="020B0604020202020204" pitchFamily="34" charset="0"/>
                <a:ea typeface="Cambria Math"/>
                <a:cs typeface="Arial" panose="020B0604020202020204" pitchFamily="34" charset="0"/>
              </a:rPr>
              <a:t>⊕.</a:t>
            </a:r>
            <a:endParaRPr lang="en-US" dirty="0" smtClean="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cs typeface="Arial" panose="020B0604020202020204" pitchFamily="34" charset="0"/>
              </a:rPr>
              <a:t>In </a:t>
            </a:r>
            <a:r>
              <a:rPr lang="en-US" i="1" dirty="0" smtClean="0">
                <a:solidFill>
                  <a:schemeClr val="tx1"/>
                </a:solidFill>
                <a:latin typeface="Arial" panose="020B0604020202020204" pitchFamily="34" charset="0"/>
                <a:cs typeface="Arial" panose="020B0604020202020204" pitchFamily="34" charset="0"/>
              </a:rPr>
              <a:t>p</a:t>
            </a:r>
            <a:r>
              <a:rPr lang="en-US" dirty="0" smtClean="0">
                <a:solidFill>
                  <a:schemeClr val="tx1"/>
                </a:solidFill>
                <a:latin typeface="Arial" panose="020B0604020202020204" pitchFamily="34" charset="0"/>
                <a:ea typeface="Cambria Math"/>
                <a:cs typeface="Arial" panose="020B0604020202020204" pitchFamily="34" charset="0"/>
              </a:rPr>
              <a:t> ⊕ </a:t>
            </a:r>
            <a:r>
              <a:rPr lang="en-US" i="1" dirty="0" smtClean="0">
                <a:solidFill>
                  <a:schemeClr val="tx1"/>
                </a:solidFill>
                <a:latin typeface="Arial" panose="020B0604020202020204" pitchFamily="34" charset="0"/>
                <a:ea typeface="Cambria Math"/>
                <a:cs typeface="Arial" panose="020B0604020202020204" pitchFamily="34" charset="0"/>
              </a:rPr>
              <a:t>q , </a:t>
            </a:r>
            <a:r>
              <a:rPr lang="en-US" dirty="0" smtClean="0">
                <a:solidFill>
                  <a:schemeClr val="tx1"/>
                </a:solidFill>
                <a:latin typeface="Arial" panose="020B0604020202020204" pitchFamily="34" charset="0"/>
                <a:ea typeface="Cambria Math"/>
                <a:cs typeface="Arial" panose="020B0604020202020204" pitchFamily="34" charset="0"/>
              </a:rPr>
              <a:t>one of </a:t>
            </a:r>
            <a:r>
              <a:rPr lang="en-US" i="1" dirty="0" smtClean="0">
                <a:solidFill>
                  <a:schemeClr val="tx1"/>
                </a:solidFill>
                <a:latin typeface="Arial" panose="020B0604020202020204" pitchFamily="34" charset="0"/>
                <a:ea typeface="Cambria Math"/>
                <a:cs typeface="Arial" panose="020B0604020202020204" pitchFamily="34" charset="0"/>
              </a:rPr>
              <a:t>p</a:t>
            </a:r>
            <a:r>
              <a:rPr lang="en-US" dirty="0" smtClean="0">
                <a:solidFill>
                  <a:schemeClr val="tx1"/>
                </a:solidFill>
                <a:latin typeface="Arial" panose="020B0604020202020204" pitchFamily="34" charset="0"/>
                <a:ea typeface="Cambria Math"/>
                <a:cs typeface="Arial" panose="020B0604020202020204" pitchFamily="34" charset="0"/>
              </a:rPr>
              <a:t> and </a:t>
            </a:r>
            <a:r>
              <a:rPr lang="en-US" i="1" dirty="0" smtClean="0">
                <a:solidFill>
                  <a:schemeClr val="tx1"/>
                </a:solidFill>
                <a:latin typeface="Arial" panose="020B0604020202020204" pitchFamily="34" charset="0"/>
                <a:ea typeface="Cambria Math"/>
                <a:cs typeface="Arial" panose="020B0604020202020204" pitchFamily="34" charset="0"/>
              </a:rPr>
              <a:t>q</a:t>
            </a:r>
            <a:r>
              <a:rPr lang="en-US" dirty="0" smtClean="0">
                <a:solidFill>
                  <a:schemeClr val="tx1"/>
                </a:solidFill>
                <a:latin typeface="Arial" panose="020B0604020202020204" pitchFamily="34" charset="0"/>
                <a:ea typeface="Cambria Math"/>
                <a:cs typeface="Arial" panose="020B0604020202020204" pitchFamily="34" charset="0"/>
              </a:rPr>
              <a:t> must be true, but not both.  </a:t>
            </a:r>
          </a:p>
          <a:p>
            <a:pPr lvl="1"/>
            <a:r>
              <a:rPr lang="en-US" dirty="0" smtClean="0">
                <a:solidFill>
                  <a:schemeClr val="tx1"/>
                </a:solidFill>
                <a:latin typeface="Arial" panose="020B0604020202020204" pitchFamily="34" charset="0"/>
                <a:ea typeface="Cambria Math"/>
                <a:cs typeface="Arial" panose="020B0604020202020204" pitchFamily="34" charset="0"/>
              </a:rPr>
              <a:t>The truth table for ⊕ is:</a:t>
            </a:r>
            <a:endParaRPr lang="en-US" i="1" dirty="0" smtClean="0">
              <a:solidFill>
                <a:schemeClr val="tx1"/>
              </a:solidFill>
              <a:latin typeface="Arial" panose="020B0604020202020204" pitchFamily="34" charset="0"/>
              <a:cs typeface="Arial" panose="020B0604020202020204" pitchFamily="34" charset="0"/>
            </a:endParaRPr>
          </a:p>
        </p:txBody>
      </p:sp>
      <p:graphicFrame>
        <p:nvGraphicFramePr>
          <p:cNvPr id="7" name="Content Placeholder 3"/>
          <p:cNvGraphicFramePr>
            <a:graphicFrameLocks/>
          </p:cNvGraphicFramePr>
          <p:nvPr>
            <p:extLst>
              <p:ext uri="{D42A27DB-BD31-4B8C-83A1-F6EECF244321}">
                <p14:modId xmlns:p14="http://schemas.microsoft.com/office/powerpoint/2010/main" val="1607502684"/>
              </p:ext>
            </p:extLst>
          </p:nvPr>
        </p:nvGraphicFramePr>
        <p:xfrm>
          <a:off x="3820510" y="416998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extLst>
                  <a:ext uri="{0D108BD9-81ED-4DB2-BD59-A6C34878D82A}">
                    <a16:rowId xmlns:a16="http://schemas.microsoft.com/office/drawing/2014/main" val="10000"/>
                  </a:ext>
                </a:extLst>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1"/>
                  </a:ext>
                </a:extLst>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611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a:xfrm>
            <a:off x="2245403" y="1382985"/>
            <a:ext cx="8138118" cy="421893"/>
          </a:xfrm>
        </p:spPr>
        <p:txBody>
          <a:bodyPr/>
          <a:lstStyle/>
          <a:p>
            <a:r>
              <a:rPr lang="en-US" dirty="0" smtClean="0"/>
              <a:t>Implication</a:t>
            </a:r>
            <a:endParaRPr lang="en-US" dirty="0"/>
          </a:p>
        </p:txBody>
      </p:sp>
      <p:sp>
        <p:nvSpPr>
          <p:cNvPr id="5" name="Text Placeholder 4"/>
          <p:cNvSpPr>
            <a:spLocks noGrp="1"/>
          </p:cNvSpPr>
          <p:nvPr>
            <p:ph type="body" sz="quarter" idx="14"/>
          </p:nvPr>
        </p:nvSpPr>
        <p:spPr>
          <a:xfrm>
            <a:off x="2245403" y="6257482"/>
            <a:ext cx="6128084" cy="222146"/>
          </a:xfrm>
        </p:spPr>
        <p:txBody>
          <a:bodyPr/>
          <a:lstStyle/>
          <a:p>
            <a:r>
              <a:rPr lang="en-US" dirty="0" smtClean="0"/>
              <a:t>Computer Science, Purdue University</a:t>
            </a:r>
            <a:endParaRPr lang="en-US" dirty="0"/>
          </a:p>
        </p:txBody>
      </p:sp>
      <p:sp>
        <p:nvSpPr>
          <p:cNvPr id="6" name="Content Placeholder 2"/>
          <p:cNvSpPr txBox="1">
            <a:spLocks/>
          </p:cNvSpPr>
          <p:nvPr/>
        </p:nvSpPr>
        <p:spPr>
          <a:xfrm>
            <a:off x="2245403" y="1997506"/>
            <a:ext cx="9610265" cy="4190460"/>
          </a:xfrm>
          <a:prstGeom prst="rect">
            <a:avLst/>
          </a:prstGeom>
        </p:spPr>
        <p:txBody>
          <a:bodyPr vert="horz" lIns="0" tIns="0" rIns="0" bIns="0" rtlCol="0" anchor="t" anchorCtr="0">
            <a:normAutofit fontScale="92500" lnSpcReduction="10000"/>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Consider the </a:t>
            </a:r>
            <a:r>
              <a:rPr lang="en-US" sz="1800" dirty="0" err="1" smtClean="0">
                <a:solidFill>
                  <a:schemeClr val="tx1"/>
                </a:solidFill>
                <a:latin typeface="Arial" panose="020B0604020202020204" pitchFamily="34" charset="0"/>
                <a:cs typeface="Arial" panose="020B0604020202020204" pitchFamily="34" charset="0"/>
              </a:rPr>
              <a:t>english</a:t>
            </a:r>
            <a:r>
              <a:rPr lang="en-US" sz="1800" dirty="0" smtClean="0">
                <a:solidFill>
                  <a:schemeClr val="tx1"/>
                </a:solidFill>
                <a:latin typeface="Arial" panose="020B0604020202020204" pitchFamily="34" charset="0"/>
                <a:cs typeface="Arial" panose="020B0604020202020204" pitchFamily="34" charset="0"/>
              </a:rPr>
              <a:t> statement: If you score above 90% on the final, you will get an A. This is an example of an implication.</a:t>
            </a:r>
          </a:p>
          <a:p>
            <a:r>
              <a:rPr lang="en-US" sz="1800" dirty="0" smtClean="0">
                <a:solidFill>
                  <a:schemeClr val="tx1"/>
                </a:solidFill>
                <a:latin typeface="Arial" panose="020B0604020202020204" pitchFamily="34" charset="0"/>
                <a:cs typeface="Arial" panose="020B0604020202020204" pitchFamily="34" charset="0"/>
              </a:rPr>
              <a:t>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are propositions, then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is a </a:t>
            </a:r>
            <a:r>
              <a:rPr lang="en-US" sz="1800" i="1" dirty="0" smtClean="0">
                <a:solidFill>
                  <a:schemeClr val="tx1"/>
                </a:solidFill>
                <a:latin typeface="Arial" panose="020B0604020202020204" pitchFamily="34" charset="0"/>
                <a:cs typeface="Arial" panose="020B0604020202020204" pitchFamily="34" charset="0"/>
              </a:rPr>
              <a:t>conditional statement </a:t>
            </a:r>
            <a:r>
              <a:rPr lang="en-US" sz="1800" dirty="0" smtClean="0">
                <a:solidFill>
                  <a:schemeClr val="tx1"/>
                </a:solidFill>
                <a:latin typeface="Arial" panose="020B0604020202020204" pitchFamily="34" charset="0"/>
                <a:cs typeface="Arial" panose="020B0604020202020204" pitchFamily="34" charset="0"/>
              </a:rPr>
              <a:t>or </a:t>
            </a:r>
            <a:r>
              <a:rPr lang="en-US" sz="1800" i="1" dirty="0" smtClean="0">
                <a:solidFill>
                  <a:schemeClr val="tx1"/>
                </a:solidFill>
                <a:latin typeface="Arial" panose="020B0604020202020204" pitchFamily="34" charset="0"/>
                <a:cs typeface="Arial" panose="020B0604020202020204" pitchFamily="34" charset="0"/>
              </a:rPr>
              <a:t>implication </a:t>
            </a:r>
            <a:r>
              <a:rPr lang="en-US" sz="1800" dirty="0" smtClean="0">
                <a:solidFill>
                  <a:schemeClr val="tx1"/>
                </a:solidFill>
                <a:latin typeface="Arial" panose="020B0604020202020204" pitchFamily="34" charset="0"/>
                <a:cs typeface="Arial" panose="020B0604020202020204" pitchFamily="34" charset="0"/>
              </a:rPr>
              <a:t> which is read as “if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then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 and has this truth table:</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b="1"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denotes “you score above 90% on the final” and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“You get an A.” then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“If you score above 90% on the final, you get an A.” </a:t>
            </a:r>
          </a:p>
          <a:p>
            <a:r>
              <a:rPr lang="en-US" sz="1800" dirty="0" smtClean="0">
                <a:solidFill>
                  <a:schemeClr val="tx1"/>
                </a:solidFill>
                <a:latin typeface="Arial" panose="020B0604020202020204" pitchFamily="34" charset="0"/>
                <a:cs typeface="Arial" panose="020B0604020202020204" pitchFamily="34" charset="0"/>
              </a:rPr>
              <a:t>In the implication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is called the </a:t>
            </a:r>
            <a:r>
              <a:rPr lang="en-US" sz="1800" i="1" dirty="0" smtClean="0">
                <a:solidFill>
                  <a:schemeClr val="tx1"/>
                </a:solidFill>
                <a:latin typeface="Arial" panose="020B0604020202020204" pitchFamily="34" charset="0"/>
                <a:cs typeface="Arial" panose="020B0604020202020204" pitchFamily="34" charset="0"/>
              </a:rPr>
              <a:t>hypothesis</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antecedent</a:t>
            </a:r>
            <a:r>
              <a:rPr lang="en-US" sz="1800" dirty="0" smtClean="0">
                <a:solidFill>
                  <a:schemeClr val="tx1"/>
                </a:solidFill>
                <a:latin typeface="Arial" panose="020B0604020202020204" pitchFamily="34" charset="0"/>
                <a:cs typeface="Arial" panose="020B0604020202020204" pitchFamily="34" charset="0"/>
              </a:rPr>
              <a:t> or </a:t>
            </a:r>
            <a:r>
              <a:rPr lang="en-US" sz="1800" i="1" dirty="0" smtClean="0">
                <a:solidFill>
                  <a:schemeClr val="tx1"/>
                </a:solidFill>
                <a:latin typeface="Arial" panose="020B0604020202020204" pitchFamily="34" charset="0"/>
                <a:cs typeface="Arial" panose="020B0604020202020204" pitchFamily="34" charset="0"/>
              </a:rPr>
              <a:t>premise</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is called the </a:t>
            </a:r>
            <a:r>
              <a:rPr lang="en-US" sz="1800" i="1" dirty="0" smtClean="0">
                <a:solidFill>
                  <a:schemeClr val="tx1"/>
                </a:solidFill>
                <a:latin typeface="Arial" panose="020B0604020202020204" pitchFamily="34" charset="0"/>
                <a:cs typeface="Arial" panose="020B0604020202020204" pitchFamily="34" charset="0"/>
              </a:rPr>
              <a:t>conclusion</a:t>
            </a:r>
            <a:r>
              <a:rPr lang="en-US" sz="1800" dirty="0" smtClean="0">
                <a:solidFill>
                  <a:schemeClr val="tx1"/>
                </a:solidFill>
                <a:latin typeface="Arial" panose="020B0604020202020204" pitchFamily="34" charset="0"/>
                <a:cs typeface="Arial" panose="020B0604020202020204" pitchFamily="34" charset="0"/>
              </a:rPr>
              <a:t> (or </a:t>
            </a:r>
            <a:r>
              <a:rPr lang="en-US" sz="1800" i="1" dirty="0" smtClean="0">
                <a:solidFill>
                  <a:schemeClr val="tx1"/>
                </a:solidFill>
                <a:latin typeface="Arial" panose="020B0604020202020204" pitchFamily="34" charset="0"/>
                <a:cs typeface="Arial" panose="020B0604020202020204" pitchFamily="34" charset="0"/>
              </a:rPr>
              <a:t>consequence</a:t>
            </a:r>
            <a:r>
              <a:rPr lang="en-US" sz="1800" dirty="0" smtClean="0">
                <a:solidFill>
                  <a:schemeClr val="tx1"/>
                </a:solidFill>
                <a:latin typeface="Arial" panose="020B0604020202020204" pitchFamily="34" charset="0"/>
                <a:cs typeface="Arial" panose="020B0604020202020204" pitchFamily="34" charset="0"/>
              </a:rPr>
              <a:t>). </a:t>
            </a:r>
          </a:p>
          <a:p>
            <a:pPr lvl="1"/>
            <a:endParaRPr lang="en-US" sz="2000"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2725627765"/>
              </p:ext>
            </p:extLst>
          </p:nvPr>
        </p:nvGraphicFramePr>
        <p:xfrm>
          <a:off x="4494617" y="3121188"/>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7206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a:xfrm>
            <a:off x="2245404" y="1365605"/>
            <a:ext cx="8138118" cy="421893"/>
          </a:xfrm>
        </p:spPr>
        <p:txBody>
          <a:bodyPr/>
          <a:lstStyle/>
          <a:p>
            <a:r>
              <a:rPr lang="en-US" dirty="0"/>
              <a:t>Converse, Contrapositive, and Inverse</a:t>
            </a:r>
          </a:p>
        </p:txBody>
      </p:sp>
      <p:sp>
        <p:nvSpPr>
          <p:cNvPr id="5" name="Text Placeholder 4"/>
          <p:cNvSpPr>
            <a:spLocks noGrp="1"/>
          </p:cNvSpPr>
          <p:nvPr>
            <p:ph type="body" sz="quarter" idx="14"/>
          </p:nvPr>
        </p:nvSpPr>
        <p:spPr>
          <a:xfrm>
            <a:off x="2245404" y="6312661"/>
            <a:ext cx="6128084" cy="222146"/>
          </a:xfrm>
        </p:spPr>
        <p:txBody>
          <a:bodyPr/>
          <a:lstStyle/>
          <a:p>
            <a:r>
              <a:rPr lang="en-US" dirty="0" smtClean="0"/>
              <a:t>Computer Science, Purdue University</a:t>
            </a:r>
            <a:endParaRPr lang="en-US" dirty="0"/>
          </a:p>
        </p:txBody>
      </p:sp>
      <p:sp>
        <p:nvSpPr>
          <p:cNvPr id="6" name="Content Placeholder 2"/>
          <p:cNvSpPr txBox="1">
            <a:spLocks/>
          </p:cNvSpPr>
          <p:nvPr/>
        </p:nvSpPr>
        <p:spPr>
          <a:xfrm>
            <a:off x="2245404" y="1981200"/>
            <a:ext cx="8229600" cy="4800600"/>
          </a:xfrm>
          <a:prstGeom prst="rect">
            <a:avLst/>
          </a:prstGeom>
        </p:spPr>
        <p:txBody>
          <a:bodyPr vert="horz" lIns="0" tIns="0" rIns="0" bIns="0" rtlCol="0" anchor="t" anchorCtr="0">
            <a:norm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From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we can form new conditional statements .</a:t>
            </a:r>
          </a:p>
          <a:p>
            <a:pPr lvl="1"/>
            <a:r>
              <a:rPr lang="en-US" dirty="0" smtClean="0">
                <a:solidFill>
                  <a:schemeClr val="tx1"/>
                </a:solidFill>
                <a:latin typeface="Arial" panose="020B0604020202020204" pitchFamily="34" charset="0"/>
                <a:cs typeface="Arial" panose="020B0604020202020204" pitchFamily="34" charset="0"/>
              </a:rPr>
              <a:t> 	</a:t>
            </a:r>
            <a:r>
              <a:rPr lang="en-US" i="1" dirty="0" smtClean="0">
                <a:solidFill>
                  <a:schemeClr val="tx1"/>
                </a:solidFill>
                <a:latin typeface="Arial" panose="020B0604020202020204" pitchFamily="34" charset="0"/>
                <a:ea typeface="Cambria Math" pitchFamily="18" charset="0"/>
                <a:cs typeface="Arial" panose="020B0604020202020204" pitchFamily="34" charset="0"/>
              </a:rPr>
              <a:t>q </a:t>
            </a:r>
            <a:r>
              <a:rPr lang="en-US" dirty="0" smtClean="0">
                <a:solidFill>
                  <a:schemeClr val="tx1"/>
                </a:solidFill>
                <a:latin typeface="Arial" panose="020B0604020202020204" pitchFamily="34" charset="0"/>
                <a:ea typeface="Cambria Math"/>
                <a:cs typeface="Arial" panose="020B0604020202020204" pitchFamily="34" charset="0"/>
              </a:rPr>
              <a:t>→</a:t>
            </a:r>
            <a:r>
              <a:rPr lang="en-US" i="1" dirty="0" smtClean="0">
                <a:solidFill>
                  <a:schemeClr val="tx1"/>
                </a:solidFill>
                <a:latin typeface="Arial" panose="020B0604020202020204" pitchFamily="34" charset="0"/>
                <a:ea typeface="Cambria Math" pitchFamily="18"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is the </a:t>
            </a:r>
            <a:r>
              <a:rPr lang="en-US" b="1" dirty="0" smtClean="0">
                <a:solidFill>
                  <a:schemeClr val="tx1"/>
                </a:solidFill>
                <a:latin typeface="Arial" panose="020B0604020202020204" pitchFamily="34" charset="0"/>
                <a:cs typeface="Arial" panose="020B0604020202020204" pitchFamily="34" charset="0"/>
              </a:rPr>
              <a:t>converse</a:t>
            </a:r>
            <a:r>
              <a:rPr lang="en-US" dirty="0" smtClean="0">
                <a:solidFill>
                  <a:schemeClr val="tx1"/>
                </a:solidFill>
                <a:latin typeface="Arial" panose="020B0604020202020204" pitchFamily="34" charset="0"/>
                <a:cs typeface="Arial" panose="020B0604020202020204" pitchFamily="34" charset="0"/>
              </a:rPr>
              <a:t> of </a:t>
            </a:r>
            <a:r>
              <a:rPr lang="en-US"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dirty="0" smtClean="0">
                <a:solidFill>
                  <a:schemeClr val="tx1"/>
                </a:solidFill>
                <a:latin typeface="Arial" panose="020B0604020202020204" pitchFamily="34" charset="0"/>
                <a:ea typeface="Cambria Math"/>
                <a:cs typeface="Arial" panose="020B0604020202020204" pitchFamily="34" charset="0"/>
              </a:rPr>
              <a:t>→</a:t>
            </a:r>
            <a:r>
              <a:rPr lang="en-US" i="1" dirty="0" smtClean="0">
                <a:solidFill>
                  <a:schemeClr val="tx1"/>
                </a:solidFill>
                <a:latin typeface="Arial" panose="020B0604020202020204" pitchFamily="34" charset="0"/>
                <a:ea typeface="Cambria Math" pitchFamily="18" charset="0"/>
                <a:cs typeface="Arial" panose="020B0604020202020204" pitchFamily="34" charset="0"/>
              </a:rPr>
              <a:t>q</a:t>
            </a:r>
            <a:r>
              <a:rPr lang="en-US" dirty="0" smtClean="0">
                <a:solidFill>
                  <a:schemeClr val="tx1"/>
                </a:solidFill>
                <a:latin typeface="Arial" panose="020B0604020202020204" pitchFamily="34" charset="0"/>
                <a:cs typeface="Arial" panose="020B0604020202020204" pitchFamily="34" charset="0"/>
              </a:rPr>
              <a:t> </a:t>
            </a:r>
          </a:p>
          <a:p>
            <a:pPr lvl="1"/>
            <a:r>
              <a:rPr lang="en-US"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ea typeface="Cambria Math"/>
                <a:cs typeface="Arial" panose="020B0604020202020204" pitchFamily="34" charset="0"/>
              </a:rPr>
              <a:t>¬</a:t>
            </a:r>
            <a:r>
              <a:rPr lang="en-US" i="1" dirty="0" smtClean="0">
                <a:solidFill>
                  <a:schemeClr val="tx1"/>
                </a:solidFill>
                <a:latin typeface="Arial" panose="020B0604020202020204" pitchFamily="34" charset="0"/>
                <a:ea typeface="Cambria Math" pitchFamily="18" charset="0"/>
                <a:cs typeface="Arial" panose="020B0604020202020204" pitchFamily="34" charset="0"/>
              </a:rPr>
              <a:t>q </a:t>
            </a:r>
            <a:r>
              <a:rPr lang="en-US" dirty="0" smtClean="0">
                <a:solidFill>
                  <a:schemeClr val="tx1"/>
                </a:solidFill>
                <a:latin typeface="Arial" panose="020B0604020202020204" pitchFamily="34" charset="0"/>
                <a:ea typeface="Cambria Math"/>
                <a:cs typeface="Arial" panose="020B0604020202020204" pitchFamily="34" charset="0"/>
              </a:rPr>
              <a:t>→ ¬ </a:t>
            </a:r>
            <a:r>
              <a:rPr lang="en-US" i="1" dirty="0" smtClean="0">
                <a:solidFill>
                  <a:schemeClr val="tx1"/>
                </a:solidFill>
                <a:latin typeface="Arial" panose="020B0604020202020204" pitchFamily="34" charset="0"/>
                <a:ea typeface="Cambria Math" pitchFamily="18" charset="0"/>
                <a:cs typeface="Arial" panose="020B0604020202020204" pitchFamily="34" charset="0"/>
              </a:rPr>
              <a:t>p</a:t>
            </a:r>
            <a:r>
              <a:rPr lang="en-US" dirty="0" smtClean="0">
                <a:solidFill>
                  <a:schemeClr val="tx1"/>
                </a:solidFill>
                <a:latin typeface="Arial" panose="020B0604020202020204" pitchFamily="34" charset="0"/>
                <a:cs typeface="Arial" panose="020B0604020202020204" pitchFamily="34" charset="0"/>
              </a:rPr>
              <a:t>    	is the </a:t>
            </a:r>
            <a:r>
              <a:rPr lang="en-US" b="1" dirty="0" smtClean="0">
                <a:solidFill>
                  <a:schemeClr val="tx1"/>
                </a:solidFill>
                <a:latin typeface="Arial" panose="020B0604020202020204" pitchFamily="34" charset="0"/>
                <a:cs typeface="Arial" panose="020B0604020202020204" pitchFamily="34" charset="0"/>
              </a:rPr>
              <a:t>contrapositive</a:t>
            </a:r>
            <a:r>
              <a:rPr lang="en-US" dirty="0" smtClean="0">
                <a:solidFill>
                  <a:schemeClr val="tx1"/>
                </a:solidFill>
                <a:latin typeface="Arial" panose="020B0604020202020204" pitchFamily="34" charset="0"/>
                <a:cs typeface="Arial" panose="020B0604020202020204" pitchFamily="34" charset="0"/>
              </a:rPr>
              <a:t>  of </a:t>
            </a:r>
            <a:r>
              <a:rPr lang="en-US"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dirty="0" smtClean="0">
                <a:solidFill>
                  <a:schemeClr val="tx1"/>
                </a:solidFill>
                <a:latin typeface="Arial" panose="020B0604020202020204" pitchFamily="34" charset="0"/>
                <a:ea typeface="Cambria Math"/>
                <a:cs typeface="Arial" panose="020B0604020202020204" pitchFamily="34" charset="0"/>
              </a:rPr>
              <a:t>→</a:t>
            </a:r>
            <a:r>
              <a:rPr lang="en-US" i="1" dirty="0" smtClean="0">
                <a:solidFill>
                  <a:schemeClr val="tx1"/>
                </a:solidFill>
                <a:latin typeface="Arial" panose="020B0604020202020204" pitchFamily="34" charset="0"/>
                <a:ea typeface="Cambria Math" pitchFamily="18" charset="0"/>
                <a:cs typeface="Arial" panose="020B0604020202020204" pitchFamily="34" charset="0"/>
              </a:rPr>
              <a:t>q</a:t>
            </a:r>
            <a:endParaRPr lang="en-US" dirty="0" smtClean="0">
              <a:solidFill>
                <a:schemeClr val="tx1"/>
              </a:solidFill>
              <a:latin typeface="Arial" panose="020B0604020202020204" pitchFamily="34" charset="0"/>
              <a:cs typeface="Arial" panose="020B0604020202020204" pitchFamily="34" charset="0"/>
            </a:endParaRPr>
          </a:p>
          <a:p>
            <a:pPr lvl="1"/>
            <a:r>
              <a:rPr lang="en-US" dirty="0" smtClean="0">
                <a:solidFill>
                  <a:schemeClr val="tx1"/>
                </a:solidFill>
                <a:latin typeface="Arial" panose="020B0604020202020204" pitchFamily="34" charset="0"/>
                <a:ea typeface="Cambria Math"/>
                <a:cs typeface="Arial" panose="020B0604020202020204" pitchFamily="34" charset="0"/>
              </a:rPr>
              <a:t>	¬ </a:t>
            </a:r>
            <a:r>
              <a:rPr lang="en-US"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dirty="0" smtClean="0">
                <a:solidFill>
                  <a:schemeClr val="tx1"/>
                </a:solidFill>
                <a:latin typeface="Arial" panose="020B0604020202020204" pitchFamily="34" charset="0"/>
                <a:ea typeface="Cambria Math"/>
                <a:cs typeface="Arial" panose="020B0604020202020204" pitchFamily="34" charset="0"/>
              </a:rPr>
              <a:t>→ ¬ </a:t>
            </a:r>
            <a:r>
              <a:rPr lang="en-US" i="1" dirty="0" smtClean="0">
                <a:solidFill>
                  <a:schemeClr val="tx1"/>
                </a:solidFill>
                <a:latin typeface="Arial" panose="020B0604020202020204" pitchFamily="34" charset="0"/>
                <a:ea typeface="Cambria Math" pitchFamily="18" charset="0"/>
                <a:cs typeface="Arial" panose="020B0604020202020204" pitchFamily="34" charset="0"/>
              </a:rPr>
              <a:t>q</a:t>
            </a:r>
            <a:r>
              <a:rPr lang="en-US" dirty="0" smtClean="0">
                <a:solidFill>
                  <a:schemeClr val="tx1"/>
                </a:solidFill>
                <a:latin typeface="Arial" panose="020B0604020202020204" pitchFamily="34" charset="0"/>
                <a:cs typeface="Arial" panose="020B0604020202020204" pitchFamily="34" charset="0"/>
              </a:rPr>
              <a:t>     	is the </a:t>
            </a:r>
            <a:r>
              <a:rPr lang="en-US" b="1" dirty="0" smtClean="0">
                <a:solidFill>
                  <a:schemeClr val="tx1"/>
                </a:solidFill>
                <a:latin typeface="Arial" panose="020B0604020202020204" pitchFamily="34" charset="0"/>
                <a:cs typeface="Arial" panose="020B0604020202020204" pitchFamily="34" charset="0"/>
              </a:rPr>
              <a:t>inverse</a:t>
            </a:r>
            <a:r>
              <a:rPr lang="en-US" dirty="0" smtClean="0">
                <a:solidFill>
                  <a:schemeClr val="tx1"/>
                </a:solidFill>
                <a:latin typeface="Arial" panose="020B0604020202020204" pitchFamily="34" charset="0"/>
                <a:cs typeface="Arial" panose="020B0604020202020204" pitchFamily="34" charset="0"/>
              </a:rPr>
              <a:t> of </a:t>
            </a:r>
            <a:r>
              <a:rPr lang="en-US"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dirty="0" smtClean="0">
                <a:solidFill>
                  <a:schemeClr val="tx1"/>
                </a:solidFill>
                <a:latin typeface="Arial" panose="020B0604020202020204" pitchFamily="34" charset="0"/>
                <a:ea typeface="Cambria Math"/>
                <a:cs typeface="Arial" panose="020B0604020202020204" pitchFamily="34" charset="0"/>
              </a:rPr>
              <a:t>→</a:t>
            </a:r>
            <a:r>
              <a:rPr lang="en-US" i="1" dirty="0" smtClean="0">
                <a:solidFill>
                  <a:schemeClr val="tx1"/>
                </a:solidFill>
                <a:latin typeface="Arial" panose="020B0604020202020204" pitchFamily="34" charset="0"/>
                <a:ea typeface="Cambria Math" pitchFamily="18" charset="0"/>
                <a:cs typeface="Arial" panose="020B0604020202020204" pitchFamily="34" charset="0"/>
              </a:rPr>
              <a:t>q</a:t>
            </a:r>
          </a:p>
          <a:p>
            <a:pPr lvl="1"/>
            <a:endParaRPr lang="en-US" dirty="0" smtClean="0">
              <a:solidFill>
                <a:schemeClr val="tx1"/>
              </a:solidFill>
              <a:latin typeface="Arial" panose="020B0604020202020204" pitchFamily="34" charset="0"/>
              <a:cs typeface="Arial" panose="020B0604020202020204" pitchFamily="34" charset="0"/>
            </a:endParaRPr>
          </a:p>
          <a:p>
            <a:r>
              <a:rPr lang="en-US" sz="1800" b="1" dirty="0" smtClean="0">
                <a:solidFill>
                  <a:schemeClr val="tx1"/>
                </a:solidFill>
                <a:latin typeface="Arial" panose="020B0604020202020204" pitchFamily="34" charset="0"/>
                <a:cs typeface="Arial" panose="020B0604020202020204" pitchFamily="34" charset="0"/>
              </a:rPr>
              <a:t>Example</a:t>
            </a:r>
            <a:r>
              <a:rPr lang="en-US" sz="1800" dirty="0" smtClean="0">
                <a:solidFill>
                  <a:schemeClr val="tx1"/>
                </a:solidFill>
                <a:latin typeface="Arial" panose="020B0604020202020204" pitchFamily="34" charset="0"/>
                <a:cs typeface="Arial" panose="020B0604020202020204" pitchFamily="34" charset="0"/>
              </a:rPr>
              <a:t>: Find the converse, inverse, and contrapositive of “It is raining is a sufficient condition for my not going to town.”</a:t>
            </a:r>
          </a:p>
          <a:p>
            <a:r>
              <a:rPr lang="en-US" sz="1800" b="1" dirty="0" smtClean="0">
                <a:solidFill>
                  <a:schemeClr val="tx1"/>
                </a:solidFill>
                <a:latin typeface="Arial" panose="020B0604020202020204" pitchFamily="34" charset="0"/>
                <a:cs typeface="Arial" panose="020B0604020202020204" pitchFamily="34" charset="0"/>
              </a:rPr>
              <a:t>Solution:</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corresponds to “It is raining” and </a:t>
            </a:r>
            <a:r>
              <a:rPr lang="en-US" sz="1800" i="1" dirty="0" smtClean="0">
                <a:solidFill>
                  <a:schemeClr val="tx1"/>
                </a:solidFill>
                <a:latin typeface="Arial" panose="020B0604020202020204" pitchFamily="34"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to “my not going to town”, and the example corresponds to the implication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p>
          <a:p>
            <a:endParaRPr lang="en-US" sz="1800" dirty="0" smtClean="0">
              <a:solidFill>
                <a:schemeClr val="tx1"/>
              </a:solidFill>
              <a:latin typeface="Arial" panose="020B0604020202020204" pitchFamily="34" charset="0"/>
              <a:cs typeface="Arial" panose="020B0604020202020204" pitchFamily="34" charset="0"/>
            </a:endParaRPr>
          </a:p>
          <a:p>
            <a:pPr lvl="1"/>
            <a:r>
              <a:rPr lang="en-US" sz="1600" b="1" dirty="0" smtClean="0">
                <a:solidFill>
                  <a:schemeClr val="tx1"/>
                </a:solidFill>
                <a:latin typeface="Arial" panose="020B0604020202020204" pitchFamily="34" charset="0"/>
                <a:cs typeface="Arial" panose="020B0604020202020204" pitchFamily="34" charset="0"/>
              </a:rPr>
              <a:t>converse</a:t>
            </a:r>
            <a:r>
              <a:rPr lang="en-US" sz="1600" dirty="0" smtClean="0">
                <a:solidFill>
                  <a:schemeClr val="tx1"/>
                </a:solidFill>
                <a:latin typeface="Arial" panose="020B0604020202020204" pitchFamily="34" charset="0"/>
                <a:cs typeface="Arial" panose="020B0604020202020204" pitchFamily="34" charset="0"/>
              </a:rPr>
              <a:t>: If I do not go to town, then it is  raining. (</a:t>
            </a:r>
            <a:r>
              <a:rPr lang="en-US" sz="1600" i="1" dirty="0" smtClean="0">
                <a:solidFill>
                  <a:schemeClr val="tx1"/>
                </a:solidFill>
                <a:latin typeface="Arial" panose="020B0604020202020204" pitchFamily="34" charset="0"/>
                <a:ea typeface="Cambria Math" pitchFamily="18" charset="0"/>
                <a:cs typeface="Arial" panose="020B0604020202020204" pitchFamily="34" charset="0"/>
              </a:rPr>
              <a:t>q </a:t>
            </a:r>
            <a:r>
              <a:rPr lang="en-US" sz="1600" dirty="0" smtClean="0">
                <a:solidFill>
                  <a:schemeClr val="tx1"/>
                </a:solidFill>
                <a:latin typeface="Arial" panose="020B0604020202020204" pitchFamily="34" charset="0"/>
                <a:ea typeface="Cambria Math"/>
                <a:cs typeface="Arial" panose="020B0604020202020204" pitchFamily="34" charset="0"/>
              </a:rPr>
              <a:t>→</a:t>
            </a:r>
            <a:r>
              <a:rPr lang="en-US" sz="1600" i="1" dirty="0" smtClean="0">
                <a:solidFill>
                  <a:schemeClr val="tx1"/>
                </a:solidFill>
                <a:latin typeface="Arial" panose="020B0604020202020204" pitchFamily="34" charset="0"/>
                <a:ea typeface="Cambria Math" pitchFamily="18" charset="0"/>
                <a:cs typeface="Arial" panose="020B0604020202020204" pitchFamily="34" charset="0"/>
              </a:rPr>
              <a:t>p)</a:t>
            </a:r>
            <a:endParaRPr lang="en-US" sz="1600" dirty="0" smtClean="0">
              <a:solidFill>
                <a:schemeClr val="tx1"/>
              </a:solidFill>
              <a:latin typeface="Arial" panose="020B0604020202020204" pitchFamily="34" charset="0"/>
              <a:cs typeface="Arial" panose="020B0604020202020204" pitchFamily="34" charset="0"/>
            </a:endParaRPr>
          </a:p>
          <a:p>
            <a:pPr lvl="1"/>
            <a:r>
              <a:rPr lang="en-US" sz="1600" b="1" dirty="0" smtClean="0">
                <a:solidFill>
                  <a:schemeClr val="tx1"/>
                </a:solidFill>
                <a:latin typeface="Arial" panose="020B0604020202020204" pitchFamily="34" charset="0"/>
                <a:cs typeface="Arial" panose="020B0604020202020204" pitchFamily="34" charset="0"/>
              </a:rPr>
              <a:t>inverse</a:t>
            </a:r>
            <a:r>
              <a:rPr lang="en-US" sz="1600" dirty="0" smtClean="0">
                <a:solidFill>
                  <a:schemeClr val="tx1"/>
                </a:solidFill>
                <a:latin typeface="Arial" panose="020B0604020202020204" pitchFamily="34" charset="0"/>
                <a:cs typeface="Arial" panose="020B0604020202020204" pitchFamily="34" charset="0"/>
              </a:rPr>
              <a:t>:  If it is not raining, then I will go to town.(</a:t>
            </a:r>
            <a:r>
              <a:rPr lang="en-US" sz="1600" dirty="0" smtClean="0">
                <a:solidFill>
                  <a:schemeClr val="tx1"/>
                </a:solidFill>
                <a:latin typeface="Arial" panose="020B0604020202020204" pitchFamily="34" charset="0"/>
                <a:ea typeface="Cambria Math"/>
                <a:cs typeface="Arial" panose="020B0604020202020204" pitchFamily="34" charset="0"/>
              </a:rPr>
              <a:t>¬ </a:t>
            </a:r>
            <a:r>
              <a:rPr lang="en-US" sz="16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600" dirty="0" smtClean="0">
                <a:solidFill>
                  <a:schemeClr val="tx1"/>
                </a:solidFill>
                <a:latin typeface="Arial" panose="020B0604020202020204" pitchFamily="34" charset="0"/>
                <a:ea typeface="Cambria Math"/>
                <a:cs typeface="Arial" panose="020B0604020202020204" pitchFamily="34" charset="0"/>
              </a:rPr>
              <a:t>→ ¬ </a:t>
            </a:r>
            <a:r>
              <a:rPr lang="en-US" sz="1600" i="1" dirty="0" smtClean="0">
                <a:solidFill>
                  <a:schemeClr val="tx1"/>
                </a:solidFill>
                <a:latin typeface="Arial" panose="020B0604020202020204" pitchFamily="34" charset="0"/>
                <a:ea typeface="Cambria Math"/>
                <a:cs typeface="Arial" panose="020B0604020202020204" pitchFamily="34" charset="0"/>
              </a:rPr>
              <a:t>q</a:t>
            </a:r>
            <a:r>
              <a:rPr lang="en-US" sz="1600" dirty="0" smtClean="0">
                <a:solidFill>
                  <a:schemeClr val="tx1"/>
                </a:solidFill>
                <a:latin typeface="Arial" panose="020B0604020202020204" pitchFamily="34" charset="0"/>
                <a:ea typeface="Cambria Math"/>
                <a:cs typeface="Arial" panose="020B0604020202020204" pitchFamily="34" charset="0"/>
              </a:rPr>
              <a:t>)</a:t>
            </a:r>
            <a:endParaRPr lang="en-US" sz="1600" dirty="0" smtClean="0">
              <a:solidFill>
                <a:schemeClr val="tx1"/>
              </a:solidFill>
              <a:latin typeface="Arial" panose="020B0604020202020204" pitchFamily="34" charset="0"/>
              <a:cs typeface="Arial" panose="020B0604020202020204" pitchFamily="34" charset="0"/>
            </a:endParaRPr>
          </a:p>
          <a:p>
            <a:pPr lvl="1"/>
            <a:r>
              <a:rPr lang="en-US" sz="1600" b="1" dirty="0" smtClean="0">
                <a:solidFill>
                  <a:schemeClr val="tx1"/>
                </a:solidFill>
                <a:latin typeface="Arial" panose="020B0604020202020204" pitchFamily="34" charset="0"/>
                <a:cs typeface="Arial" panose="020B0604020202020204" pitchFamily="34" charset="0"/>
              </a:rPr>
              <a:t>contrapositive</a:t>
            </a:r>
            <a:r>
              <a:rPr lang="en-US" sz="1600" dirty="0" smtClean="0">
                <a:solidFill>
                  <a:schemeClr val="tx1"/>
                </a:solidFill>
                <a:latin typeface="Arial" panose="020B0604020202020204" pitchFamily="34" charset="0"/>
                <a:cs typeface="Arial" panose="020B0604020202020204" pitchFamily="34" charset="0"/>
              </a:rPr>
              <a:t>: If I go to town, then it is not raining. (</a:t>
            </a:r>
            <a:r>
              <a:rPr lang="en-US" sz="1600" dirty="0" smtClean="0">
                <a:solidFill>
                  <a:schemeClr val="tx1"/>
                </a:solidFill>
                <a:latin typeface="Arial" panose="020B0604020202020204" pitchFamily="34" charset="0"/>
                <a:ea typeface="Cambria Math"/>
                <a:cs typeface="Arial" panose="020B0604020202020204" pitchFamily="34" charset="0"/>
              </a:rPr>
              <a:t>¬</a:t>
            </a:r>
            <a:r>
              <a:rPr lang="en-US" sz="1600" i="1" dirty="0" smtClean="0">
                <a:solidFill>
                  <a:schemeClr val="tx1"/>
                </a:solidFill>
                <a:latin typeface="Arial" panose="020B0604020202020204" pitchFamily="34" charset="0"/>
                <a:ea typeface="Cambria Math" pitchFamily="18" charset="0"/>
                <a:cs typeface="Arial" panose="020B0604020202020204" pitchFamily="34" charset="0"/>
              </a:rPr>
              <a:t>q </a:t>
            </a:r>
            <a:r>
              <a:rPr lang="en-US" sz="1600" dirty="0" smtClean="0">
                <a:solidFill>
                  <a:schemeClr val="tx1"/>
                </a:solidFill>
                <a:latin typeface="Arial" panose="020B0604020202020204" pitchFamily="34" charset="0"/>
                <a:ea typeface="Cambria Math"/>
                <a:cs typeface="Arial" panose="020B0604020202020204" pitchFamily="34" charset="0"/>
              </a:rPr>
              <a:t>→ ¬ </a:t>
            </a:r>
            <a:r>
              <a:rPr lang="en-US" sz="16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600" dirty="0" smtClean="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5154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err="1" smtClean="0"/>
              <a:t>Biconditional</a:t>
            </a:r>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
        <p:nvSpPr>
          <p:cNvPr id="6" name="Content Placeholder 2"/>
          <p:cNvSpPr txBox="1">
            <a:spLocks/>
          </p:cNvSpPr>
          <p:nvPr/>
        </p:nvSpPr>
        <p:spPr>
          <a:xfrm>
            <a:off x="2245403" y="2171963"/>
            <a:ext cx="9105769" cy="4389120"/>
          </a:xfrm>
          <a:prstGeom prst="rect">
            <a:avLst/>
          </a:prstGeom>
        </p:spPr>
        <p:txBody>
          <a:bodyPr vert="horz" lIns="0" tIns="0" rIns="0" bIns="0" rtlCol="0" anchor="t" anchorCtr="0">
            <a:noAutofit/>
          </a:bodyPr>
          <a:lstStyle>
            <a:lvl1pPr marL="0" indent="0" algn="l" defTabSz="457200" rtl="0" eaLnBrk="1" latinLnBrk="0" hangingPunct="1">
              <a:spcBef>
                <a:spcPct val="20000"/>
              </a:spcBef>
              <a:buFont typeface="Arial"/>
              <a:buNone/>
              <a:defRPr sz="2400" kern="1200" baseline="0">
                <a:solidFill>
                  <a:schemeClr val="accent2"/>
                </a:solidFill>
                <a:latin typeface="Impac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sz="1800" dirty="0" smtClean="0">
                <a:solidFill>
                  <a:schemeClr val="tx1"/>
                </a:solidFill>
                <a:latin typeface="Arial" panose="020B0604020202020204" pitchFamily="34" charset="0"/>
                <a:cs typeface="Arial" panose="020B0604020202020204" pitchFamily="34" charset="0"/>
              </a:rPr>
              <a:t>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and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are propositions, then  we can form the </a:t>
            </a:r>
            <a:r>
              <a:rPr lang="en-US" sz="1800" i="1" dirty="0" err="1" smtClean="0">
                <a:solidFill>
                  <a:schemeClr val="tx1"/>
                </a:solidFill>
                <a:latin typeface="Arial" panose="020B0604020202020204" pitchFamily="34" charset="0"/>
                <a:cs typeface="Arial" panose="020B0604020202020204" pitchFamily="34" charset="0"/>
              </a:rPr>
              <a:t>biconditional</a:t>
            </a:r>
            <a:r>
              <a:rPr lang="en-US" sz="1800" i="1" dirty="0" smtClean="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proposition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 read as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if and only 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 The  </a:t>
            </a:r>
            <a:r>
              <a:rPr lang="en-US" sz="1800" dirty="0" err="1" smtClean="0">
                <a:solidFill>
                  <a:schemeClr val="tx1"/>
                </a:solidFill>
                <a:latin typeface="Arial" panose="020B0604020202020204" pitchFamily="34" charset="0"/>
                <a:cs typeface="Arial" panose="020B0604020202020204" pitchFamily="34" charset="0"/>
              </a:rPr>
              <a:t>biconditional</a:t>
            </a:r>
            <a:r>
              <a:rPr lang="en-US" sz="1800" dirty="0" smtClean="0">
                <a:solidFill>
                  <a:schemeClr val="tx1"/>
                </a:solidFill>
                <a:latin typeface="Arial" panose="020B0604020202020204" pitchFamily="34" charset="0"/>
                <a:cs typeface="Arial" panose="020B0604020202020204" pitchFamily="34" charset="0"/>
              </a:rPr>
              <a:t>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the proposition with this truth table:</a:t>
            </a: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endParaRPr lang="en-US" sz="1800" dirty="0" smtClean="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If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a:t>
            </a:r>
            <a:r>
              <a:rPr lang="en-US" sz="1800" dirty="0" smtClean="0">
                <a:solidFill>
                  <a:schemeClr val="tx1"/>
                </a:solidFill>
                <a:latin typeface="Arial" panose="020B0604020202020204" pitchFamily="34" charset="0"/>
                <a:cs typeface="Arial" panose="020B0604020202020204" pitchFamily="34" charset="0"/>
              </a:rPr>
              <a:t>  denotes “I am at home.” and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“It is raining.” then       </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p </a:t>
            </a:r>
            <a:r>
              <a:rPr lang="en-US" sz="1800" dirty="0" smtClean="0">
                <a:solidFill>
                  <a:schemeClr val="tx1"/>
                </a:solidFill>
                <a:latin typeface="Arial" panose="020B0604020202020204" pitchFamily="34" charset="0"/>
                <a:ea typeface="Cambria Math"/>
                <a:cs typeface="Arial" panose="020B0604020202020204" pitchFamily="34" charset="0"/>
              </a:rPr>
              <a:t>↔</a:t>
            </a:r>
            <a:r>
              <a:rPr lang="en-US" sz="1800" i="1" dirty="0" smtClean="0">
                <a:solidFill>
                  <a:schemeClr val="tx1"/>
                </a:solidFill>
                <a:latin typeface="Arial" panose="020B0604020202020204" pitchFamily="34" charset="0"/>
                <a:ea typeface="Cambria Math" pitchFamily="18" charset="0"/>
                <a:cs typeface="Arial" panose="020B0604020202020204" pitchFamily="34" charset="0"/>
              </a:rPr>
              <a:t>q</a:t>
            </a:r>
            <a:r>
              <a:rPr lang="en-US" sz="1800" dirty="0" smtClean="0">
                <a:solidFill>
                  <a:schemeClr val="tx1"/>
                </a:solidFill>
                <a:latin typeface="Arial" panose="020B0604020202020204" pitchFamily="34" charset="0"/>
                <a:cs typeface="Arial" panose="020B0604020202020204" pitchFamily="34" charset="0"/>
              </a:rPr>
              <a:t>   denotes “I am at home if and only if it is raining.”</a:t>
            </a:r>
          </a:p>
        </p:txBody>
      </p:sp>
      <p:graphicFrame>
        <p:nvGraphicFramePr>
          <p:cNvPr id="7" name="Content Placeholder 3"/>
          <p:cNvGraphicFramePr>
            <a:graphicFrameLocks/>
          </p:cNvGraphicFramePr>
          <p:nvPr>
            <p:extLst>
              <p:ext uri="{D42A27DB-BD31-4B8C-83A1-F6EECF244321}">
                <p14:modId xmlns:p14="http://schemas.microsoft.com/office/powerpoint/2010/main" val="2614562556"/>
              </p:ext>
            </p:extLst>
          </p:nvPr>
        </p:nvGraphicFramePr>
        <p:xfrm>
          <a:off x="3664301" y="298231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033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cluding Head"/>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383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tion One Title"/>
          <p:cNvSpPr>
            <a:spLocks noGrp="1"/>
          </p:cNvSpPr>
          <p:nvPr>
            <p:ph type="title"/>
          </p:nvPr>
        </p:nvSpPr>
        <p:spPr/>
        <p:txBody>
          <a:bodyPr/>
          <a:lstStyle/>
          <a:p>
            <a:r>
              <a:rPr lang="en-US" dirty="0" smtClean="0"/>
              <a:t>Logic in Data Science</a:t>
            </a:r>
            <a:endParaRPr lang="en-US" dirty="0"/>
          </a:p>
        </p:txBody>
      </p:sp>
      <p:sp>
        <p:nvSpPr>
          <p:cNvPr id="4" name="Body Text"/>
          <p:cNvSpPr>
            <a:spLocks noGrp="1"/>
          </p:cNvSpPr>
          <p:nvPr>
            <p:ph type="body" sz="quarter" idx="13"/>
          </p:nvPr>
        </p:nvSpPr>
        <p:spPr>
          <a:xfrm>
            <a:off x="1249214" y="1799953"/>
            <a:ext cx="8132234" cy="3411537"/>
          </a:xfrm>
        </p:spPr>
        <p:txBody>
          <a:bodyPr>
            <a:normAutofit/>
          </a:bodyPr>
          <a:lstStyle/>
          <a:p>
            <a:pPr>
              <a:buClr>
                <a:schemeClr val="tx1"/>
              </a:buClr>
              <a:buFont typeface="Wingdings" pitchFamily="2" charset="2"/>
              <a:buChar char="§"/>
            </a:pPr>
            <a:r>
              <a:rPr lang="en-US" sz="2400" dirty="0" smtClean="0"/>
              <a:t>Say you have the following data:</a:t>
            </a:r>
          </a:p>
          <a:p>
            <a:pPr marL="0" indent="0">
              <a:buClr>
                <a:schemeClr val="tx1"/>
              </a:buClr>
              <a:buNone/>
            </a:pPr>
            <a:endParaRPr lang="en-US" sz="2400" dirty="0"/>
          </a:p>
        </p:txBody>
      </p:sp>
      <p:sp>
        <p:nvSpPr>
          <p:cNvPr id="5" name="Footer"/>
          <p:cNvSpPr>
            <a:spLocks noGrp="1"/>
          </p:cNvSpPr>
          <p:nvPr>
            <p:ph type="body" sz="quarter" idx="14"/>
          </p:nvPr>
        </p:nvSpPr>
        <p:spPr/>
        <p:txBody>
          <a:bodyPr/>
          <a:lstStyle/>
          <a:p>
            <a:pPr lvl="0"/>
            <a:r>
              <a:rPr lang="en-US" dirty="0" smtClean="0"/>
              <a:t>Computer Science, Purdue University</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02018596"/>
              </p:ext>
            </p:extLst>
          </p:nvPr>
        </p:nvGraphicFramePr>
        <p:xfrm>
          <a:off x="1641475" y="2466974"/>
          <a:ext cx="3635376" cy="3240587"/>
        </p:xfrm>
        <a:graphic>
          <a:graphicData uri="http://schemas.openxmlformats.org/drawingml/2006/table">
            <a:tbl>
              <a:tblPr firstRow="1" bandRow="1">
                <a:tableStyleId>{5C22544A-7EE6-4342-B048-85BDC9FD1C3A}</a:tableStyleId>
              </a:tblPr>
              <a:tblGrid>
                <a:gridCol w="1817688">
                  <a:extLst>
                    <a:ext uri="{9D8B030D-6E8A-4147-A177-3AD203B41FA5}">
                      <a16:colId xmlns:a16="http://schemas.microsoft.com/office/drawing/2014/main" val="20000"/>
                    </a:ext>
                  </a:extLst>
                </a:gridCol>
                <a:gridCol w="1817688">
                  <a:extLst>
                    <a:ext uri="{9D8B030D-6E8A-4147-A177-3AD203B41FA5}">
                      <a16:colId xmlns:a16="http://schemas.microsoft.com/office/drawing/2014/main" val="20001"/>
                    </a:ext>
                  </a:extLst>
                </a:gridCol>
              </a:tblGrid>
              <a:tr h="371501">
                <a:tc>
                  <a:txBody>
                    <a:bodyPr/>
                    <a:lstStyle/>
                    <a:p>
                      <a:r>
                        <a:rPr lang="en-US" dirty="0" smtClean="0"/>
                        <a:t>Subject</a:t>
                      </a:r>
                      <a:r>
                        <a:rPr lang="en-US" baseline="0" dirty="0" smtClean="0"/>
                        <a:t> Age</a:t>
                      </a:r>
                      <a:endParaRPr lang="en-US" dirty="0"/>
                    </a:p>
                  </a:txBody>
                  <a:tcPr/>
                </a:tc>
                <a:tc>
                  <a:txBody>
                    <a:bodyPr/>
                    <a:lstStyle/>
                    <a:p>
                      <a:r>
                        <a:rPr lang="en-US" dirty="0" smtClean="0"/>
                        <a:t>Lactose Tolerance</a:t>
                      </a:r>
                      <a:endParaRPr lang="en-US" dirty="0"/>
                    </a:p>
                  </a:txBody>
                  <a:tcPr/>
                </a:tc>
                <a:extLst>
                  <a:ext uri="{0D108BD9-81ED-4DB2-BD59-A6C34878D82A}">
                    <a16:rowId xmlns:a16="http://schemas.microsoft.com/office/drawing/2014/main" val="10000"/>
                  </a:ext>
                </a:extLst>
              </a:tr>
              <a:tr h="371501">
                <a:tc>
                  <a:txBody>
                    <a:bodyPr/>
                    <a:lstStyle/>
                    <a:p>
                      <a:r>
                        <a:rPr lang="en-US" dirty="0" smtClean="0"/>
                        <a:t>23</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0001"/>
                  </a:ext>
                </a:extLst>
              </a:tr>
              <a:tr h="371501">
                <a:tc>
                  <a:txBody>
                    <a:bodyPr/>
                    <a:lstStyle/>
                    <a:p>
                      <a:r>
                        <a:rPr lang="en-US" dirty="0" smtClean="0"/>
                        <a:t>56</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2"/>
                  </a:ext>
                </a:extLst>
              </a:tr>
              <a:tr h="371501">
                <a:tc>
                  <a:txBody>
                    <a:bodyPr/>
                    <a:lstStyle/>
                    <a:p>
                      <a:r>
                        <a:rPr lang="en-US" dirty="0" smtClean="0"/>
                        <a:t>21</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0003"/>
                  </a:ext>
                </a:extLst>
              </a:tr>
              <a:tr h="371501">
                <a:tc>
                  <a:txBody>
                    <a:bodyPr/>
                    <a:lstStyle/>
                    <a:p>
                      <a:r>
                        <a:rPr lang="en-US" dirty="0" smtClean="0"/>
                        <a:t>72</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4"/>
                  </a:ext>
                </a:extLst>
              </a:tr>
              <a:tr h="371501">
                <a:tc>
                  <a:txBody>
                    <a:bodyPr/>
                    <a:lstStyle/>
                    <a:p>
                      <a:r>
                        <a:rPr lang="en-US" dirty="0" smtClean="0"/>
                        <a:t>81</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5"/>
                  </a:ext>
                </a:extLst>
              </a:tr>
              <a:tr h="371501">
                <a:tc>
                  <a:txBody>
                    <a:bodyPr/>
                    <a:lstStyle/>
                    <a:p>
                      <a:r>
                        <a:rPr lang="en-US" dirty="0" smtClean="0"/>
                        <a:t>12</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0006"/>
                  </a:ext>
                </a:extLst>
              </a:tr>
              <a:tr h="371501">
                <a:tc>
                  <a:txBody>
                    <a:bodyPr/>
                    <a:lstStyle/>
                    <a:p>
                      <a:r>
                        <a:rPr lang="en-US" dirty="0" smtClean="0"/>
                        <a:t>75</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5619750" y="2495550"/>
            <a:ext cx="3590925" cy="1200329"/>
          </a:xfrm>
          <a:prstGeom prst="rect">
            <a:avLst/>
          </a:prstGeom>
          <a:noFill/>
        </p:spPr>
        <p:txBody>
          <a:bodyPr wrap="square" rtlCol="0">
            <a:spAutoFit/>
          </a:bodyPr>
          <a:lstStyle/>
          <a:p>
            <a:r>
              <a:rPr lang="en-US" dirty="0" smtClean="0"/>
              <a:t>One may conclude from this table that subjects over 56 years in age are not tolerant to lactose (or are lactose intolerant)</a:t>
            </a:r>
            <a:endParaRPr lang="en-US" dirty="0"/>
          </a:p>
        </p:txBody>
      </p:sp>
    </p:spTree>
    <p:extLst>
      <p:ext uri="{BB962C8B-B14F-4D97-AF65-F5344CB8AC3E}">
        <p14:creationId xmlns:p14="http://schemas.microsoft.com/office/powerpoint/2010/main" val="72632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in Data Science</a:t>
            </a:r>
            <a:endParaRPr lang="en-US" dirty="0"/>
          </a:p>
        </p:txBody>
      </p:sp>
      <p:sp>
        <p:nvSpPr>
          <p:cNvPr id="3" name="Text Placeholder 2"/>
          <p:cNvSpPr>
            <a:spLocks noGrp="1"/>
          </p:cNvSpPr>
          <p:nvPr>
            <p:ph type="body" idx="1"/>
          </p:nvPr>
        </p:nvSpPr>
        <p:spPr/>
        <p:txBody>
          <a:bodyPr/>
          <a:lstStyle/>
          <a:p>
            <a:r>
              <a:rPr lang="en-US" dirty="0" smtClean="0"/>
              <a:t>Consider another example:</a:t>
            </a:r>
            <a:endParaRPr lang="en-US" dirty="0"/>
          </a:p>
        </p:txBody>
      </p:sp>
      <p:sp>
        <p:nvSpPr>
          <p:cNvPr id="5" name="Text Placeholder 4"/>
          <p:cNvSpPr>
            <a:spLocks noGrp="1"/>
          </p:cNvSpPr>
          <p:nvPr>
            <p:ph type="body" sz="quarter" idx="14"/>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8480198"/>
              </p:ext>
            </p:extLst>
          </p:nvPr>
        </p:nvGraphicFramePr>
        <p:xfrm>
          <a:off x="1851026" y="2377017"/>
          <a:ext cx="4244974" cy="3209157"/>
        </p:xfrm>
        <a:graphic>
          <a:graphicData uri="http://schemas.openxmlformats.org/drawingml/2006/table">
            <a:tbl>
              <a:tblPr firstRow="1" bandRow="1">
                <a:tableStyleId>{5C22544A-7EE6-4342-B048-85BDC9FD1C3A}</a:tableStyleId>
              </a:tblPr>
              <a:tblGrid>
                <a:gridCol w="1216024">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tblGrid>
              <a:tr h="635557">
                <a:tc>
                  <a:txBody>
                    <a:bodyPr/>
                    <a:lstStyle/>
                    <a:p>
                      <a:r>
                        <a:rPr lang="en-US" dirty="0" smtClean="0"/>
                        <a:t>Student at Purdue</a:t>
                      </a:r>
                      <a:endParaRPr lang="en-US" dirty="0"/>
                    </a:p>
                  </a:txBody>
                  <a:tcPr/>
                </a:tc>
                <a:tc>
                  <a:txBody>
                    <a:bodyPr/>
                    <a:lstStyle/>
                    <a:p>
                      <a:r>
                        <a:rPr lang="en-US" dirty="0" smtClean="0"/>
                        <a:t>Academic Standing</a:t>
                      </a:r>
                      <a:endParaRPr lang="en-US" dirty="0"/>
                    </a:p>
                  </a:txBody>
                  <a:tcPr/>
                </a:tc>
                <a:tc>
                  <a:txBody>
                    <a:bodyPr/>
                    <a:lstStyle/>
                    <a:p>
                      <a:r>
                        <a:rPr lang="en-US" dirty="0" smtClean="0"/>
                        <a:t>Access to Supercomputer</a:t>
                      </a:r>
                      <a:endParaRPr lang="en-US" dirty="0"/>
                    </a:p>
                  </a:txBody>
                  <a:tcPr/>
                </a:tc>
                <a:extLst>
                  <a:ext uri="{0D108BD9-81ED-4DB2-BD59-A6C34878D82A}">
                    <a16:rowId xmlns:a16="http://schemas.microsoft.com/office/drawing/2014/main" val="10000"/>
                  </a:ext>
                </a:extLst>
              </a:tr>
              <a:tr h="367011">
                <a:tc>
                  <a:txBody>
                    <a:bodyPr/>
                    <a:lstStyle/>
                    <a:p>
                      <a:r>
                        <a:rPr lang="en-US" dirty="0" smtClean="0"/>
                        <a:t>No</a:t>
                      </a:r>
                      <a:endParaRPr lang="en-US" dirty="0"/>
                    </a:p>
                  </a:txBody>
                  <a:tcPr/>
                </a:tc>
                <a:tc>
                  <a:txBody>
                    <a:bodyPr/>
                    <a:lstStyle/>
                    <a:p>
                      <a:r>
                        <a:rPr lang="en-US" dirty="0" smtClean="0"/>
                        <a:t>Unknown</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1"/>
                  </a:ext>
                </a:extLst>
              </a:tr>
              <a:tr h="367011">
                <a:tc>
                  <a:txBody>
                    <a:bodyPr/>
                    <a:lstStyle/>
                    <a:p>
                      <a:r>
                        <a:rPr lang="en-US" dirty="0" smtClean="0"/>
                        <a:t>Yes</a:t>
                      </a:r>
                      <a:endParaRPr lang="en-US" dirty="0"/>
                    </a:p>
                  </a:txBody>
                  <a:tcPr/>
                </a:tc>
                <a:tc>
                  <a:txBody>
                    <a:bodyPr/>
                    <a:lstStyle/>
                    <a:p>
                      <a:r>
                        <a:rPr lang="en-US" dirty="0" smtClean="0"/>
                        <a:t>Undergrad</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2"/>
                  </a:ext>
                </a:extLst>
              </a:tr>
              <a:tr h="367011">
                <a:tc>
                  <a:txBody>
                    <a:bodyPr/>
                    <a:lstStyle/>
                    <a:p>
                      <a:r>
                        <a:rPr lang="en-US" dirty="0" smtClean="0"/>
                        <a:t>Yes</a:t>
                      </a:r>
                      <a:endParaRPr lang="en-US" dirty="0"/>
                    </a:p>
                  </a:txBody>
                  <a:tcPr/>
                </a:tc>
                <a:tc>
                  <a:txBody>
                    <a:bodyPr/>
                    <a:lstStyle/>
                    <a:p>
                      <a:r>
                        <a:rPr lang="en-US" dirty="0" smtClean="0"/>
                        <a:t>Graduate</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0003"/>
                  </a:ext>
                </a:extLst>
              </a:tr>
              <a:tr h="367011">
                <a:tc>
                  <a:txBody>
                    <a:bodyPr/>
                    <a:lstStyle/>
                    <a:p>
                      <a:r>
                        <a:rPr lang="en-US" dirty="0" smtClean="0"/>
                        <a:t>No</a:t>
                      </a:r>
                      <a:endParaRPr lang="en-US" dirty="0"/>
                    </a:p>
                  </a:txBody>
                  <a:tcPr/>
                </a:tc>
                <a:tc>
                  <a:txBody>
                    <a:bodyPr/>
                    <a:lstStyle/>
                    <a:p>
                      <a:r>
                        <a:rPr lang="en-US" dirty="0" smtClean="0"/>
                        <a:t>Graduate</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4"/>
                  </a:ext>
                </a:extLst>
              </a:tr>
              <a:tr h="367011">
                <a:tc>
                  <a:txBody>
                    <a:bodyPr/>
                    <a:lstStyle/>
                    <a:p>
                      <a:r>
                        <a:rPr lang="en-US" dirty="0" smtClean="0"/>
                        <a:t>Yes</a:t>
                      </a:r>
                      <a:endParaRPr lang="en-US" dirty="0"/>
                    </a:p>
                  </a:txBody>
                  <a:tcPr/>
                </a:tc>
                <a:tc>
                  <a:txBody>
                    <a:bodyPr/>
                    <a:lstStyle/>
                    <a:p>
                      <a:r>
                        <a:rPr lang="en-US" dirty="0" smtClean="0"/>
                        <a:t>Postdoc</a:t>
                      </a:r>
                      <a:endParaRPr lang="en-US" dirty="0"/>
                    </a:p>
                  </a:txBody>
                  <a:tcPr/>
                </a:tc>
                <a:tc>
                  <a:txBody>
                    <a:bodyPr/>
                    <a:lstStyle/>
                    <a:p>
                      <a:r>
                        <a:rPr lang="en-US" dirty="0" smtClean="0"/>
                        <a:t>Yes</a:t>
                      </a:r>
                      <a:endParaRPr lang="en-US" dirty="0"/>
                    </a:p>
                  </a:txBody>
                  <a:tcPr/>
                </a:tc>
                <a:extLst>
                  <a:ext uri="{0D108BD9-81ED-4DB2-BD59-A6C34878D82A}">
                    <a16:rowId xmlns:a16="http://schemas.microsoft.com/office/drawing/2014/main" val="10005"/>
                  </a:ext>
                </a:extLst>
              </a:tr>
              <a:tr h="367011">
                <a:tc>
                  <a:txBody>
                    <a:bodyPr/>
                    <a:lstStyle/>
                    <a:p>
                      <a:r>
                        <a:rPr lang="en-US" dirty="0" smtClean="0"/>
                        <a:t>No</a:t>
                      </a:r>
                      <a:endParaRPr lang="en-US" dirty="0"/>
                    </a:p>
                  </a:txBody>
                  <a:tcPr/>
                </a:tc>
                <a:tc>
                  <a:txBody>
                    <a:bodyPr/>
                    <a:lstStyle/>
                    <a:p>
                      <a:r>
                        <a:rPr lang="en-US" dirty="0" smtClean="0"/>
                        <a:t>Faculty</a:t>
                      </a:r>
                      <a:endParaRPr lang="en-US" dirty="0"/>
                    </a:p>
                  </a:txBody>
                  <a:tcPr/>
                </a:tc>
                <a:tc>
                  <a:txBody>
                    <a:bodyPr/>
                    <a:lstStyle/>
                    <a:p>
                      <a:r>
                        <a:rPr lang="en-US" dirty="0" smtClean="0"/>
                        <a:t>No</a:t>
                      </a:r>
                    </a:p>
                  </a:txBody>
                  <a:tcPr/>
                </a:tc>
                <a:extLst>
                  <a:ext uri="{0D108BD9-81ED-4DB2-BD59-A6C34878D82A}">
                    <a16:rowId xmlns:a16="http://schemas.microsoft.com/office/drawing/2014/main" val="10006"/>
                  </a:ext>
                </a:extLst>
              </a:tr>
              <a:tr h="367011">
                <a:tc>
                  <a:txBody>
                    <a:bodyPr/>
                    <a:lstStyle/>
                    <a:p>
                      <a:r>
                        <a:rPr lang="en-US" dirty="0" smtClean="0"/>
                        <a:t>Yes</a:t>
                      </a:r>
                      <a:endParaRPr lang="en-US" dirty="0"/>
                    </a:p>
                  </a:txBody>
                  <a:tcPr/>
                </a:tc>
                <a:tc>
                  <a:txBody>
                    <a:bodyPr/>
                    <a:lstStyle/>
                    <a:p>
                      <a:r>
                        <a:rPr lang="en-US" dirty="0" err="1" smtClean="0"/>
                        <a:t>Nondegree</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7"/>
                  </a:ext>
                </a:extLst>
              </a:tr>
            </a:tbl>
          </a:graphicData>
        </a:graphic>
      </p:graphicFrame>
      <p:sp>
        <p:nvSpPr>
          <p:cNvPr id="8" name="TextBox 7"/>
          <p:cNvSpPr txBox="1"/>
          <p:nvPr/>
        </p:nvSpPr>
        <p:spPr>
          <a:xfrm>
            <a:off x="6429375" y="2419350"/>
            <a:ext cx="3209925" cy="1477328"/>
          </a:xfrm>
          <a:prstGeom prst="rect">
            <a:avLst/>
          </a:prstGeom>
          <a:noFill/>
        </p:spPr>
        <p:txBody>
          <a:bodyPr wrap="square" rtlCol="0">
            <a:spAutoFit/>
          </a:bodyPr>
          <a:lstStyle/>
          <a:p>
            <a:r>
              <a:rPr lang="en-US" dirty="0" smtClean="0"/>
              <a:t>In this table, one may infer that all </a:t>
            </a:r>
            <a:r>
              <a:rPr lang="en-US" dirty="0"/>
              <a:t>P</a:t>
            </a:r>
            <a:r>
              <a:rPr lang="en-US" dirty="0" smtClean="0"/>
              <a:t>urdue students with academic standing of graduate or postdoc have access to the supercomputer.</a:t>
            </a:r>
            <a:endParaRPr lang="en-US" dirty="0"/>
          </a:p>
        </p:txBody>
      </p:sp>
    </p:spTree>
    <p:extLst>
      <p:ext uri="{BB962C8B-B14F-4D97-AF65-F5344CB8AC3E}">
        <p14:creationId xmlns:p14="http://schemas.microsoft.com/office/powerpoint/2010/main" val="96937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in Data Science</a:t>
            </a:r>
            <a:endParaRPr lang="en-US" dirty="0"/>
          </a:p>
        </p:txBody>
      </p:sp>
      <p:sp>
        <p:nvSpPr>
          <p:cNvPr id="4" name="Text Placeholder 3"/>
          <p:cNvSpPr>
            <a:spLocks noGrp="1"/>
          </p:cNvSpPr>
          <p:nvPr>
            <p:ph type="body" sz="quarter" idx="13"/>
          </p:nvPr>
        </p:nvSpPr>
        <p:spPr>
          <a:xfrm>
            <a:off x="2162175" y="1447801"/>
            <a:ext cx="7572375" cy="4181476"/>
          </a:xfrm>
        </p:spPr>
        <p:txBody>
          <a:bodyPr>
            <a:normAutofit/>
          </a:bodyPr>
          <a:lstStyle/>
          <a:p>
            <a:r>
              <a:rPr lang="en-US" sz="2400" dirty="0" smtClean="0"/>
              <a:t>The examples highlighted above are commonly encountered in analyses of large datasets – how do we infer rules that are satisfied (either exactly, or to within some prescribed error tolerance) in the dataset.</a:t>
            </a:r>
          </a:p>
          <a:p>
            <a:r>
              <a:rPr lang="en-US" sz="2400" dirty="0" smtClean="0"/>
              <a:t>In this context, two important questions arise:</a:t>
            </a:r>
          </a:p>
          <a:p>
            <a:pPr lvl="1"/>
            <a:r>
              <a:rPr lang="en-US" sz="2400" dirty="0" smtClean="0"/>
              <a:t>What is the language (or abstraction) used to express the rules? The richness of this language constrains the power of the rules one may infer.</a:t>
            </a:r>
          </a:p>
          <a:p>
            <a:pPr lvl="1"/>
            <a:r>
              <a:rPr lang="en-US" sz="2400" dirty="0" smtClean="0"/>
              <a:t>How does one infer the rules (what are efficient and accurate algorithms)?</a:t>
            </a:r>
            <a:endParaRPr lang="en-US" sz="2400"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17032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in Data Science</a:t>
            </a:r>
            <a:endParaRPr lang="en-US" dirty="0"/>
          </a:p>
        </p:txBody>
      </p:sp>
      <p:sp>
        <p:nvSpPr>
          <p:cNvPr id="4" name="Text Placeholder 3"/>
          <p:cNvSpPr>
            <a:spLocks noGrp="1"/>
          </p:cNvSpPr>
          <p:nvPr>
            <p:ph type="body" sz="quarter" idx="13"/>
          </p:nvPr>
        </p:nvSpPr>
        <p:spPr>
          <a:xfrm>
            <a:off x="2114550" y="1514475"/>
            <a:ext cx="7191375" cy="4114801"/>
          </a:xfrm>
        </p:spPr>
        <p:txBody>
          <a:bodyPr>
            <a:normAutofit/>
          </a:bodyPr>
          <a:lstStyle/>
          <a:p>
            <a:r>
              <a:rPr lang="en-US" sz="2400" dirty="0" smtClean="0"/>
              <a:t>In this set of lectures, we describe formalisms for expressing rules one may derive from datasets.</a:t>
            </a:r>
          </a:p>
          <a:p>
            <a:r>
              <a:rPr lang="en-US" sz="2400" dirty="0" smtClean="0"/>
              <a:t>We specifically focus on two formalisms – propositional logic and predicate logic to express rules.</a:t>
            </a:r>
          </a:p>
          <a:p>
            <a:r>
              <a:rPr lang="en-US" sz="2400" dirty="0" smtClean="0"/>
              <a:t>We define basic logic constructs, operators, equivalences, and rules of inference for these formalisms.</a:t>
            </a:r>
          </a:p>
          <a:p>
            <a:endParaRPr lang="en-US" sz="2400" dirty="0"/>
          </a:p>
        </p:txBody>
      </p:sp>
      <p:sp>
        <p:nvSpPr>
          <p:cNvPr id="5" name="Text Placeholder 4"/>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66781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2244132" y="2728553"/>
            <a:ext cx="8168496" cy="1295191"/>
          </a:xfrm>
        </p:spPr>
        <p:txBody>
          <a:bodyPr/>
          <a:lstStyle/>
          <a:p>
            <a:r>
              <a:rPr lang="en-US" dirty="0" smtClean="0"/>
              <a:t>Propositional Logic</a:t>
            </a:r>
            <a:br>
              <a:rPr lang="en-US" dirty="0" smtClean="0"/>
            </a:br>
            <a:r>
              <a:rPr lang="en-US" sz="2400" dirty="0" smtClean="0"/>
              <a:t>Chapter 1, Rosen</a:t>
            </a:r>
            <a:endParaRPr lang="en-US" sz="2400" dirty="0"/>
          </a:p>
        </p:txBody>
      </p:sp>
      <p:sp>
        <p:nvSpPr>
          <p:cNvPr id="4" name="Footer"/>
          <p:cNvSpPr>
            <a:spLocks noGrp="1"/>
          </p:cNvSpPr>
          <p:nvPr>
            <p:ph type="body" sz="quarter" idx="14"/>
          </p:nvPr>
        </p:nvSpPr>
        <p:spPr>
          <a:xfrm>
            <a:off x="2252841" y="6106739"/>
            <a:ext cx="6100937" cy="486085"/>
          </a:xfrm>
        </p:spPr>
        <p:txBody>
          <a:bodyPr/>
          <a:lstStyle/>
          <a:p>
            <a:pPr lvl="0"/>
            <a:r>
              <a:rPr lang="en-US" dirty="0" smtClean="0"/>
              <a:t>Computer Science, Purdue University</a:t>
            </a:r>
          </a:p>
          <a:p>
            <a:r>
              <a:rPr lang="en-US" dirty="0" smtClean="0"/>
              <a:t>Copyright McGraw Hill, Rosen.</a:t>
            </a:r>
            <a:endParaRPr lang="en-US" dirty="0"/>
          </a:p>
          <a:p>
            <a:pPr lvl="0"/>
            <a:endParaRPr lang="en-US" dirty="0"/>
          </a:p>
        </p:txBody>
      </p:sp>
    </p:spTree>
    <p:extLst>
      <p:ext uri="{BB962C8B-B14F-4D97-AF65-F5344CB8AC3E}">
        <p14:creationId xmlns:p14="http://schemas.microsoft.com/office/powerpoint/2010/main" val="189909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a:t>What are Propositions?</a:t>
            </a:r>
          </a:p>
        </p:txBody>
      </p:sp>
      <p:sp>
        <p:nvSpPr>
          <p:cNvPr id="4" name="Text Placeholder 3"/>
          <p:cNvSpPr>
            <a:spLocks noGrp="1"/>
          </p:cNvSpPr>
          <p:nvPr>
            <p:ph type="body" sz="quarter" idx="13"/>
          </p:nvPr>
        </p:nvSpPr>
        <p:spPr/>
        <p:txBody>
          <a:bodyPr>
            <a:normAutofit fontScale="92500" lnSpcReduction="20000"/>
          </a:bodyPr>
          <a:lstStyle/>
          <a:p>
            <a:pPr>
              <a:buClr>
                <a:schemeClr val="tx1"/>
              </a:buClr>
            </a:pPr>
            <a:r>
              <a:rPr lang="en-US" sz="2200" dirty="0"/>
              <a:t>A </a:t>
            </a:r>
            <a:r>
              <a:rPr lang="en-US" sz="2200" i="1" dirty="0"/>
              <a:t>proposition</a:t>
            </a:r>
            <a:r>
              <a:rPr lang="en-US" sz="2200" dirty="0"/>
              <a:t> is a declarative sentence that is either true or false.</a:t>
            </a:r>
          </a:p>
          <a:p>
            <a:pPr>
              <a:buClr>
                <a:schemeClr val="tx1"/>
              </a:buClr>
            </a:pPr>
            <a:r>
              <a:rPr lang="en-US" sz="2200" dirty="0"/>
              <a:t>Examples:</a:t>
            </a:r>
          </a:p>
          <a:p>
            <a:pPr marL="880110" lvl="1" indent="-514350">
              <a:buClr>
                <a:schemeClr val="tx1"/>
              </a:buClr>
              <a:buFont typeface="+mj-lt"/>
              <a:buAutoNum type="alphaLcParenR"/>
            </a:pPr>
            <a:r>
              <a:rPr lang="en-US" sz="2200" dirty="0"/>
              <a:t>Neil Armstrong was a Purdue Alum.</a:t>
            </a:r>
          </a:p>
          <a:p>
            <a:pPr marL="880110" lvl="1" indent="-514350">
              <a:buClr>
                <a:schemeClr val="tx1"/>
              </a:buClr>
              <a:buFont typeface="+mj-lt"/>
              <a:buAutoNum type="alphaLcParenR"/>
            </a:pPr>
            <a:r>
              <a:rPr lang="en-US" sz="2200" dirty="0"/>
              <a:t>Purdue Computer Science is in the Silicon Valley.</a:t>
            </a:r>
          </a:p>
          <a:p>
            <a:pPr marL="880110" lvl="1" indent="-514350">
              <a:buClr>
                <a:schemeClr val="tx1"/>
              </a:buClr>
              <a:buFont typeface="+mj-lt"/>
              <a:buAutoNum type="alphaLcParenR"/>
            </a:pPr>
            <a:r>
              <a:rPr lang="en-US" sz="2200" dirty="0"/>
              <a:t>Purdue won the 2018 NCAA men’s basketball championship.</a:t>
            </a:r>
          </a:p>
          <a:p>
            <a:pPr marL="880110" lvl="1" indent="-514350">
              <a:buClr>
                <a:schemeClr val="tx1"/>
              </a:buClr>
              <a:buFont typeface="+mj-lt"/>
              <a:buAutoNum type="alphaLcParenR"/>
            </a:pPr>
            <a:r>
              <a:rPr lang="en-US" sz="2200" dirty="0">
                <a:latin typeface="Cambria Math" pitchFamily="18" charset="0"/>
                <a:ea typeface="Cambria Math" pitchFamily="18" charset="0"/>
              </a:rPr>
              <a:t>1</a:t>
            </a:r>
            <a:r>
              <a:rPr lang="en-US" sz="2200" dirty="0"/>
              <a:t> + </a:t>
            </a:r>
            <a:r>
              <a:rPr lang="en-US" sz="2200" dirty="0">
                <a:latin typeface="Cambria Math" pitchFamily="18" charset="0"/>
                <a:ea typeface="Cambria Math" pitchFamily="18" charset="0"/>
              </a:rPr>
              <a:t>0</a:t>
            </a:r>
            <a:r>
              <a:rPr lang="en-US" sz="2200" dirty="0"/>
              <a:t> = </a:t>
            </a:r>
            <a:r>
              <a:rPr lang="en-US" sz="2200" dirty="0">
                <a:latin typeface="Cambria Math" pitchFamily="18" charset="0"/>
                <a:ea typeface="Cambria Math" pitchFamily="18" charset="0"/>
              </a:rPr>
              <a:t>1</a:t>
            </a:r>
          </a:p>
          <a:p>
            <a:pPr marL="880110" lvl="1" indent="-514350">
              <a:buClr>
                <a:schemeClr val="tx1"/>
              </a:buClr>
              <a:buFont typeface="+mj-lt"/>
              <a:buAutoNum type="alphaLcParenR"/>
            </a:pPr>
            <a:r>
              <a:rPr lang="en-US" sz="2200" dirty="0">
                <a:latin typeface="Cambria Math" pitchFamily="18" charset="0"/>
                <a:ea typeface="Cambria Math" pitchFamily="18" charset="0"/>
              </a:rPr>
              <a:t>0</a:t>
            </a:r>
            <a:r>
              <a:rPr lang="en-US" sz="2200" dirty="0"/>
              <a:t> + </a:t>
            </a:r>
            <a:r>
              <a:rPr lang="en-US" sz="2200" dirty="0">
                <a:latin typeface="Cambria Math" pitchFamily="18" charset="0"/>
                <a:ea typeface="Cambria Math" pitchFamily="18" charset="0"/>
              </a:rPr>
              <a:t>0</a:t>
            </a:r>
            <a:r>
              <a:rPr lang="en-US" sz="2200" dirty="0"/>
              <a:t> = </a:t>
            </a:r>
            <a:r>
              <a:rPr lang="en-US" sz="2200" dirty="0">
                <a:latin typeface="Cambria Math" pitchFamily="18" charset="0"/>
                <a:ea typeface="Cambria Math" pitchFamily="18" charset="0"/>
              </a:rPr>
              <a:t>2</a:t>
            </a:r>
          </a:p>
          <a:p>
            <a:pPr>
              <a:buClr>
                <a:schemeClr val="tx1"/>
              </a:buClr>
            </a:pPr>
            <a:r>
              <a:rPr lang="en-US" sz="2200" dirty="0"/>
              <a:t>Examples that are not propositions:</a:t>
            </a:r>
          </a:p>
          <a:p>
            <a:pPr marL="880110" lvl="1" indent="-514350">
              <a:buClr>
                <a:schemeClr val="tx1"/>
              </a:buClr>
              <a:buFont typeface="+mj-lt"/>
              <a:buAutoNum type="alphaLcParenR"/>
            </a:pPr>
            <a:r>
              <a:rPr lang="en-US" sz="2200" dirty="0"/>
              <a:t>What is the temperature outside?</a:t>
            </a:r>
          </a:p>
          <a:p>
            <a:pPr marL="880110" lvl="1" indent="-514350">
              <a:buClr>
                <a:schemeClr val="tx1"/>
              </a:buClr>
              <a:buFont typeface="+mj-lt"/>
              <a:buAutoNum type="alphaLcParenR"/>
            </a:pPr>
            <a:r>
              <a:rPr lang="en-US" sz="2200" dirty="0"/>
              <a:t>Why did you not do your homework?</a:t>
            </a:r>
          </a:p>
          <a:p>
            <a:pPr marL="880110" lvl="1" indent="-514350">
              <a:buClr>
                <a:schemeClr val="tx1"/>
              </a:buClr>
              <a:buFont typeface="+mj-lt"/>
              <a:buAutoNum type="alphaLcParenR"/>
            </a:pPr>
            <a:r>
              <a:rPr lang="en-US" sz="2200" i="1" dirty="0"/>
              <a:t>x</a:t>
            </a:r>
            <a:r>
              <a:rPr lang="en-US" sz="2200" dirty="0"/>
              <a:t> + 1 = 2</a:t>
            </a:r>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Tree>
    <p:extLst>
      <p:ext uri="{BB962C8B-B14F-4D97-AF65-F5344CB8AC3E}">
        <p14:creationId xmlns:p14="http://schemas.microsoft.com/office/powerpoint/2010/main" val="393045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smtClean="0"/>
              <a:t>Variables and Assignments</a:t>
            </a:r>
            <a:endParaRPr lang="en-US" dirty="0"/>
          </a:p>
        </p:txBody>
      </p:sp>
      <p:sp>
        <p:nvSpPr>
          <p:cNvPr id="4" name="Text Placeholder 3"/>
          <p:cNvSpPr>
            <a:spLocks noGrp="1"/>
          </p:cNvSpPr>
          <p:nvPr>
            <p:ph type="body" sz="quarter" idx="13"/>
          </p:nvPr>
        </p:nvSpPr>
        <p:spPr/>
        <p:txBody>
          <a:bodyPr/>
          <a:lstStyle/>
          <a:p>
            <a:r>
              <a:rPr lang="en-US" sz="2400" dirty="0"/>
              <a:t>Much as algebra is comprised of numbers  (e.g., 1, 123, 451) and variables (e.g., x, y, z), propositional logic is comprised of truth values (True and False) and propositional variables (e.g., p, q, r).</a:t>
            </a:r>
          </a:p>
          <a:p>
            <a:r>
              <a:rPr lang="en-US" sz="2400" dirty="0"/>
              <a:t>Just as variables in algebra can take values (e.g., x = 15, y = 0), variables in propositional logic can be assigned truth values (e.g., p = True, q = False</a:t>
            </a:r>
            <a:r>
              <a:rPr lang="en-US" sz="2400" dirty="0" smtClean="0"/>
              <a:t>).</a:t>
            </a:r>
          </a:p>
          <a:p>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proposition that is always true is denoted by </a:t>
            </a:r>
            <a:r>
              <a:rPr lang="en-US" sz="2400" b="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and the proposition that is always false is denoted by </a:t>
            </a:r>
            <a:r>
              <a:rPr lang="en-US" sz="2400" b="1"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Tree>
    <p:extLst>
      <p:ext uri="{BB962C8B-B14F-4D97-AF65-F5344CB8AC3E}">
        <p14:creationId xmlns:p14="http://schemas.microsoft.com/office/powerpoint/2010/main" val="124574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a:t>
            </a:r>
            <a:endParaRPr lang="en-US" dirty="0"/>
          </a:p>
        </p:txBody>
      </p:sp>
      <p:sp>
        <p:nvSpPr>
          <p:cNvPr id="3" name="Text Placeholder 2"/>
          <p:cNvSpPr>
            <a:spLocks noGrp="1"/>
          </p:cNvSpPr>
          <p:nvPr>
            <p:ph type="body" idx="1"/>
          </p:nvPr>
        </p:nvSpPr>
        <p:spPr/>
        <p:txBody>
          <a:bodyPr/>
          <a:lstStyle/>
          <a:p>
            <a:r>
              <a:rPr lang="en-US" dirty="0"/>
              <a:t>Compound Propositions</a:t>
            </a:r>
          </a:p>
        </p:txBody>
      </p:sp>
      <p:sp>
        <p:nvSpPr>
          <p:cNvPr id="4" name="Text Placeholder 3"/>
          <p:cNvSpPr>
            <a:spLocks noGrp="1"/>
          </p:cNvSpPr>
          <p:nvPr>
            <p:ph type="body" sz="quarter" idx="13"/>
          </p:nvPr>
        </p:nvSpPr>
        <p:spPr/>
        <p:txBody>
          <a:bodyPr>
            <a:normAutofit lnSpcReduction="10000"/>
          </a:bodyPr>
          <a:lstStyle/>
          <a:p>
            <a:pPr lvl="1"/>
            <a:r>
              <a:rPr lang="en-US" dirty="0"/>
              <a:t>Propositions, combined with connectives, can be used to build compound propositions.</a:t>
            </a:r>
          </a:p>
          <a:p>
            <a:pPr lvl="1"/>
            <a:r>
              <a:rPr lang="en-US" dirty="0"/>
              <a:t>Logical Connectives are:</a:t>
            </a:r>
          </a:p>
          <a:p>
            <a:pPr lvl="2"/>
            <a:r>
              <a:rPr lang="en-US" dirty="0"/>
              <a:t>Negation (NOT) </a:t>
            </a:r>
            <a:r>
              <a:rPr lang="en-US" dirty="0">
                <a:latin typeface="Cambria Math"/>
                <a:ea typeface="Cambria Math"/>
              </a:rPr>
              <a:t>¬</a:t>
            </a:r>
            <a:endParaRPr lang="en-US" dirty="0"/>
          </a:p>
          <a:p>
            <a:pPr lvl="2"/>
            <a:r>
              <a:rPr lang="en-US" dirty="0"/>
              <a:t>Conjunction (AND) </a:t>
            </a:r>
            <a:r>
              <a:rPr lang="en-US" dirty="0">
                <a:latin typeface="Cambria Math" pitchFamily="18" charset="0"/>
                <a:ea typeface="Cambria Math" pitchFamily="18" charset="0"/>
              </a:rPr>
              <a:t>∧</a:t>
            </a:r>
            <a:endParaRPr lang="en-US" dirty="0"/>
          </a:p>
          <a:p>
            <a:pPr lvl="2"/>
            <a:r>
              <a:rPr lang="en-US" dirty="0"/>
              <a:t>Disjunction (OR) </a:t>
            </a:r>
            <a:r>
              <a:rPr lang="en-US" dirty="0">
                <a:latin typeface="Cambria Math" pitchFamily="18" charset="0"/>
                <a:ea typeface="Cambria Math" pitchFamily="18" charset="0"/>
              </a:rPr>
              <a:t>∨</a:t>
            </a:r>
            <a:endParaRPr lang="en-US" dirty="0"/>
          </a:p>
          <a:p>
            <a:pPr lvl="2"/>
            <a:r>
              <a:rPr lang="en-US" dirty="0"/>
              <a:t>Implication </a:t>
            </a:r>
            <a:r>
              <a:rPr lang="en-US" dirty="0">
                <a:latin typeface="Cambria Math"/>
                <a:ea typeface="Cambria Math"/>
              </a:rPr>
              <a:t>→</a:t>
            </a:r>
            <a:endParaRPr lang="en-US" dirty="0"/>
          </a:p>
          <a:p>
            <a:pPr lvl="2"/>
            <a:r>
              <a:rPr lang="en-US" dirty="0" err="1"/>
              <a:t>Biconditional</a:t>
            </a:r>
            <a:r>
              <a:rPr lang="en-US" dirty="0"/>
              <a:t> </a:t>
            </a:r>
            <a:r>
              <a:rPr lang="en-US" dirty="0">
                <a:latin typeface="Cambria Math"/>
                <a:ea typeface="Cambria Math"/>
              </a:rPr>
              <a:t>↔</a:t>
            </a:r>
            <a:endParaRPr lang="en-US" dirty="0"/>
          </a:p>
          <a:p>
            <a:endParaRPr lang="en-US" dirty="0"/>
          </a:p>
        </p:txBody>
      </p:sp>
      <p:sp>
        <p:nvSpPr>
          <p:cNvPr id="5" name="Text Placeholder 4"/>
          <p:cNvSpPr>
            <a:spLocks noGrp="1"/>
          </p:cNvSpPr>
          <p:nvPr>
            <p:ph type="body" sz="quarter" idx="14"/>
          </p:nvPr>
        </p:nvSpPr>
        <p:spPr/>
        <p:txBody>
          <a:bodyPr/>
          <a:lstStyle/>
          <a:p>
            <a:r>
              <a:rPr lang="en-US" dirty="0" smtClean="0"/>
              <a:t>Computer Science, Purdue University</a:t>
            </a:r>
            <a:endParaRPr lang="en-US" dirty="0"/>
          </a:p>
        </p:txBody>
      </p:sp>
    </p:spTree>
    <p:extLst>
      <p:ext uri="{BB962C8B-B14F-4D97-AF65-F5344CB8AC3E}">
        <p14:creationId xmlns:p14="http://schemas.microsoft.com/office/powerpoint/2010/main" val="1088833105"/>
      </p:ext>
    </p:extLst>
  </p:cSld>
  <p:clrMapOvr>
    <a:masterClrMapping/>
  </p:clrMapOvr>
</p:sld>
</file>

<file path=ppt/theme/theme1.xml><?xml version="1.0" encoding="utf-8"?>
<a:theme xmlns:a="http://schemas.openxmlformats.org/drawingml/2006/main" name="Office Theme">
  <a:themeElements>
    <a:clrScheme name="Purdue Brand Colors">
      <a:dk1>
        <a:srgbClr val="000000"/>
      </a:dk1>
      <a:lt1>
        <a:srgbClr val="FFFFFF"/>
      </a:lt1>
      <a:dk2>
        <a:srgbClr val="000000"/>
      </a:dk2>
      <a:lt2>
        <a:srgbClr val="FFFFFF"/>
      </a:lt2>
      <a:accent1>
        <a:srgbClr val="C28E0E"/>
      </a:accent1>
      <a:accent2>
        <a:srgbClr val="98700D"/>
      </a:accent2>
      <a:accent3>
        <a:srgbClr val="5B6870"/>
      </a:accent3>
      <a:accent4>
        <a:srgbClr val="849E2A"/>
      </a:accent4>
      <a:accent5>
        <a:srgbClr val="B36012"/>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T-Template2-MultiSection_WideScreen-Rev.pptx" id="{6F776E05-9C5C-4C42-8ADC-03919E3FC17A}" vid="{C1D08114-815E-B045-A1AC-18B7D23129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PPT-Template2-MultiSection_WideScreen (1)</Template>
  <TotalTime>0</TotalTime>
  <Words>1408</Words>
  <Application>Microsoft Office PowerPoint</Application>
  <PresentationFormat>Widescreen</PresentationFormat>
  <Paragraphs>259</Paragraphs>
  <Slides>18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Impact</vt:lpstr>
      <vt:lpstr>Wingdings</vt:lpstr>
      <vt:lpstr>Office Theme</vt:lpstr>
      <vt:lpstr>Logic in Data Science</vt:lpstr>
      <vt:lpstr>Logic in Data Science</vt:lpstr>
      <vt:lpstr>Logic in Data Science</vt:lpstr>
      <vt:lpstr>Logic in Data Science</vt:lpstr>
      <vt:lpstr>Logic in Data Science</vt:lpstr>
      <vt:lpstr>Propositional Logic Chapter 1, Rosen</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2018-04-02T02:49:45Z</dcterms:created>
  <dcterms:modified xsi:type="dcterms:W3CDTF">2019-06-07T00:37:05Z</dcterms:modified>
</cp:coreProperties>
</file>