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316" r:id="rId3"/>
    <p:sldId id="317" r:id="rId4"/>
    <p:sldId id="306" r:id="rId5"/>
    <p:sldId id="307" r:id="rId6"/>
    <p:sldId id="312" r:id="rId7"/>
    <p:sldId id="314" r:id="rId8"/>
    <p:sldId id="31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316"/>
            <p14:sldId id="317"/>
            <p14:sldId id="306"/>
            <p14:sldId id="307"/>
            <p14:sldId id="312"/>
            <p14:sldId id="314"/>
            <p14:sldId id="315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9" autoAdjust="0"/>
    <p:restoredTop sz="86397" autoAdjust="0"/>
  </p:normalViewPr>
  <p:slideViewPr>
    <p:cSldViewPr snapToGrid="0">
      <p:cViewPr varScale="1">
        <p:scale>
          <a:sx n="77" d="100"/>
          <a:sy n="77" d="100"/>
        </p:scale>
        <p:origin x="834" y="90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lecture, we discuss compound propositions, and when two compound propositions are logically equivalent. To do this, we introduce </a:t>
            </a:r>
            <a:r>
              <a:rPr lang="en-US" dirty="0" err="1" smtClean="0"/>
              <a:t>deMorgan’s</a:t>
            </a:r>
            <a:r>
              <a:rPr lang="en-US" dirty="0" smtClean="0"/>
              <a:t> laws and other basic</a:t>
            </a:r>
            <a:r>
              <a:rPr lang="en-US" baseline="0" dirty="0" smtClean="0"/>
              <a:t> </a:t>
            </a:r>
            <a:r>
              <a:rPr lang="en-US" dirty="0" smtClean="0"/>
              <a:t>logical equivalences. We conclude the lecture with an example application of basic</a:t>
            </a:r>
            <a:r>
              <a:rPr lang="en-US" baseline="0" dirty="0" smtClean="0"/>
              <a:t> logical equivalences to prove the equivalence of two given logic expressions.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tags" Target="../tags/tag4.xml"/><Relationship Id="rId16" Type="http://schemas.openxmlformats.org/officeDocument/2006/relationships/image" Target="../media/image18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3.png"/><Relationship Id="rId5" Type="http://schemas.openxmlformats.org/officeDocument/2006/relationships/tags" Target="../tags/tag7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4.xml"/><Relationship Id="rId19" Type="http://schemas.openxmlformats.org/officeDocument/2006/relationships/image" Target="../media/image21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25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tags" Target="../tags/tag13.xml"/><Relationship Id="rId16" Type="http://schemas.openxmlformats.org/officeDocument/2006/relationships/image" Target="../media/image28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23.png"/><Relationship Id="rId5" Type="http://schemas.openxmlformats.org/officeDocument/2006/relationships/tags" Target="../tags/tag16.xml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4.xml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2.xml"/><Relationship Id="rId7" Type="http://schemas.openxmlformats.org/officeDocument/2006/relationships/image" Target="../media/image3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3.xml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3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Propositional Logic</a:t>
            </a:r>
            <a:br>
              <a:rPr lang="en-US" dirty="0" smtClean="0"/>
            </a:br>
            <a:r>
              <a:rPr lang="en-US" sz="2400" dirty="0" smtClean="0"/>
              <a:t>Chapter 1, Rosen</a:t>
            </a:r>
            <a:endParaRPr lang="en-US" sz="2400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/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Equivalent Propositions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278116"/>
            <a:ext cx="8138118" cy="34211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propositions are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quivalent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they always have the same truth value.</a:t>
            </a: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using a truth table that the conditional is equivalent to the contrapositive.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90747"/>
              </p:ext>
            </p:extLst>
          </p:nvPr>
        </p:nvGraphicFramePr>
        <p:xfrm>
          <a:off x="2697348" y="3603087"/>
          <a:ext cx="7315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 </a:t>
                      </a: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 </a:t>
                      </a: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sz="1800" dirty="0" smtClean="0">
                          <a:latin typeface="Cambria Math"/>
                          <a:ea typeface="Cambria Math"/>
                        </a:rPr>
                        <a:t>→</a:t>
                      </a: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q 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→ ¬ </a:t>
                      </a: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0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Precedence of Logic 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153041"/>
              </p:ext>
            </p:extLst>
          </p:nvPr>
        </p:nvGraphicFramePr>
        <p:xfrm>
          <a:off x="3371193" y="2230820"/>
          <a:ext cx="4038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8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Precedence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Symbol"/>
                        </a:rPr>
                        <a:t></a:t>
                      </a:r>
                      <a:endParaRPr lang="en-US" b="1" dirty="0" smtClean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ym typeface="Symbol"/>
                        </a:rPr>
                        <a:t>   </a:t>
                      </a:r>
                    </a:p>
                    <a:p>
                      <a:r>
                        <a:rPr lang="en-US" b="1" dirty="0" smtClean="0">
                          <a:sym typeface="Symbol"/>
                        </a:rPr>
                        <a:t> </a:t>
                      </a:r>
                      <a:endParaRPr lang="en-US" b="1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ym typeface="Symbol"/>
                        </a:rPr>
                        <a:t> </a:t>
                      </a:r>
                    </a:p>
                    <a:p>
                      <a:r>
                        <a:rPr lang="en-US" dirty="0" smtClean="0">
                          <a:sym typeface="Symbol"/>
                        </a:rPr>
                        <a:t> 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3428" y="4343400"/>
            <a:ext cx="7559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p 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  <a:sym typeface="Symbol"/>
              </a:rPr>
              <a:t>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q </a:t>
            </a:r>
            <a:r>
              <a:rPr lang="en-US" sz="2400" b="1" i="1" dirty="0" smtClean="0">
                <a:latin typeface="Cambria Math" pitchFamily="18" charset="0"/>
                <a:ea typeface="Cambria Math" pitchFamily="18" charset="0"/>
                <a:sym typeface="Symbol"/>
              </a:rPr>
              <a:t>  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r   </a:t>
            </a:r>
            <a:r>
              <a:rPr lang="en-US" sz="2400" dirty="0" smtClean="0">
                <a:ea typeface="Cambria Math" pitchFamily="18" charset="0"/>
                <a:sym typeface="Symbol"/>
              </a:rPr>
              <a:t>is equivalent to</a:t>
            </a:r>
            <a:r>
              <a:rPr lang="en-US" sz="2400" dirty="0" smtClean="0">
                <a:ea typeface="Cambria Math" pitchFamily="18" charset="0"/>
              </a:rPr>
              <a:t>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(p 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  <a:sym typeface="Symbol"/>
              </a:rPr>
              <a:t>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q)</a:t>
            </a:r>
            <a:r>
              <a:rPr lang="en-US" sz="2400" b="1" i="1" dirty="0" smtClean="0">
                <a:latin typeface="Cambria Math" pitchFamily="18" charset="0"/>
                <a:ea typeface="Cambria Math" pitchFamily="18" charset="0"/>
                <a:sym typeface="Symbol"/>
              </a:rPr>
              <a:t>   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r</a:t>
            </a:r>
          </a:p>
          <a:p>
            <a:r>
              <a:rPr lang="en-US" sz="2400" dirty="0" smtClean="0">
                <a:ea typeface="Cambria Math" pitchFamily="18" charset="0"/>
                <a:sym typeface="Symbol"/>
              </a:rPr>
              <a:t>If the intended meaning is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p 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  <a:sym typeface="Symbol"/>
              </a:rPr>
              <a:t>(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q </a:t>
            </a:r>
            <a:r>
              <a:rPr lang="en-US" sz="2400" b="1" i="1" dirty="0" smtClean="0">
                <a:latin typeface="Cambria Math" pitchFamily="18" charset="0"/>
                <a:ea typeface="Cambria Math" pitchFamily="18" charset="0"/>
                <a:sym typeface="Symbol"/>
              </a:rPr>
              <a:t>  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r )</a:t>
            </a:r>
          </a:p>
          <a:p>
            <a:r>
              <a:rPr lang="en-US" sz="2400" dirty="0" smtClean="0">
                <a:ea typeface="Cambria Math" pitchFamily="18" charset="0"/>
                <a:sym typeface="Symbol"/>
              </a:rPr>
              <a:t>then parentheses must be used.</a:t>
            </a:r>
          </a:p>
          <a:p>
            <a:endParaRPr lang="en-US" sz="2400" i="1" dirty="0" smtClean="0">
              <a:ea typeface="Cambria Math" pitchFamily="18" charset="0"/>
              <a:sym typeface="Symbol"/>
            </a:endParaRPr>
          </a:p>
          <a:p>
            <a:r>
              <a:rPr lang="en-US" sz="2400" i="1" dirty="0" smtClean="0">
                <a:ea typeface="Cambria Math" pitchFamily="18" charset="0"/>
                <a:sym typeface="Symbol"/>
              </a:rPr>
              <a:t>    </a:t>
            </a:r>
            <a:endParaRPr lang="en-US" sz="2400" i="1" dirty="0" smtClean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99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7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753303" y="2156828"/>
            <a:ext cx="2287676" cy="280465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325776"/>
              </p:ext>
            </p:extLst>
          </p:nvPr>
        </p:nvGraphicFramePr>
        <p:xfrm>
          <a:off x="1772921" y="3910727"/>
          <a:ext cx="8610601" cy="20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b="0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b="0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(</a:t>
                      </a:r>
                      <a:r>
                        <a:rPr lang="en-US" b="0" i="1" dirty="0" err="1" smtClean="0">
                          <a:latin typeface="+mn-lt"/>
                          <a:ea typeface="Cambria Math" pitchFamily="18" charset="0"/>
                        </a:rPr>
                        <a:t>p</a:t>
                      </a:r>
                      <a:r>
                        <a:rPr lang="en-US" b="0" i="0" dirty="0" err="1" smtClean="0">
                          <a:latin typeface="Cambria Math"/>
                          <a:ea typeface="Cambria Math"/>
                        </a:rPr>
                        <a:t>∨</a:t>
                      </a:r>
                      <a:r>
                        <a:rPr lang="en-US" b="0" i="1" dirty="0" err="1" smtClean="0">
                          <a:latin typeface="+mn-lt"/>
                          <a:ea typeface="Cambria Math"/>
                        </a:rPr>
                        <a:t>q</a:t>
                      </a:r>
                      <a:r>
                        <a:rPr lang="en-US" b="0" i="0" dirty="0" smtClean="0">
                          <a:latin typeface="Cambria Math"/>
                          <a:ea typeface="Cambria Math"/>
                        </a:rPr>
                        <a:t>)</a:t>
                      </a:r>
                      <a:endParaRPr lang="en-US" b="0" i="0" dirty="0" smtClean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dirty="0" smtClean="0"/>
                        <a:t>(</a:t>
                      </a:r>
                      <a:r>
                        <a:rPr lang="en-US" b="0" i="1" dirty="0" err="1" smtClean="0">
                          <a:latin typeface="+mn-lt"/>
                          <a:ea typeface="Cambria Math" pitchFamily="18" charset="0"/>
                        </a:rPr>
                        <a:t>p</a:t>
                      </a:r>
                      <a:r>
                        <a:rPr lang="en-US" b="0" i="0" dirty="0" err="1" smtClean="0">
                          <a:latin typeface="+mn-lt"/>
                          <a:ea typeface="Cambria Math"/>
                        </a:rPr>
                        <a:t>∨</a:t>
                      </a:r>
                      <a:r>
                        <a:rPr lang="en-US" b="0" i="1" dirty="0" err="1" smtClean="0">
                          <a:latin typeface="+mn-lt"/>
                          <a:ea typeface="Cambria Math"/>
                        </a:rPr>
                        <a:t>q</a:t>
                      </a:r>
                      <a:r>
                        <a:rPr lang="en-US" b="0" i="0" dirty="0" smtClean="0">
                          <a:latin typeface="Cambria Math"/>
                          <a:ea typeface="Cambria Math"/>
                        </a:rPr>
                        <a:t>)</a:t>
                      </a:r>
                      <a:endParaRPr lang="en-US" b="0" i="0" dirty="0" smtClean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 smtClean="0">
                          <a:latin typeface="+mn-lt"/>
                          <a:ea typeface="Cambria Math" pitchFamily="18" charset="0"/>
                        </a:rPr>
                        <a:t>p</a:t>
                      </a:r>
                      <a:r>
                        <a:rPr lang="en-US" b="0" i="0" dirty="0" smtClean="0">
                          <a:latin typeface="Cambria Math"/>
                          <a:ea typeface="Cambria Math"/>
                        </a:rPr>
                        <a:t>∧¬</a:t>
                      </a:r>
                      <a:r>
                        <a:rPr lang="en-US" b="0" i="1" dirty="0" smtClean="0">
                          <a:latin typeface="+mn-lt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88931" y="341227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truth table shows that De Morgan’s Second Law holds.</a:t>
            </a:r>
            <a:endParaRPr lang="en-US" dirty="0"/>
          </a:p>
        </p:txBody>
      </p:sp>
      <p:pic>
        <p:nvPicPr>
          <p:cNvPr id="10" name="Picture 9" descr="010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27931" y="1788795"/>
            <a:ext cx="874014" cy="10210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18331" y="308419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Augustus De Morgan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27931" y="354139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1806-1871</a:t>
            </a:r>
            <a:endParaRPr lang="en-US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753303" y="2830960"/>
            <a:ext cx="2287676" cy="2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404" y="1325807"/>
            <a:ext cx="8138118" cy="421893"/>
          </a:xfrm>
        </p:spPr>
        <p:txBody>
          <a:bodyPr/>
          <a:lstStyle/>
          <a:p>
            <a:r>
              <a:rPr lang="en-US" dirty="0" smtClean="0"/>
              <a:t>Key Logical Equivalences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191013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Laws: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Domination Laws: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Idempotent laws: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Negation Law: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Negation Laws: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199588" y="1902502"/>
            <a:ext cx="1164777" cy="24257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226984" y="1882373"/>
            <a:ext cx="1091565" cy="226041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199917" y="2636560"/>
            <a:ext cx="1164448" cy="2305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6226984" y="2634707"/>
            <a:ext cx="1191578" cy="232358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4199588" y="3279617"/>
            <a:ext cx="1151113" cy="22891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6226984" y="3279617"/>
            <a:ext cx="1151114" cy="228915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5052146" y="3921084"/>
            <a:ext cx="1262317" cy="290138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4199588" y="4623774"/>
            <a:ext cx="1260597" cy="226712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6226984" y="4610818"/>
            <a:ext cx="1333534" cy="23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Logical Equivalences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219259"/>
            <a:ext cx="8229600" cy="3525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Commutative Laws: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Laws: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Distributive Laws: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Absorption Laws: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872990" y="2235485"/>
            <a:ext cx="1607205" cy="22897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7271976" y="2251663"/>
            <a:ext cx="1493651" cy="2128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4900740" y="3249450"/>
            <a:ext cx="2918927" cy="29232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900740" y="2866221"/>
            <a:ext cx="2918927" cy="292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40" y="3904292"/>
            <a:ext cx="3230486" cy="246097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4900740" y="4315260"/>
            <a:ext cx="3306687" cy="251902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4900740" y="5186209"/>
            <a:ext cx="1627658" cy="258726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6888987" y="5183143"/>
            <a:ext cx="1612714" cy="2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3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Constructing New Logical Equivalences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290204"/>
            <a:ext cx="9326486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show that two expressions are logically equivalent by developing a series of logically equivalent statements.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prove that             we produce a series of equivalences beginning with A and ending with B.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in mind that whenever a proposition (represented by a propositional variable) occurs in the equivalences listed earlier, it may be replaced by an arbitrarily complex compound proposition.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177791" y="3357159"/>
            <a:ext cx="730756" cy="179372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129521" y="4042708"/>
            <a:ext cx="781576" cy="18091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 flipH="1">
            <a:off x="5497450" y="3661957"/>
            <a:ext cx="45719" cy="323562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683876" y="2988055"/>
            <a:ext cx="596462" cy="1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5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Equivalence Proofs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2245404" y="205438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that                            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is logically equivalent to 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45404" y="3169535"/>
            <a:ext cx="6953775" cy="198588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453760" y="2056578"/>
            <a:ext cx="1600200" cy="24991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564046" y="2434958"/>
            <a:ext cx="796158" cy="18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wedge q)  \equiv \neg p \vee \neg q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\neg p  \equiv T$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\neg p\equiv F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q \equiv q \vee p$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q \equiv q \wedge p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) \vee r \equiv p \vee (q \vee r)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q) \wedge r \equiv p \wedge (q \wedge r)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(q \wedge r)) \equiv (p \vee q) \wedge (p \vee r)$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(q \vee r)) \equiv (p \wedge q) \vee (p \wedge r)$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(p \wedge q) \equiv p$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(p \vee q) \equiv p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vee q)  \equiv \neg p \wedge \neg q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equiv A_1$&#10;&#10;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n \equiv B$&#10;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vdots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equiv B$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\neg(p \vee(\neg p \wedge q))$ &amp; $\equiv$ &amp; $\neg p \wedge \neg(\neg p \wedge q) $ &amp; by the second De Morgan law \\&#10;&amp; $\equiv$ &amp; $\neg p \wedge [\neg(\neg p) \vee \neg q]$ &amp; by the first De Morgan law\\&#10;&amp; $\equiv$ &amp; $\neg p \wedge (p \vee \neg q)$ &amp;  by the double negation law\\&#10;&amp; $\equiv$ &amp; $(\neg p \wedge p) \vee (\neg p \wedge \neg q)$ &amp; by the second distributive law\\&#10;&amp; $\equiv$ &amp; $F \vee (\neg p \wedge \neg q) $ &amp; because $ \neg p \wedge p \equiv F$\\&#10;&amp; $\equiv$ &amp; $(\neg p \wedge \neg q) \vee F$ &amp; by the commutative law\\&#10;&amp;&amp;&amp; for disjunction\\&#10;&amp; $\equiv$ &amp; $(\neg p \wedge \neg q)$ &amp; by the identity law for {\bf F}&#10;\end{tabular}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(p \vee (\neg p \wedge q))$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 p \wedge \neg q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T \equiv p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F \equiv p$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T \equiv T$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F \equiv F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p \equiv p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p \equiv p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\neg p) \equiv p$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430</Words>
  <Application>Microsoft Office PowerPoint</Application>
  <PresentationFormat>Widescreen</PresentationFormat>
  <Paragraphs>142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Impact</vt:lpstr>
      <vt:lpstr>Symbol</vt:lpstr>
      <vt:lpstr>Wingdings</vt:lpstr>
      <vt:lpstr>Office Theme</vt:lpstr>
      <vt:lpstr>Propositional Logic Chapter 1, Rosen</vt:lpstr>
      <vt:lpstr>Propositional Logic</vt:lpstr>
      <vt:lpstr>Propositional Logic</vt:lpstr>
      <vt:lpstr>Propositional Logic</vt:lpstr>
      <vt:lpstr>Propositional Logic</vt:lpstr>
      <vt:lpstr>Propositional Logic</vt:lpstr>
      <vt:lpstr>Propositional Logic</vt:lpstr>
      <vt:lpstr>Propositional Logic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2018-04-02T02:49:45Z</dcterms:created>
  <dcterms:modified xsi:type="dcterms:W3CDTF">2019-06-07T00:37:40Z</dcterms:modified>
</cp:coreProperties>
</file>