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cessibility Statement" id="{E4FF264C-EDB2-744A-A389-1329A6784357}">
          <p14:sldIdLst/>
        </p14:section>
        <p14:section name="Title Slide" id="{B4C4AEA3-6B3F-CC42-978A-E79612A86975}">
          <p14:sldIdLst>
            <p14:sldId id="257"/>
          </p14:sldIdLst>
        </p14:section>
        <p14:section name="Section One (Campus Gold)" id="{4270ABB2-C298-3944-8E72-E9400DBEB29D}">
          <p14:sldIdLst>
            <p14:sldId id="258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Concluding Slide" id="{8920AFE1-41E2-8C4A-AB74-0F9AE52903EC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3" orient="horz" pos="1056" userDrawn="1">
          <p15:clr>
            <a:srgbClr val="A4A3A4"/>
          </p15:clr>
        </p15:guide>
        <p15:guide id="7" orient="horz" pos="1214" userDrawn="1">
          <p15:clr>
            <a:srgbClr val="A4A3A4"/>
          </p15:clr>
        </p15:guide>
        <p15:guide id="8" orient="horz" pos="624" userDrawn="1">
          <p15:clr>
            <a:srgbClr val="A4A3A4"/>
          </p15:clr>
        </p15:guide>
        <p15:guide id="9" orient="horz" pos="3552" userDrawn="1">
          <p15:clr>
            <a:srgbClr val="A4A3A4"/>
          </p15:clr>
        </p15:guide>
        <p15:guide id="11" pos="1032" userDrawn="1">
          <p15:clr>
            <a:srgbClr val="A4A3A4"/>
          </p15:clr>
        </p15:guide>
        <p15:guide id="12" pos="7204" userDrawn="1">
          <p15:clr>
            <a:srgbClr val="A4A3A4"/>
          </p15:clr>
        </p15:guide>
        <p15:guide id="13" pos="576" userDrawn="1">
          <p15:clr>
            <a:srgbClr val="A4A3A4"/>
          </p15:clr>
        </p15:guide>
        <p15:guide id="16" pos="6769" userDrawn="1">
          <p15:clr>
            <a:srgbClr val="A4A3A4"/>
          </p15:clr>
        </p15:guide>
        <p15:guide id="17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9" autoAdjust="0"/>
    <p:restoredTop sz="86397" autoAdjust="0"/>
  </p:normalViewPr>
  <p:slideViewPr>
    <p:cSldViewPr snapToGrid="0">
      <p:cViewPr varScale="1">
        <p:scale>
          <a:sx n="77" d="100"/>
          <a:sy n="77" d="100"/>
        </p:scale>
        <p:origin x="834" y="90"/>
      </p:cViewPr>
      <p:guideLst>
        <p:guide orient="horz" pos="4032"/>
        <p:guide orient="horz" pos="1056"/>
        <p:guide orient="horz" pos="1214"/>
        <p:guide orient="horz" pos="624"/>
        <p:guide orient="horz" pos="3552"/>
        <p:guide pos="1032"/>
        <p:guide pos="7204"/>
        <p:guide pos="576"/>
        <p:guide pos="6769"/>
        <p:guide pos="3840"/>
      </p:guideLst>
    </p:cSldViewPr>
  </p:slideViewPr>
  <p:outlineViewPr>
    <p:cViewPr>
      <p:scale>
        <a:sx n="33" d="100"/>
        <a:sy n="33" d="100"/>
      </p:scale>
      <p:origin x="0" y="-233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6A28-9CAF-E041-8311-DFCD44262095}" type="datetime1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BEA41-3E73-2348-A8FF-2E926A2C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15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2D4DA-089F-F344-9C15-F02D87A8D9F3}" type="datetime1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0545-154E-774E-8D78-F1689AC6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0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lecture, we build</a:t>
            </a:r>
            <a:r>
              <a:rPr lang="en-US" baseline="0" dirty="0" smtClean="0"/>
              <a:t> on our discussion of propositional logic. While it is possible to represent a wide variety of statements in propositional logic, often, we need a more powerful logic to represent everyday statements. To this end, </a:t>
            </a:r>
            <a:r>
              <a:rPr lang="en-US" baseline="0" smtClean="0"/>
              <a:t>we present </a:t>
            </a:r>
            <a:r>
              <a:rPr lang="en-US" baseline="0" dirty="0" smtClean="0"/>
              <a:t>predicate logic, which introduces </a:t>
            </a:r>
            <a:r>
              <a:rPr lang="en-US" baseline="0" smtClean="0"/>
              <a:t>propositional functions, </a:t>
            </a:r>
            <a:r>
              <a:rPr lang="en-US" baseline="0" dirty="0" smtClean="0"/>
              <a:t>along </a:t>
            </a:r>
            <a:r>
              <a:rPr lang="en-US" baseline="0" smtClean="0"/>
              <a:t>with quantifiers. </a:t>
            </a:r>
            <a:r>
              <a:rPr lang="en-US" baseline="0" dirty="0" smtClean="0"/>
              <a:t>We discuss universal and existential quantifiers, and extend our discussion of logical equivalences to predicate logic.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3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support.office.com/en-us/article/Make-your-PowerPoint-presentations-accessible-6f7772b2-2f33-4bd2-8ca7-dae3b2b3ef25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hyperlink" Target="http://www.purdue.edu/atc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ilit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ccessibility Statement Part 1" descr="Accessibility Statement Part 1">
            <a:hlinkClick r:id="rId2" tooltip="Microsoft Office Accessibility Instructions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24200" y="1137276"/>
            <a:ext cx="5943600" cy="3124200"/>
          </a:xfrm>
          <a:prstGeom prst="rect">
            <a:avLst/>
          </a:prstGeom>
        </p:spPr>
      </p:pic>
      <p:pic>
        <p:nvPicPr>
          <p:cNvPr id="4" name="Accessibility Statement Part 2" descr="Accessibility Statement Part 2">
            <a:hlinkClick r:id="rId4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24200" y="4555798"/>
            <a:ext cx="5943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12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Ross-Ade Green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wo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ss-Ade Green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4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7"/>
            <a:ext cx="5025248" cy="42976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oss-Ade Green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5006960" cy="384048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Impact Regular 24 Point Ross-Ade Green</a:t>
            </a:r>
            <a:endParaRPr lang="en-US" dirty="0" smtClean="0"/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ss-Ade Green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Ross-Ade Green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ss-Ade Green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Bell Tower Brick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hre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Bell Tower Brick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5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207461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/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401635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80" userDrawn="1">
          <p15:clr>
            <a:srgbClr val="FBAE40"/>
          </p15:clr>
        </p15:guide>
        <p15:guide id="4" pos="1416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orient="horz" pos="7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Bell Tower Brick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ll Tower Brick Bar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Bell Tower Brick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ll Tower Brick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Ever True Blue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Four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Ever True Blue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3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805792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Ever True Blue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96648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ver True Blue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Ever True Blue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On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3005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pos="650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ver True Blue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5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7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0698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84057" y="1478617"/>
            <a:ext cx="124180" cy="2757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Concluding Head"/>
          <p:cNvSpPr>
            <a:spLocks noGrp="1"/>
          </p:cNvSpPr>
          <p:nvPr>
            <p:ph type="title" hasCustomPrompt="1"/>
          </p:nvPr>
        </p:nvSpPr>
        <p:spPr>
          <a:xfrm>
            <a:off x="2321986" y="2071159"/>
            <a:ext cx="6799437" cy="829733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0" i="0" cap="all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cluding Text"/>
          <p:cNvSpPr>
            <a:spLocks noGrp="1"/>
          </p:cNvSpPr>
          <p:nvPr>
            <p:ph type="body" sz="half" idx="2" hasCustomPrompt="1"/>
          </p:nvPr>
        </p:nvSpPr>
        <p:spPr>
          <a:xfrm>
            <a:off x="2321981" y="3219451"/>
            <a:ext cx="6799440" cy="101688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 conclusion, thank-you message or contact information could go here. Arial Regular 18 point minimum.</a:t>
            </a:r>
          </a:p>
        </p:txBody>
      </p:sp>
      <p:pic>
        <p:nvPicPr>
          <p:cNvPr id="12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  <p:pic>
        <p:nvPicPr>
          <p:cNvPr id="11" name="We Are Purdue. What We Make Moves The World Forward.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24100" y="6290852"/>
            <a:ext cx="4759515" cy="205262"/>
          </a:xfrm>
          <a:prstGeom prst="rect">
            <a:avLst/>
          </a:prstGeom>
        </p:spPr>
      </p:pic>
      <p:pic>
        <p:nvPicPr>
          <p:cNvPr id="3" name="An Equal Access/Equal Opportunity University" descr="An Equal Access/Equal Opportunity University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082" y="6589379"/>
            <a:ext cx="647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439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84" userDrawn="1">
          <p15:clr>
            <a:srgbClr val="FBAE40"/>
          </p15:clr>
        </p15:guide>
        <p15:guide id="4" orient="horz" pos="4056" userDrawn="1">
          <p15:clr>
            <a:srgbClr val="FBAE40"/>
          </p15:clr>
        </p15:guide>
        <p15:guide id="5" pos="14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9662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Campus Gold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39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045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78360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13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ampus Gold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3" y="1636776"/>
            <a:ext cx="4769216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873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624" userDrawn="1">
          <p15:clr>
            <a:srgbClr val="FBAE40"/>
          </p15:clr>
        </p15:guide>
        <p15:guide id="6" orient="horz" pos="1056" userDrawn="1">
          <p15:clr>
            <a:srgbClr val="FBAE40"/>
          </p15:clr>
        </p15:guide>
        <p15:guide id="7" orient="horz" pos="39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mpus Gold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Campus Gold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Picture caption. Arial Bold 18 pt. minimum. Short description of picture, up to 3 lines of copy. Short description of picture, up to 3 lines of copy. Short description of picture, up to 3 lines of copy. </a:t>
            </a:r>
            <a:b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b="1" i="0" baseline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142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56" userDrawn="1">
          <p15:clr>
            <a:srgbClr val="FBAE40"/>
          </p15:clr>
        </p15:guide>
        <p15:guide id="4" pos="14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mpus Gold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9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orient="horz" pos="3984" userDrawn="1">
          <p15:clr>
            <a:srgbClr val="FBAE40"/>
          </p15:clr>
        </p15:guide>
        <p15:guide id="5" pos="10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7E35-53ED-5E4E-9D20-AC891FED6640}" type="datetime1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0DB3-FFB6-DA49-A752-B59EFFE07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0" r:id="rId2"/>
    <p:sldLayoutId id="214748368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657" r:id="rId3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244132" y="2728553"/>
            <a:ext cx="8168496" cy="1295191"/>
          </a:xfrm>
        </p:spPr>
        <p:txBody>
          <a:bodyPr/>
          <a:lstStyle/>
          <a:p>
            <a:r>
              <a:rPr lang="en-US" dirty="0" smtClean="0"/>
              <a:t>Predicate Logic</a:t>
            </a:r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4"/>
          </p:nvPr>
        </p:nvSpPr>
        <p:spPr>
          <a:xfrm>
            <a:off x="2252841" y="6106739"/>
            <a:ext cx="6100937" cy="486085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Computer Science, Purdue University</a:t>
            </a:r>
          </a:p>
          <a:p>
            <a:r>
              <a:rPr lang="en-US" dirty="0" smtClean="0"/>
              <a:t>Copyright McGraw Hill, Rosen, Discrete Mathematics and its Applications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9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Logic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Equivalences in Predicate Logic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251286" y="2217739"/>
            <a:ext cx="9266797" cy="341153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Statements involving predicates and quantifiers are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logically equivalent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and only if they have the same truth value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every predicate substituted into these statements and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every domain of discourse used for the variables in the expressions.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notation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dirty="0"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≡</a:t>
            </a:r>
            <a:r>
              <a:rPr lang="en-US" i="1" dirty="0"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 indicates that </a:t>
            </a:r>
            <a:r>
              <a:rPr lang="en-US" i="1" dirty="0"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S</a:t>
            </a:r>
            <a:r>
              <a:rPr lang="en-US" dirty="0"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and </a:t>
            </a:r>
            <a:r>
              <a:rPr lang="en-US" i="1" dirty="0"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 are logically equivalent. </a:t>
            </a:r>
            <a:endParaRPr lang="en-US" dirty="0" smtClean="0"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Example</a:t>
            </a:r>
            <a:r>
              <a:rPr lang="en-US" dirty="0"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:  </a:t>
            </a:r>
            <a:r>
              <a:rPr lang="en-US" dirty="0"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</a:t>
            </a:r>
            <a:r>
              <a:rPr lang="en-US" i="1" dirty="0"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x</a:t>
            </a:r>
            <a:r>
              <a:rPr lang="en-US" dirty="0"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¬¬</a:t>
            </a:r>
            <a:r>
              <a:rPr lang="en-US" i="1" dirty="0"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S(x) </a:t>
            </a:r>
            <a:r>
              <a:rPr lang="en-US" dirty="0"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≡</a:t>
            </a:r>
            <a:r>
              <a:rPr lang="en-US" dirty="0"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</a:t>
            </a:r>
            <a:r>
              <a:rPr lang="en-US" i="1" dirty="0"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x S(x)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66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Logic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Negating Quantified Expressions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251287" y="2217739"/>
            <a:ext cx="8880904" cy="3411537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 </a:t>
            </a:r>
            <a:r>
              <a:rPr lang="en-US" i="1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x J(x)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0392" lvl="1" indent="-45720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“Every student in your class has taken a course in Java.”</a:t>
            </a:r>
          </a:p>
          <a:p>
            <a:pPr marL="850392" lvl="1" indent="-45720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Here </a:t>
            </a:r>
            <a:r>
              <a:rPr lang="en-US" sz="1800" i="1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J(x)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is “x has taken a course in Java” and </a:t>
            </a:r>
          </a:p>
          <a:p>
            <a:pPr marL="850392" lvl="1" indent="-45720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the domain is students in your class.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0392" lvl="1" indent="-45720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Negating the original statement gives “It is not the case that every student in your class has taken Java.” This implies that “There is a student in your class who has not taken Java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i="1" dirty="0"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    </a:t>
            </a:r>
            <a:r>
              <a:rPr lang="en-US" dirty="0"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Symbolically</a:t>
            </a:r>
            <a:r>
              <a:rPr lang="en-US" i="1" dirty="0"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 ¬</a:t>
            </a:r>
            <a:r>
              <a:rPr lang="en-US" i="1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x J(x)  </a:t>
            </a:r>
            <a:r>
              <a:rPr lang="en-US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and </a:t>
            </a:r>
            <a:r>
              <a:rPr lang="en-US" i="1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x </a:t>
            </a:r>
            <a:r>
              <a:rPr lang="en-US" i="1" dirty="0"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¬</a:t>
            </a:r>
            <a:r>
              <a:rPr lang="en-US" i="1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J(x) </a:t>
            </a:r>
            <a:r>
              <a:rPr lang="en-US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are equivalent</a:t>
            </a:r>
          </a:p>
          <a:p>
            <a:pPr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9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Logic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Negating Quantified Expressions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 Consider </a:t>
            </a:r>
            <a:r>
              <a:rPr lang="en-US" i="1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 x J(x)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“There is a student in this class who has taken a course in Java.”</a:t>
            </a:r>
            <a:endParaRPr lang="en-US" sz="1800" i="1" dirty="0"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  <a:sym typeface="Symbol"/>
            </a:endParaRPr>
          </a:p>
          <a:p>
            <a:pPr lvl="1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1800" i="1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J(x)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is “x has taken a course in Java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  <a:p>
            <a:pPr lvl="1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Negating the original statement gives “It is not the case that there is a student in this class who has taken Java.” This implies that “Every student in this class has not taken Java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i="1" dirty="0"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    </a:t>
            </a:r>
            <a:r>
              <a:rPr lang="en-US" dirty="0"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Symbolically</a:t>
            </a:r>
            <a:r>
              <a:rPr lang="en-US" i="1" dirty="0"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  ¬</a:t>
            </a:r>
            <a:r>
              <a:rPr lang="en-US" i="1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 x J(x)  </a:t>
            </a:r>
            <a:r>
              <a:rPr lang="en-US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and </a:t>
            </a:r>
            <a:r>
              <a:rPr lang="en-US" i="1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 x </a:t>
            </a:r>
            <a:r>
              <a:rPr lang="en-US" i="1" dirty="0"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Symbol"/>
              </a:rPr>
              <a:t>¬</a:t>
            </a:r>
            <a:r>
              <a:rPr lang="en-US" i="1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J(x) </a:t>
            </a:r>
            <a:r>
              <a:rPr lang="en-US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are equivalent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45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Logic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DeMorgan’s</a:t>
            </a:r>
            <a:r>
              <a:rPr lang="en-US" dirty="0" smtClean="0"/>
              <a:t> Laws for Quantifiers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153594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rules for negating quantifiers are: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reasoning in the table shows that: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are important. You will use these.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table2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89356" y="2662110"/>
            <a:ext cx="5024628" cy="1216152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598534" y="4502346"/>
            <a:ext cx="2406273" cy="268477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598534" y="4996397"/>
            <a:ext cx="2482473" cy="27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9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cluding Head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9080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Logic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Limitations of Propositional Logic</a:t>
            </a:r>
            <a:endParaRPr lang="en-US" dirty="0"/>
          </a:p>
        </p:txBody>
      </p:sp>
      <p:sp>
        <p:nvSpPr>
          <p:cNvPr id="4" name="Body Text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statements of the form: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“All Purdue CS students are brilliant.”</a:t>
            </a:r>
          </a:p>
          <a:p>
            <a:pPr lvl="1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“Alice is a Purdue CS student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  <a:p>
            <a:pPr lvl="1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Does it follow that “Alice is brilliant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not easy to represent in propositional logic.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need a formalism (logic) that reasons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about objects, their properties, and their relations. </a:t>
            </a:r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Logic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Basics of Predicate Logic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Predicate logic adds the following new features: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Variables:  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z (variables 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take values, e.g., Alice)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Predicates: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(predicates 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correspond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to properties of variables, e.g.,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is_brilliant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(x))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Quantifiers (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to be covered in a few slides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Propositional functions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are generalizations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propositions.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They contain variables and a predicate, e.g.,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Variables can be replaced by elements from their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domain (e.g.,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is_brilliant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(Alice))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6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Logic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Propositional Functions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Propositional functions become propositions (and have truth values) when their variables are each replaced by a value from the </a:t>
            </a:r>
            <a:r>
              <a:rPr lang="en-US" i="1" dirty="0"/>
              <a:t>domain </a:t>
            </a:r>
            <a:r>
              <a:rPr lang="en-US" dirty="0"/>
              <a:t>(or  </a:t>
            </a:r>
            <a:r>
              <a:rPr lang="en-US" i="1" dirty="0"/>
              <a:t>bound</a:t>
            </a:r>
            <a:r>
              <a:rPr lang="en-US" dirty="0"/>
              <a:t> by a quantifier). For example, </a:t>
            </a:r>
            <a:r>
              <a:rPr lang="en-US" i="1" dirty="0" err="1"/>
              <a:t>is_brilliant</a:t>
            </a:r>
            <a:r>
              <a:rPr lang="en-US" i="1" dirty="0"/>
              <a:t>(Alice)</a:t>
            </a:r>
            <a:r>
              <a:rPr lang="en-US" dirty="0"/>
              <a:t> may be T or F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statement </a:t>
            </a:r>
            <a:r>
              <a:rPr lang="en-US" i="1" dirty="0"/>
              <a:t>P(x) </a:t>
            </a:r>
            <a:r>
              <a:rPr lang="en-US" dirty="0"/>
              <a:t>is said to be the value of the propositional function </a:t>
            </a:r>
            <a:r>
              <a:rPr lang="en-US" i="1" dirty="0"/>
              <a:t>P</a:t>
            </a:r>
            <a:r>
              <a:rPr lang="en-US" dirty="0"/>
              <a:t> at </a:t>
            </a:r>
            <a:r>
              <a:rPr lang="en-US" i="1" dirty="0"/>
              <a:t>x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Logic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Propositional Functions: Examples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P(x)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denote  “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the domain be the integers. Then:</a:t>
            </a:r>
          </a:p>
          <a:p>
            <a:pPr marL="850392" lvl="1" indent="-45720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0392" lvl="1" indent="-45720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(-</a:t>
            </a:r>
            <a:r>
              <a:rPr lang="en-US" sz="1800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  is false.</a:t>
            </a:r>
          </a:p>
          <a:p>
            <a:pPr marL="850392" lvl="1" indent="-45720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P(</a:t>
            </a:r>
            <a:r>
              <a:rPr lang="en-US" sz="1800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  is false.</a:t>
            </a:r>
          </a:p>
          <a:p>
            <a:pPr marL="850392" lvl="1" indent="-45720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P(</a:t>
            </a:r>
            <a:r>
              <a:rPr lang="en-US" sz="1800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 is true.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0392" lvl="1" indent="-45720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Often the domain is denoted by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So in this example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the set of integers.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53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Logic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4" name="Body Text"/>
          <p:cNvSpPr>
            <a:spLocks noGrp="1"/>
          </p:cNvSpPr>
          <p:nvPr>
            <p:ph type="body" sz="quarter" idx="13"/>
          </p:nvPr>
        </p:nvSpPr>
        <p:spPr>
          <a:xfrm>
            <a:off x="2251287" y="2217739"/>
            <a:ext cx="8964794" cy="341153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need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quantifiers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express the meaning of English words including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“All Purdue CS Students are brilliant.”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“Some Purdue CS Student will win the Turing award.”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two most important quantifiers are:</a:t>
            </a:r>
          </a:p>
          <a:p>
            <a:pPr lvl="1"/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Universal Quantifier,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“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all,”   symbol: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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Existential Quantifier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“There exists,”  symbol: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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write these as 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x 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 and 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x 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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x 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 asserts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 is true for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every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in 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domain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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x 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 asserts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 is true for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some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in 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domain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The quantifiers are said to bind the variable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x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in these expressions. </a:t>
            </a:r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3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Logic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Universal Quantifier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>
                <a:sym typeface="Symbol"/>
              </a:rPr>
              <a:t>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</a:t>
            </a:r>
            <a:r>
              <a:rPr lang="en-US" i="1" dirty="0"/>
              <a:t>  </a:t>
            </a:r>
            <a:r>
              <a:rPr lang="en-US" dirty="0"/>
              <a:t>is read as </a:t>
            </a:r>
            <a:r>
              <a:rPr lang="en-US" i="1" dirty="0"/>
              <a:t>“</a:t>
            </a:r>
            <a:r>
              <a:rPr lang="en-US" dirty="0"/>
              <a:t>For all </a:t>
            </a:r>
            <a:r>
              <a:rPr lang="en-US" i="1" dirty="0"/>
              <a:t>x</a:t>
            </a:r>
            <a:r>
              <a:rPr lang="en-US" dirty="0"/>
              <a:t>, P(</a:t>
            </a:r>
            <a:r>
              <a:rPr lang="en-US" i="1" dirty="0"/>
              <a:t>x</a:t>
            </a:r>
            <a:r>
              <a:rPr lang="en-US" dirty="0"/>
              <a:t>)” or “For every </a:t>
            </a:r>
            <a:r>
              <a:rPr lang="en-US" i="1" dirty="0"/>
              <a:t>x</a:t>
            </a:r>
            <a:r>
              <a:rPr lang="en-US" dirty="0"/>
              <a:t>, P(</a:t>
            </a:r>
            <a:r>
              <a:rPr lang="en-US" i="1" dirty="0"/>
              <a:t>x</a:t>
            </a:r>
            <a:r>
              <a:rPr lang="en-US" dirty="0"/>
              <a:t>)”</a:t>
            </a:r>
          </a:p>
          <a:p>
            <a:pPr lvl="1">
              <a:buNone/>
            </a:pPr>
            <a:r>
              <a:rPr lang="en-US" b="1" dirty="0"/>
              <a:t>Examples</a:t>
            </a:r>
            <a:r>
              <a:rPr lang="en-US" dirty="0"/>
              <a:t>:</a:t>
            </a:r>
            <a:endParaRPr lang="en-US" i="1" dirty="0"/>
          </a:p>
          <a:p>
            <a:pPr marL="1124712" lvl="2" indent="-457200">
              <a:buFont typeface="+mj-lt"/>
              <a:buAutoNum type="arabicParenR"/>
            </a:pPr>
            <a:r>
              <a:rPr lang="en-US" i="1" dirty="0"/>
              <a:t> </a:t>
            </a:r>
            <a:r>
              <a:rPr lang="en-US" dirty="0"/>
              <a:t>If</a:t>
            </a:r>
            <a:r>
              <a:rPr lang="en-US" i="1" dirty="0"/>
              <a:t> P(x)</a:t>
            </a:r>
            <a:r>
              <a:rPr lang="en-US" dirty="0"/>
              <a:t> denotes  “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0” and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is the integers, then </a:t>
            </a:r>
            <a:r>
              <a:rPr lang="en-US" dirty="0">
                <a:sym typeface="Symbol"/>
              </a:rPr>
              <a:t>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false.</a:t>
            </a:r>
          </a:p>
          <a:p>
            <a:pPr marL="1124712" lvl="2" indent="-457200">
              <a:buFont typeface="+mj-lt"/>
              <a:buAutoNum type="arabicParenR"/>
            </a:pPr>
            <a:r>
              <a:rPr lang="en-US" dirty="0"/>
              <a:t>If</a:t>
            </a:r>
            <a:r>
              <a:rPr lang="en-US" i="1" dirty="0"/>
              <a:t> P(x)</a:t>
            </a:r>
            <a:r>
              <a:rPr lang="en-US" dirty="0"/>
              <a:t> denotes  “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0” and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is the positive integers, then     </a:t>
            </a:r>
            <a:r>
              <a:rPr lang="en-US" dirty="0">
                <a:sym typeface="Symbol"/>
              </a:rPr>
              <a:t>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true.</a:t>
            </a:r>
          </a:p>
          <a:p>
            <a:pPr marL="1124712" lvl="2" indent="-457200">
              <a:buFont typeface="+mj-lt"/>
              <a:buAutoNum type="arabicParenR"/>
            </a:pPr>
            <a:r>
              <a:rPr lang="en-US" dirty="0"/>
              <a:t>If</a:t>
            </a:r>
            <a:r>
              <a:rPr lang="en-US" i="1" dirty="0"/>
              <a:t> P(x)</a:t>
            </a:r>
            <a:r>
              <a:rPr lang="en-US" dirty="0"/>
              <a:t> denotes  “</a:t>
            </a:r>
            <a:r>
              <a:rPr lang="en-US" i="1" dirty="0"/>
              <a:t>x</a:t>
            </a:r>
            <a:r>
              <a:rPr lang="en-US" dirty="0"/>
              <a:t> is even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” and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is the integers,  then </a:t>
            </a:r>
            <a:r>
              <a:rPr lang="en-US" dirty="0">
                <a:sym typeface="Symbol"/>
              </a:rPr>
              <a:t> 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false.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5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Logic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Existential Quantifier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251287" y="2217739"/>
            <a:ext cx="8948016" cy="3411537"/>
          </a:xfrm>
        </p:spPr>
        <p:txBody>
          <a:bodyPr>
            <a:normAutofit/>
          </a:bodyPr>
          <a:lstStyle/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</a:t>
            </a:r>
            <a:r>
              <a:rPr lang="en-US" sz="19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x P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US" sz="19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x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 is read as </a:t>
            </a:r>
            <a:r>
              <a:rPr lang="en-US" sz="1900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For some </a:t>
            </a:r>
            <a:r>
              <a:rPr lang="en-US" sz="19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P(</a:t>
            </a:r>
            <a:r>
              <a:rPr lang="en-US" sz="19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)”,  or as “There is an </a:t>
            </a:r>
            <a:r>
              <a:rPr lang="en-US" sz="19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such that P(</a:t>
            </a:r>
            <a:r>
              <a:rPr lang="en-US" sz="19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),”  or “For at least one </a:t>
            </a:r>
            <a:r>
              <a:rPr lang="en-US" sz="19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P(</a:t>
            </a:r>
            <a:r>
              <a:rPr lang="en-US" sz="19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).” </a:t>
            </a:r>
          </a:p>
          <a:p>
            <a:pPr lvl="1">
              <a:buNone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sz="1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900" i="1" dirty="0">
                <a:latin typeface="Arial" panose="020B0604020202020204" pitchFamily="34" charset="0"/>
                <a:cs typeface="Arial" panose="020B0604020202020204" pitchFamily="34" charset="0"/>
              </a:rPr>
              <a:t> P(x)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denotes  “</a:t>
            </a:r>
            <a:r>
              <a:rPr lang="en-US" sz="19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sz="1900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0” and </a:t>
            </a:r>
            <a:r>
              <a:rPr lang="en-US" sz="1900" i="1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U</a:t>
            </a:r>
            <a:r>
              <a:rPr lang="en-US" sz="1900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is the integers, then </a:t>
            </a:r>
            <a:r>
              <a:rPr lang="en-US" sz="1900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</a:t>
            </a:r>
            <a:r>
              <a:rPr lang="en-US" sz="19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x P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US" sz="19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x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 is true. It is also true if U is the positive integers.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900" i="1" dirty="0">
                <a:latin typeface="Arial" panose="020B0604020202020204" pitchFamily="34" charset="0"/>
                <a:cs typeface="Arial" panose="020B0604020202020204" pitchFamily="34" charset="0"/>
              </a:rPr>
              <a:t> P(x)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denotes  “</a:t>
            </a:r>
            <a:r>
              <a:rPr lang="en-US" sz="19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sz="1900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0” and </a:t>
            </a:r>
            <a:r>
              <a:rPr lang="en-US" sz="1900" i="1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U</a:t>
            </a:r>
            <a:r>
              <a:rPr lang="en-US" sz="1900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is the positive integers,  </a:t>
            </a:r>
            <a:r>
              <a:rPr lang="en-US" sz="19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then </a:t>
            </a:r>
            <a:r>
              <a:rPr lang="en-US" sz="1900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</a:t>
            </a:r>
            <a:r>
              <a:rPr lang="en-US" sz="19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x P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US" sz="19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x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 is false.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900" i="1" dirty="0">
                <a:latin typeface="Arial" panose="020B0604020202020204" pitchFamily="34" charset="0"/>
                <a:cs typeface="Arial" panose="020B0604020202020204" pitchFamily="34" charset="0"/>
              </a:rPr>
              <a:t> P(x)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denotes  “</a:t>
            </a:r>
            <a:r>
              <a:rPr lang="en-US" sz="19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is even</a:t>
            </a:r>
            <a:r>
              <a:rPr lang="en-US" sz="1900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” and </a:t>
            </a:r>
            <a:r>
              <a:rPr lang="en-US" sz="1900" i="1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U</a:t>
            </a:r>
            <a:r>
              <a:rPr lang="en-US" sz="1900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is the integers,  </a:t>
            </a:r>
            <a:r>
              <a:rPr lang="en-US" sz="19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then  </a:t>
            </a:r>
            <a:r>
              <a:rPr lang="en-US" sz="1900" dirty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Symbol"/>
              </a:rPr>
              <a:t></a:t>
            </a:r>
            <a:r>
              <a:rPr lang="en-US" sz="19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x P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(</a:t>
            </a:r>
            <a:r>
              <a:rPr lang="en-US" sz="1900" i="1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x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) is true.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4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Logic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Precedence of Quantifiers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quantifiers </a:t>
            </a:r>
            <a:r>
              <a:rPr lang="en-US" dirty="0">
                <a:sym typeface="Symbol"/>
              </a:rPr>
              <a:t> and   have higher precedence than all the logical operators</a:t>
            </a:r>
            <a:r>
              <a:rPr lang="en-US" dirty="0" smtClean="0">
                <a:sym typeface="Symbol"/>
              </a:rPr>
              <a:t>.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For example,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x P(x)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 Q(x)  </a:t>
            </a:r>
            <a:r>
              <a:rPr lang="en-US" dirty="0">
                <a:sym typeface="Symbol"/>
              </a:rPr>
              <a:t>means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 (x P(x))</a:t>
            </a:r>
            <a:r>
              <a:rPr lang="en-US" i="1" dirty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 Q(x)</a:t>
            </a:r>
            <a:r>
              <a:rPr lang="en-US" dirty="0">
                <a:sym typeface="Symbol"/>
              </a:rPr>
              <a:t>  </a:t>
            </a:r>
            <a:endParaRPr lang="en-US" dirty="0" smtClean="0">
              <a:sym typeface="Symbol"/>
            </a:endParaRPr>
          </a:p>
          <a:p>
            <a:endParaRPr lang="en-US" dirty="0">
              <a:sym typeface="Symbol"/>
            </a:endParaRPr>
          </a:p>
          <a:p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x (P(x)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 Q(x))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means something different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.</a:t>
            </a:r>
          </a:p>
          <a:p>
            <a:endParaRPr lang="en-US" dirty="0">
              <a:latin typeface="Cambria Math" pitchFamily="18" charset="0"/>
              <a:ea typeface="Cambria Math" pitchFamily="18" charset="0"/>
              <a:sym typeface="Symbol"/>
            </a:endParaRPr>
          </a:p>
          <a:p>
            <a:r>
              <a:rPr lang="en-US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Unfortunately, often people write </a:t>
            </a:r>
            <a:r>
              <a:rPr lang="en-US" i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x P(x) </a:t>
            </a:r>
            <a:r>
              <a:rPr lang="en-US" i="1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 Q(x)  </a:t>
            </a:r>
            <a:r>
              <a:rPr lang="en-US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when they mean </a:t>
            </a:r>
            <a:r>
              <a:rPr lang="en-US" i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 x (P(x) </a:t>
            </a:r>
            <a:r>
              <a:rPr lang="en-US" i="1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 Q(x)). 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543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forall x P(x) \equiv \exists x \neg P(x)$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exists x P(x) \equiv \forall  x \neg P(x)$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Purdue Brand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28E0E"/>
      </a:accent1>
      <a:accent2>
        <a:srgbClr val="98700D"/>
      </a:accent2>
      <a:accent3>
        <a:srgbClr val="5B6870"/>
      </a:accent3>
      <a:accent4>
        <a:srgbClr val="849E2A"/>
      </a:accent4>
      <a:accent5>
        <a:srgbClr val="B36012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-Template2-MultiSection_WideScreen-Rev.pptx" id="{6F776E05-9C5C-4C42-8ADC-03919E3FC17A}" vid="{C1D08114-815E-B045-A1AC-18B7D2312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PPT-Template2-MultiSection_WideScreen (1)</Template>
  <TotalTime>0</TotalTime>
  <Words>1150</Words>
  <Application>Microsoft Office PowerPoint</Application>
  <PresentationFormat>Widescreen</PresentationFormat>
  <Paragraphs>128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Impact</vt:lpstr>
      <vt:lpstr>Symbol</vt:lpstr>
      <vt:lpstr>Wingdings</vt:lpstr>
      <vt:lpstr>Office Theme</vt:lpstr>
      <vt:lpstr>Predicate Logic</vt:lpstr>
      <vt:lpstr>Predicate Logic</vt:lpstr>
      <vt:lpstr>Predicate Logic</vt:lpstr>
      <vt:lpstr>Predicate Logic</vt:lpstr>
      <vt:lpstr>Predicate Logic</vt:lpstr>
      <vt:lpstr>Predicate Logic</vt:lpstr>
      <vt:lpstr>Predicate Logic</vt:lpstr>
      <vt:lpstr>Predicate Logic</vt:lpstr>
      <vt:lpstr>Predicate Logic</vt:lpstr>
      <vt:lpstr>Predicate Logic</vt:lpstr>
      <vt:lpstr>Predicate Logic</vt:lpstr>
      <vt:lpstr>Predicate Logic</vt:lpstr>
      <vt:lpstr>Predicate Logic</vt:lpstr>
      <vt:lpstr>Thank You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2018-04-02T02:49:45Z</dcterms:created>
  <dcterms:modified xsi:type="dcterms:W3CDTF">2019-06-07T00:38:39Z</dcterms:modified>
</cp:coreProperties>
</file>