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0"/>
  </p:notesMasterIdLst>
  <p:handoutMasterIdLst>
    <p:handoutMasterId r:id="rId21"/>
  </p:handoutMasterIdLst>
  <p:sldIdLst>
    <p:sldId id="257" r:id="rId2"/>
    <p:sldId id="258" r:id="rId3"/>
    <p:sldId id="297" r:id="rId4"/>
    <p:sldId id="298" r:id="rId5"/>
    <p:sldId id="299" r:id="rId6"/>
    <p:sldId id="300" r:id="rId7"/>
    <p:sldId id="301" r:id="rId8"/>
    <p:sldId id="305" r:id="rId9"/>
    <p:sldId id="306" r:id="rId10"/>
    <p:sldId id="307" r:id="rId11"/>
    <p:sldId id="308" r:id="rId12"/>
    <p:sldId id="309" r:id="rId13"/>
    <p:sldId id="310" r:id="rId14"/>
    <p:sldId id="311" r:id="rId15"/>
    <p:sldId id="312" r:id="rId16"/>
    <p:sldId id="313" r:id="rId17"/>
    <p:sldId id="314"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Statement" id="{E4FF264C-EDB2-744A-A389-1329A6784357}">
          <p14:sldIdLst/>
        </p14:section>
        <p14:section name="Title Slide" id="{B4C4AEA3-6B3F-CC42-978A-E79612A86975}">
          <p14:sldIdLst>
            <p14:sldId id="257"/>
          </p14:sldIdLst>
        </p14:section>
        <p14:section name="Section One (Campus Gold)" id="{4270ABB2-C298-3944-8E72-E9400DBEB29D}">
          <p14:sldIdLst>
            <p14:sldId id="258"/>
            <p14:sldId id="297"/>
            <p14:sldId id="298"/>
            <p14:sldId id="299"/>
            <p14:sldId id="300"/>
            <p14:sldId id="301"/>
            <p14:sldId id="305"/>
            <p14:sldId id="306"/>
            <p14:sldId id="307"/>
            <p14:sldId id="308"/>
            <p14:sldId id="309"/>
            <p14:sldId id="310"/>
            <p14:sldId id="311"/>
            <p14:sldId id="312"/>
            <p14:sldId id="313"/>
            <p14:sldId id="314"/>
          </p14:sldIdLst>
        </p14:section>
        <p14:section name="Concluding Slide" id="{8920AFE1-41E2-8C4A-AB74-0F9AE52903EC}">
          <p14:sldIdLst>
            <p14:sldId id="264"/>
          </p14:sldIdLst>
        </p14:section>
      </p14:sectionLst>
    </p:ext>
    <p:ext uri="{EFAFB233-063F-42B5-8137-9DF3F51BA10A}">
      <p15:sldGuideLst xmlns:p15="http://schemas.microsoft.com/office/powerpoint/2012/main">
        <p15:guide id="1" orient="horz" pos="4032" userDrawn="1">
          <p15:clr>
            <a:srgbClr val="A4A3A4"/>
          </p15:clr>
        </p15:guide>
        <p15:guide id="3" orient="horz" pos="1056" userDrawn="1">
          <p15:clr>
            <a:srgbClr val="A4A3A4"/>
          </p15:clr>
        </p15:guide>
        <p15:guide id="7" orient="horz" pos="1214" userDrawn="1">
          <p15:clr>
            <a:srgbClr val="A4A3A4"/>
          </p15:clr>
        </p15:guide>
        <p15:guide id="8" orient="horz" pos="624" userDrawn="1">
          <p15:clr>
            <a:srgbClr val="A4A3A4"/>
          </p15:clr>
        </p15:guide>
        <p15:guide id="9" orient="horz" pos="3552" userDrawn="1">
          <p15:clr>
            <a:srgbClr val="A4A3A4"/>
          </p15:clr>
        </p15:guide>
        <p15:guide id="11" pos="1032" userDrawn="1">
          <p15:clr>
            <a:srgbClr val="A4A3A4"/>
          </p15:clr>
        </p15:guide>
        <p15:guide id="12" pos="7204" userDrawn="1">
          <p15:clr>
            <a:srgbClr val="A4A3A4"/>
          </p15:clr>
        </p15:guide>
        <p15:guide id="13" pos="576" userDrawn="1">
          <p15:clr>
            <a:srgbClr val="A4A3A4"/>
          </p15:clr>
        </p15:guide>
        <p15:guide id="16" pos="6769" userDrawn="1">
          <p15:clr>
            <a:srgbClr val="A4A3A4"/>
          </p15:clr>
        </p15:guide>
        <p15:guide id="1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9" autoAdjust="0"/>
    <p:restoredTop sz="86397" autoAdjust="0"/>
  </p:normalViewPr>
  <p:slideViewPr>
    <p:cSldViewPr snapToGrid="0">
      <p:cViewPr varScale="1">
        <p:scale>
          <a:sx n="77" d="100"/>
          <a:sy n="77" d="100"/>
        </p:scale>
        <p:origin x="834" y="90"/>
      </p:cViewPr>
      <p:guideLst>
        <p:guide orient="horz" pos="4032"/>
        <p:guide orient="horz" pos="1056"/>
        <p:guide orient="horz" pos="1214"/>
        <p:guide orient="horz" pos="624"/>
        <p:guide orient="horz" pos="3552"/>
        <p:guide pos="1032"/>
        <p:guide pos="7204"/>
        <p:guide pos="576"/>
        <p:guide pos="6769"/>
        <p:guide pos="3840"/>
      </p:guideLst>
    </p:cSldViewPr>
  </p:slideViewPr>
  <p:outlineViewPr>
    <p:cViewPr>
      <p:scale>
        <a:sx n="33" d="100"/>
        <a:sy n="33" d="100"/>
      </p:scale>
      <p:origin x="0" y="-233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D46A28-9CAF-E041-8311-DFCD44262095}" type="datetime1">
              <a:rPr lang="en-US" smtClean="0"/>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BEA41-3E73-2348-A8FF-2E926A2CF1B9}" type="slidenum">
              <a:rPr lang="en-US" smtClean="0"/>
              <a:t>‹#›</a:t>
            </a:fld>
            <a:endParaRPr lang="en-US"/>
          </a:p>
        </p:txBody>
      </p:sp>
    </p:spTree>
    <p:extLst>
      <p:ext uri="{BB962C8B-B14F-4D97-AF65-F5344CB8AC3E}">
        <p14:creationId xmlns:p14="http://schemas.microsoft.com/office/powerpoint/2010/main" val="30900150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D4DA-089F-F344-9C15-F02D87A8D9F3}" type="datetime1">
              <a:rPr lang="en-US" smtClean="0"/>
              <a:t>6/6/2019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0545-154E-774E-8D78-F1689AC6A5E6}" type="slidenum">
              <a:rPr lang="en-US" smtClean="0"/>
              <a:t>‹#›</a:t>
            </a:fld>
            <a:endParaRPr lang="en-US"/>
          </a:p>
        </p:txBody>
      </p:sp>
    </p:spTree>
    <p:extLst>
      <p:ext uri="{BB962C8B-B14F-4D97-AF65-F5344CB8AC3E}">
        <p14:creationId xmlns:p14="http://schemas.microsoft.com/office/powerpoint/2010/main" val="90676018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represent facts in logic, propositional or predicate logic, we must have rules that we can use to construct new and valid statements. These rules are called rules of inference. In this lecture, we introduce rules of inference for propositional and predicate logic, and demonstrate their use in </a:t>
            </a:r>
            <a:r>
              <a:rPr lang="en-US" baseline="0" smtClean="0"/>
              <a:t>constructing valid </a:t>
            </a:r>
            <a:r>
              <a:rPr lang="en-US" baseline="0" dirty="0" smtClean="0"/>
              <a:t>inferences.</a:t>
            </a:r>
            <a:endParaRPr lang="en-US" dirty="0" smtClean="0"/>
          </a:p>
          <a:p>
            <a:endParaRPr lang="en-US" dirty="0"/>
          </a:p>
        </p:txBody>
      </p:sp>
    </p:spTree>
    <p:extLst>
      <p:ext uri="{BB962C8B-B14F-4D97-AF65-F5344CB8AC3E}">
        <p14:creationId xmlns:p14="http://schemas.microsoft.com/office/powerpoint/2010/main" val="74643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7989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3124200" y="1137276"/>
            <a:ext cx="5943600" cy="3124200"/>
          </a:xfrm>
          <a:prstGeom prst="rect">
            <a:avLst/>
          </a:prstGeom>
        </p:spPr>
      </p:pic>
      <p:pic>
        <p:nvPicPr>
          <p:cNvPr id="4" name="Accessibility Statement Part 2" descr="Accessibility Statement Part 2">
            <a:hlinkClick r:id="rId4"/>
          </p:cNvPr>
          <p:cNvPicPr>
            <a:picLocks noChangeAspect="1"/>
          </p:cNvPicPr>
          <p:nvPr userDrawn="1"/>
        </p:nvPicPr>
        <p:blipFill>
          <a:blip r:embed="rId5"/>
          <a:stretch>
            <a:fillRect/>
          </a:stretch>
        </p:blipFill>
        <p:spPr>
          <a:xfrm>
            <a:off x="3124200" y="4555798"/>
            <a:ext cx="5943600" cy="1206500"/>
          </a:xfrm>
          <a:prstGeom prst="rect">
            <a:avLst/>
          </a:prstGeom>
        </p:spPr>
      </p:pic>
    </p:spTree>
    <p:extLst>
      <p:ext uri="{BB962C8B-B14F-4D97-AF65-F5344CB8AC3E}">
        <p14:creationId xmlns:p14="http://schemas.microsoft.com/office/powerpoint/2010/main" val="161951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wo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Ross-Ade Green Bar"/>
          <p:cNvSpPr/>
          <p:nvPr userDrawn="1"/>
        </p:nvSpPr>
        <p:spPr>
          <a:xfrm>
            <a:off x="1577421" y="1478742"/>
            <a:ext cx="137079" cy="249781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wo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Two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wo-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oss-Ade Green Bar"/>
          <p:cNvSpPr/>
          <p:nvPr userDrawn="1"/>
        </p:nvSpPr>
        <p:spPr>
          <a:xfrm>
            <a:off x="1620663" y="2277"/>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4"/>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Ross-Ade Green</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wo-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4"/>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Ross-Ade Green</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wo-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Two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7"/>
            <a:ext cx="5025248" cy="429767"/>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Ross-Ade Green</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wo-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oss-Ade Green Bar"/>
          <p:cNvSpPr/>
          <p:nvPr userDrawn="1"/>
        </p:nvSpPr>
        <p:spPr>
          <a:xfrm>
            <a:off x="1620879"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5006960" cy="384048"/>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Impact Regular 24 Point Ross-Ade Green</a:t>
            </a:r>
            <a:endParaRPr lang="en-US" dirty="0" smtClean="0"/>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wo-Graphic Slide-Large Picture">
    <p:spTree>
      <p:nvGrpSpPr>
        <p:cNvPr id="1" name=""/>
        <p:cNvGrpSpPr/>
        <p:nvPr/>
      </p:nvGrpSpPr>
      <p:grpSpPr>
        <a:xfrm>
          <a:off x="0" y="0"/>
          <a:ext cx="0" cy="0"/>
          <a:chOff x="0" y="0"/>
          <a:chExt cx="0" cy="0"/>
        </a:xfrm>
      </p:grpSpPr>
      <p:sp>
        <p:nvSpPr>
          <p:cNvPr id="6" name="Ross-Ade Green Bar 1"/>
          <p:cNvSpPr/>
          <p:nvPr userDrawn="1"/>
        </p:nvSpPr>
        <p:spPr>
          <a:xfrm>
            <a:off x="0" y="1"/>
            <a:ext cx="12192000" cy="56832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Ross-Ade Green Bar 2"/>
          <p:cNvSpPr/>
          <p:nvPr userDrawn="1"/>
        </p:nvSpPr>
        <p:spPr>
          <a:xfrm>
            <a:off x="0" y="5254626"/>
            <a:ext cx="12192000" cy="160337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wo-Proof Point Slide">
    <p:spTree>
      <p:nvGrpSpPr>
        <p:cNvPr id="1" name=""/>
        <p:cNvGrpSpPr/>
        <p:nvPr/>
      </p:nvGrpSpPr>
      <p:grpSpPr>
        <a:xfrm>
          <a:off x="0" y="0"/>
          <a:ext cx="0" cy="0"/>
          <a:chOff x="0" y="0"/>
          <a:chExt cx="0" cy="0"/>
        </a:xfrm>
      </p:grpSpPr>
      <p:sp>
        <p:nvSpPr>
          <p:cNvPr id="10" name="Ross-Ade Green Background"/>
          <p:cNvSpPr/>
          <p:nvPr userDrawn="1"/>
        </p:nvSpPr>
        <p:spPr>
          <a:xfrm>
            <a:off x="0" y="1133077"/>
            <a:ext cx="12192000" cy="5726112"/>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Two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hre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Bell Tower Brick Bar"/>
          <p:cNvSpPr/>
          <p:nvPr userDrawn="1"/>
        </p:nvSpPr>
        <p:spPr>
          <a:xfrm>
            <a:off x="1577421" y="1478742"/>
            <a:ext cx="137079" cy="249781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hre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Three Title Impact Regular 30 Point</a:t>
            </a:r>
            <a:endParaRPr lang="en-US" dirty="0"/>
          </a:p>
        </p:txBody>
      </p:sp>
      <p:sp>
        <p:nvSpPr>
          <p:cNvPr id="12" name="Footer"/>
          <p:cNvSpPr>
            <a:spLocks noGrp="1"/>
          </p:cNvSpPr>
          <p:nvPr>
            <p:ph type="body" sz="quarter" idx="14" hasCustomPrompt="1"/>
          </p:nvPr>
        </p:nvSpPr>
        <p:spPr>
          <a:xfrm>
            <a:off x="2252841" y="6124701"/>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hre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Bell Tower Brick Bar"/>
          <p:cNvSpPr/>
          <p:nvPr userDrawn="1"/>
        </p:nvSpPr>
        <p:spPr>
          <a:xfrm>
            <a:off x="1620663" y="2277"/>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5"/>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Bell Tower Brick</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hre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5"/>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Bell Tower Brick</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207461"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smtClean="0"/>
              <a:t>Title Slide Impact Regular 60 point</a:t>
            </a:r>
            <a:endParaRPr lang="en-US" dirty="0"/>
          </a:p>
        </p:txBody>
      </p:sp>
      <p:sp>
        <p:nvSpPr>
          <p:cNvPr id="12" name="Footer"/>
          <p:cNvSpPr>
            <a:spLocks noGrp="1"/>
          </p:cNvSpPr>
          <p:nvPr>
            <p:ph type="body" sz="quarter" idx="14" hasCustomPrompt="1"/>
          </p:nvPr>
        </p:nvSpPr>
        <p:spPr>
          <a:xfrm>
            <a:off x="2252841" y="6124701"/>
            <a:ext cx="6100937" cy="401635"/>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a:p>
            <a:pPr lvl="0"/>
            <a:r>
              <a:rPr lang="en-US" dirty="0" smtClean="0"/>
              <a:t>Month, Day, Year</a:t>
            </a:r>
            <a:endParaRPr lang="en-US" dirty="0"/>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userDrawn="1">
          <p15:clr>
            <a:srgbClr val="FBAE40"/>
          </p15:clr>
        </p15:guide>
        <p15:guide id="2" pos="3840" userDrawn="1">
          <p15:clr>
            <a:srgbClr val="FBAE40"/>
          </p15:clr>
        </p15:guide>
        <p15:guide id="3" pos="1080" userDrawn="1">
          <p15:clr>
            <a:srgbClr val="FBAE40"/>
          </p15:clr>
        </p15:guide>
        <p15:guide id="4" pos="1416" userDrawn="1">
          <p15:clr>
            <a:srgbClr val="FBAE40"/>
          </p15:clr>
        </p15:guide>
        <p15:guide id="5" orient="horz" pos="2160" userDrawn="1">
          <p15:clr>
            <a:srgbClr val="FBAE40"/>
          </p15:clr>
        </p15:guide>
        <p15:guide id="6" orient="horz" pos="3960" userDrawn="1">
          <p15:clr>
            <a:srgbClr val="FBAE40"/>
          </p15:clr>
        </p15:guide>
        <p15:guide id="7" orient="horz" pos="7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hre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Three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661605" cy="429151"/>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hre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Bell Tower Brick Bar"/>
          <p:cNvSpPr/>
          <p:nvPr userDrawn="1"/>
        </p:nvSpPr>
        <p:spPr>
          <a:xfrm>
            <a:off x="1620879"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661605" cy="488586"/>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hree-Graphic Slide-Large Picture">
    <p:spTree>
      <p:nvGrpSpPr>
        <p:cNvPr id="1" name=""/>
        <p:cNvGrpSpPr/>
        <p:nvPr/>
      </p:nvGrpSpPr>
      <p:grpSpPr>
        <a:xfrm>
          <a:off x="0" y="0"/>
          <a:ext cx="0" cy="0"/>
          <a:chOff x="0" y="0"/>
          <a:chExt cx="0" cy="0"/>
        </a:xfrm>
      </p:grpSpPr>
      <p:sp>
        <p:nvSpPr>
          <p:cNvPr id="6" name="Bell Tower Brick Bar1"/>
          <p:cNvSpPr/>
          <p:nvPr userDrawn="1"/>
        </p:nvSpPr>
        <p:spPr>
          <a:xfrm>
            <a:off x="0" y="1"/>
            <a:ext cx="12192000" cy="56832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Bell Tower Brick Bar 2"/>
          <p:cNvSpPr/>
          <p:nvPr userDrawn="1"/>
        </p:nvSpPr>
        <p:spPr>
          <a:xfrm>
            <a:off x="0" y="5254626"/>
            <a:ext cx="12192000" cy="160337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hree-Proof Point Slide">
    <p:spTree>
      <p:nvGrpSpPr>
        <p:cNvPr id="1" name=""/>
        <p:cNvGrpSpPr/>
        <p:nvPr/>
      </p:nvGrpSpPr>
      <p:grpSpPr>
        <a:xfrm>
          <a:off x="0" y="0"/>
          <a:ext cx="0" cy="0"/>
          <a:chOff x="0" y="0"/>
          <a:chExt cx="0" cy="0"/>
        </a:xfrm>
      </p:grpSpPr>
      <p:sp>
        <p:nvSpPr>
          <p:cNvPr id="10" name="Bell Tower Brick Background"/>
          <p:cNvSpPr/>
          <p:nvPr userDrawn="1"/>
        </p:nvSpPr>
        <p:spPr>
          <a:xfrm>
            <a:off x="0" y="1133077"/>
            <a:ext cx="12192000" cy="572611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Three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Four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Ever True Blue Bar"/>
          <p:cNvSpPr/>
          <p:nvPr userDrawn="1"/>
        </p:nvSpPr>
        <p:spPr>
          <a:xfrm>
            <a:off x="1577421" y="1478742"/>
            <a:ext cx="137079" cy="249781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Four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Four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ur-Section On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Ever True Blue Bar"/>
          <p:cNvSpPr/>
          <p:nvPr userDrawn="1"/>
        </p:nvSpPr>
        <p:spPr>
          <a:xfrm>
            <a:off x="1620663" y="2277"/>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3"/>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Ever True Blue</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ur-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3"/>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Ever True Blue</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ur-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Four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805792" cy="429151"/>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ur-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Ever True Blue Bar"/>
          <p:cNvSpPr/>
          <p:nvPr userDrawn="1"/>
        </p:nvSpPr>
        <p:spPr>
          <a:xfrm>
            <a:off x="1620879"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796648" cy="488586"/>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Four-Graphic Slide-Large Picture">
    <p:spTree>
      <p:nvGrpSpPr>
        <p:cNvPr id="1" name=""/>
        <p:cNvGrpSpPr/>
        <p:nvPr/>
      </p:nvGrpSpPr>
      <p:grpSpPr>
        <a:xfrm>
          <a:off x="0" y="0"/>
          <a:ext cx="0" cy="0"/>
          <a:chOff x="0" y="0"/>
          <a:chExt cx="0" cy="0"/>
        </a:xfrm>
      </p:grpSpPr>
      <p:sp>
        <p:nvSpPr>
          <p:cNvPr id="6" name="Ever True Blue Bar 1"/>
          <p:cNvSpPr/>
          <p:nvPr userDrawn="1"/>
        </p:nvSpPr>
        <p:spPr>
          <a:xfrm>
            <a:off x="0" y="1"/>
            <a:ext cx="12192000" cy="56832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Ever True Blue Bar 2"/>
          <p:cNvSpPr/>
          <p:nvPr userDrawn="1"/>
        </p:nvSpPr>
        <p:spPr>
          <a:xfrm>
            <a:off x="0" y="5254626"/>
            <a:ext cx="12192000" cy="160337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n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On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One Title Impact Regular 30 Point</a:t>
            </a:r>
            <a:endParaRPr lang="en-US" dirty="0"/>
          </a:p>
        </p:txBody>
      </p:sp>
      <p:sp>
        <p:nvSpPr>
          <p:cNvPr id="12" name="Footer"/>
          <p:cNvSpPr>
            <a:spLocks noGrp="1"/>
          </p:cNvSpPr>
          <p:nvPr>
            <p:ph type="body" sz="quarter" idx="14" hasCustomPrompt="1"/>
          </p:nvPr>
        </p:nvSpPr>
        <p:spPr>
          <a:xfrm>
            <a:off x="2252841" y="6124701"/>
            <a:ext cx="6100937" cy="230053"/>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guide id="7" pos="65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Four-Proof Point Slide">
    <p:spTree>
      <p:nvGrpSpPr>
        <p:cNvPr id="1" name=""/>
        <p:cNvGrpSpPr/>
        <p:nvPr/>
      </p:nvGrpSpPr>
      <p:grpSpPr>
        <a:xfrm>
          <a:off x="0" y="0"/>
          <a:ext cx="0" cy="0"/>
          <a:chOff x="0" y="0"/>
          <a:chExt cx="0" cy="0"/>
        </a:xfrm>
      </p:grpSpPr>
      <p:sp>
        <p:nvSpPr>
          <p:cNvPr id="10" name="Ever True Blue Background"/>
          <p:cNvSpPr/>
          <p:nvPr userDrawn="1"/>
        </p:nvSpPr>
        <p:spPr>
          <a:xfrm>
            <a:off x="0" y="1133077"/>
            <a:ext cx="12192000" cy="5726112"/>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Four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5"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7"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pic>
        <p:nvPicPr>
          <p:cNvPr id="8" name="Black Bar"/>
          <p:cNvPicPr>
            <a:picLocks noChangeAspect="1"/>
          </p:cNvPicPr>
          <p:nvPr userDrawn="1"/>
        </p:nvPicPr>
        <p:blipFill>
          <a:blip r:embed="rId2"/>
          <a:stretch>
            <a:fillRect/>
          </a:stretch>
        </p:blipFill>
        <p:spPr>
          <a:xfrm>
            <a:off x="0" y="1260698"/>
            <a:ext cx="12192000" cy="4279900"/>
          </a:xfrm>
          <a:prstGeom prst="rect">
            <a:avLst/>
          </a:prstGeom>
        </p:spPr>
      </p:pic>
      <p:sp>
        <p:nvSpPr>
          <p:cNvPr id="9" name="Campus Gold Bar"/>
          <p:cNvSpPr/>
          <p:nvPr userDrawn="1"/>
        </p:nvSpPr>
        <p:spPr>
          <a:xfrm>
            <a:off x="1584057" y="1478617"/>
            <a:ext cx="124180"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Concluding Head"/>
          <p:cNvSpPr>
            <a:spLocks noGrp="1"/>
          </p:cNvSpPr>
          <p:nvPr>
            <p:ph type="title" hasCustomPrompt="1"/>
          </p:nvPr>
        </p:nvSpPr>
        <p:spPr>
          <a:xfrm>
            <a:off x="2321986" y="2071159"/>
            <a:ext cx="6799437" cy="829733"/>
          </a:xfrm>
        </p:spPr>
        <p:txBody>
          <a:bodyPr lIns="0" tIns="0" rIns="0" bIns="0" anchor="t" anchorCtr="0">
            <a:noAutofit/>
          </a:bodyPr>
          <a:lstStyle>
            <a:lvl1pPr algn="l">
              <a:defRPr sz="6000" b="0" i="0" cap="all">
                <a:solidFill>
                  <a:schemeClr val="bg1"/>
                </a:solidFill>
                <a:latin typeface="Impact"/>
              </a:defRPr>
            </a:lvl1pPr>
          </a:lstStyle>
          <a:p>
            <a:r>
              <a:rPr lang="en-US" dirty="0" smtClean="0"/>
              <a:t>Thank You</a:t>
            </a:r>
            <a:endParaRPr lang="en-US" dirty="0"/>
          </a:p>
        </p:txBody>
      </p:sp>
      <p:sp>
        <p:nvSpPr>
          <p:cNvPr id="4" name="Concluding Text"/>
          <p:cNvSpPr>
            <a:spLocks noGrp="1"/>
          </p:cNvSpPr>
          <p:nvPr>
            <p:ph type="body" sz="half" idx="2" hasCustomPrompt="1"/>
          </p:nvPr>
        </p:nvSpPr>
        <p:spPr>
          <a:xfrm>
            <a:off x="2321981" y="3219451"/>
            <a:ext cx="6799440" cy="1016880"/>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 conclusion, thank-you message or contact information could go here. Arial Regular 18 point minimum.</a:t>
            </a:r>
          </a:p>
        </p:txBody>
      </p:sp>
      <p:pic>
        <p:nvPicPr>
          <p:cNvPr id="12"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pic>
        <p:nvPicPr>
          <p:cNvPr id="11" name="We Are Purdue. What We Make Moves The World Forward."/>
          <p:cNvPicPr>
            <a:picLocks noChangeAspect="1"/>
          </p:cNvPicPr>
          <p:nvPr userDrawn="1"/>
        </p:nvPicPr>
        <p:blipFill>
          <a:blip r:embed="rId4"/>
          <a:stretch>
            <a:fillRect/>
          </a:stretch>
        </p:blipFill>
        <p:spPr>
          <a:xfrm>
            <a:off x="2324100" y="6290852"/>
            <a:ext cx="4759515"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5"/>
          <a:stretch>
            <a:fillRect/>
          </a:stretch>
        </p:blipFill>
        <p:spPr>
          <a:xfrm>
            <a:off x="69082" y="6589379"/>
            <a:ext cx="647700" cy="180975"/>
          </a:xfrm>
          <a:prstGeom prst="rect">
            <a:avLst/>
          </a:prstGeom>
        </p:spPr>
      </p:pic>
    </p:spTree>
    <p:extLst>
      <p:ext uri="{BB962C8B-B14F-4D97-AF65-F5344CB8AC3E}">
        <p14:creationId xmlns:p14="http://schemas.microsoft.com/office/powerpoint/2010/main" val="17951439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984" userDrawn="1">
          <p15:clr>
            <a:srgbClr val="FBAE40"/>
          </p15:clr>
        </p15:guide>
        <p15:guide id="4" orient="horz" pos="4056" userDrawn="1">
          <p15:clr>
            <a:srgbClr val="FBAE40"/>
          </p15:clr>
        </p15:guide>
        <p15:guide id="5" pos="14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ne-Content Slide-1 column">
    <p:spTree>
      <p:nvGrpSpPr>
        <p:cNvPr id="1" name=""/>
        <p:cNvGrpSpPr/>
        <p:nvPr/>
      </p:nvGrpSpPr>
      <p:grpSpPr>
        <a:xfrm>
          <a:off x="0" y="0"/>
          <a:ext cx="0" cy="0"/>
          <a:chOff x="0" y="0"/>
          <a:chExt cx="0" cy="0"/>
        </a:xfrm>
      </p:grpSpPr>
      <p:sp>
        <p:nvSpPr>
          <p:cNvPr id="9" name="Black Bar"/>
          <p:cNvSpPr/>
          <p:nvPr userDrawn="1"/>
        </p:nvSpPr>
        <p:spPr>
          <a:xfrm>
            <a:off x="0" y="-9662"/>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Campus Gold Bar"/>
          <p:cNvSpPr/>
          <p:nvPr userDrawn="1"/>
        </p:nvSpPr>
        <p:spPr>
          <a:xfrm>
            <a:off x="1620663" y="2277"/>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Digital Headline Gold</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31754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39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n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Digital Headline Gold</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28349045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n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One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77836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158713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10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n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Campus Gold Bar"/>
          <p:cNvSpPr/>
          <p:nvPr userDrawn="1"/>
        </p:nvSpPr>
        <p:spPr>
          <a:xfrm>
            <a:off x="1620879"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3" y="1636776"/>
            <a:ext cx="4769216"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33322873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624" userDrawn="1">
          <p15:clr>
            <a:srgbClr val="FBAE40"/>
          </p15:clr>
        </p15:guide>
        <p15:guide id="6" orient="horz" pos="1056" userDrawn="1">
          <p15:clr>
            <a:srgbClr val="FBAE40"/>
          </p15:clr>
        </p15:guide>
        <p15:guide id="7" orient="horz" pos="39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ne-Graphic Slide-Large Picture">
    <p:spTree>
      <p:nvGrpSpPr>
        <p:cNvPr id="1" name=""/>
        <p:cNvGrpSpPr/>
        <p:nvPr/>
      </p:nvGrpSpPr>
      <p:grpSpPr>
        <a:xfrm>
          <a:off x="0" y="0"/>
          <a:ext cx="0" cy="0"/>
          <a:chOff x="0" y="0"/>
          <a:chExt cx="0" cy="0"/>
        </a:xfrm>
      </p:grpSpPr>
      <p:sp>
        <p:nvSpPr>
          <p:cNvPr id="6" name="Campus Gold Bar 1"/>
          <p:cNvSpPr/>
          <p:nvPr userDrawn="1"/>
        </p:nvSpPr>
        <p:spPr>
          <a:xfrm>
            <a:off x="0" y="1"/>
            <a:ext cx="12192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Campus Gold Bar 2"/>
          <p:cNvSpPr/>
          <p:nvPr userDrawn="1"/>
        </p:nvSpPr>
        <p:spPr>
          <a:xfrm>
            <a:off x="0" y="5254626"/>
            <a:ext cx="12192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smtClean="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smtClean="0">
                <a:solidFill>
                  <a:schemeClr val="tx1"/>
                </a:solidFill>
                <a:latin typeface="Arial" charset="0"/>
              </a:rPr>
            </a:br>
            <a:r>
              <a:rPr lang="en-US" b="1" i="0" baseline="0" dirty="0" smtClean="0">
                <a:solidFill>
                  <a:schemeClr val="tx1"/>
                </a:solidFill>
                <a:latin typeface="Arial" charset="0"/>
              </a:rPr>
              <a:t> </a:t>
            </a:r>
            <a:endParaRPr lang="en-US" b="1" i="0" baseline="0" dirty="0">
              <a:solidFill>
                <a:schemeClr val="tx1"/>
              </a:solidFill>
              <a:latin typeface="Arial" charset="0"/>
            </a:endParaRPr>
          </a:p>
        </p:txBody>
      </p:sp>
    </p:spTree>
    <p:extLst>
      <p:ext uri="{BB962C8B-B14F-4D97-AF65-F5344CB8AC3E}">
        <p14:creationId xmlns:p14="http://schemas.microsoft.com/office/powerpoint/2010/main" val="34002142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056" userDrawn="1">
          <p15:clr>
            <a:srgbClr val="FBAE40"/>
          </p15:clr>
        </p15:guide>
        <p15:guide id="4" pos="14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ne-Proof Point Slide">
    <p:spTree>
      <p:nvGrpSpPr>
        <p:cNvPr id="1" name=""/>
        <p:cNvGrpSpPr/>
        <p:nvPr/>
      </p:nvGrpSpPr>
      <p:grpSpPr>
        <a:xfrm>
          <a:off x="0" y="0"/>
          <a:ext cx="0" cy="0"/>
          <a:chOff x="0" y="0"/>
          <a:chExt cx="0" cy="0"/>
        </a:xfrm>
      </p:grpSpPr>
      <p:sp>
        <p:nvSpPr>
          <p:cNvPr id="10" name="Campus Gold Background"/>
          <p:cNvSpPr/>
          <p:nvPr userDrawn="1"/>
        </p:nvSpPr>
        <p:spPr>
          <a:xfrm>
            <a:off x="0" y="1133077"/>
            <a:ext cx="12192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One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ext uri="{BB962C8B-B14F-4D97-AF65-F5344CB8AC3E}">
        <p14:creationId xmlns:p14="http://schemas.microsoft.com/office/powerpoint/2010/main" val="21606944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orient="horz" pos="3984" userDrawn="1">
          <p15:clr>
            <a:srgbClr val="FBAE40"/>
          </p15:clr>
        </p15:guide>
        <p15:guide id="5" pos="1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6/6/2019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a:p>
        </p:txBody>
      </p:sp>
    </p:spTree>
    <p:extLst>
      <p:ext uri="{BB962C8B-B14F-4D97-AF65-F5344CB8AC3E}">
        <p14:creationId xmlns:p14="http://schemas.microsoft.com/office/powerpoint/2010/main" val="2533500279"/>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81" r:id="rId3"/>
    <p:sldLayoutId id="2147483651" r:id="rId4"/>
    <p:sldLayoutId id="2147483652" r:id="rId5"/>
    <p:sldLayoutId id="2147483653" r:id="rId6"/>
    <p:sldLayoutId id="2147483654" r:id="rId7"/>
    <p:sldLayoutId id="2147483655" r:id="rId8"/>
    <p:sldLayoutId id="2147483656"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657" r:id="rId3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244132" y="2728553"/>
            <a:ext cx="8168496" cy="1295191"/>
          </a:xfrm>
        </p:spPr>
        <p:txBody>
          <a:bodyPr/>
          <a:lstStyle/>
          <a:p>
            <a:r>
              <a:rPr lang="en-US" dirty="0" smtClean="0"/>
              <a:t>Logic and Proofs</a:t>
            </a:r>
            <a:endParaRPr lang="en-US" dirty="0"/>
          </a:p>
        </p:txBody>
      </p:sp>
      <p:sp>
        <p:nvSpPr>
          <p:cNvPr id="4" name="Footer"/>
          <p:cNvSpPr>
            <a:spLocks noGrp="1"/>
          </p:cNvSpPr>
          <p:nvPr>
            <p:ph type="body" sz="quarter" idx="14"/>
          </p:nvPr>
        </p:nvSpPr>
        <p:spPr>
          <a:xfrm>
            <a:off x="2252841" y="6106739"/>
            <a:ext cx="6100937" cy="486085"/>
          </a:xfrm>
        </p:spPr>
        <p:txBody>
          <a:bodyPr>
            <a:normAutofit fontScale="92500"/>
          </a:bodyPr>
          <a:lstStyle/>
          <a:p>
            <a:pPr lvl="0"/>
            <a:r>
              <a:rPr lang="en-US" dirty="0" smtClean="0"/>
              <a:t>Computer Science, Purdue University</a:t>
            </a:r>
          </a:p>
          <a:p>
            <a:r>
              <a:rPr lang="en-US" dirty="0" smtClean="0"/>
              <a:t>Copyright McGraw Hill, Rosen, Discrete Mathematics and its Applications</a:t>
            </a:r>
            <a:endParaRPr lang="en-US" dirty="0"/>
          </a:p>
          <a:p>
            <a:pPr lvl="0"/>
            <a:endParaRPr lang="en-US" dirty="0"/>
          </a:p>
        </p:txBody>
      </p:sp>
    </p:spTree>
    <p:extLst>
      <p:ext uri="{BB962C8B-B14F-4D97-AF65-F5344CB8AC3E}">
        <p14:creationId xmlns:p14="http://schemas.microsoft.com/office/powerpoint/2010/main" val="189909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a:t>Rules of Inference in Propositional Logic: </a:t>
            </a:r>
            <a:r>
              <a:rPr lang="en-US" dirty="0" smtClean="0"/>
              <a:t>Addition</a:t>
            </a:r>
            <a:endParaRPr lang="en-US" dirty="0"/>
          </a:p>
          <a:p>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2245404" y="2598170"/>
            <a:ext cx="1208811" cy="562761"/>
          </a:xfrm>
          <a:prstGeom prst="rect">
            <a:avLst/>
          </a:prstGeom>
        </p:spPr>
      </p:pic>
      <p:sp>
        <p:nvSpPr>
          <p:cNvPr id="7" name="TextBox 6"/>
          <p:cNvSpPr txBox="1"/>
          <p:nvPr/>
        </p:nvSpPr>
        <p:spPr>
          <a:xfrm>
            <a:off x="2245404" y="3569683"/>
            <a:ext cx="56388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visit Las Vegas.”</a:t>
            </a:r>
          </a:p>
          <a:p>
            <a:endParaRPr lang="en-US" dirty="0" smtClean="0"/>
          </a:p>
          <a:p>
            <a:r>
              <a:rPr lang="en-US" dirty="0" smtClean="0"/>
              <a:t>“I will study discrete math.”</a:t>
            </a:r>
          </a:p>
          <a:p>
            <a:endParaRPr lang="en-US" dirty="0" smtClean="0"/>
          </a:p>
          <a:p>
            <a:r>
              <a:rPr lang="en-US" dirty="0" smtClean="0"/>
              <a:t>“Therefore, I will  study discrete math or I will visit </a:t>
            </a:r>
          </a:p>
          <a:p>
            <a:r>
              <a:rPr lang="en-US" dirty="0" smtClean="0"/>
              <a:t>Las Vegas.”</a:t>
            </a:r>
          </a:p>
          <a:p>
            <a:endParaRPr lang="en-US" dirty="0" smtClean="0"/>
          </a:p>
        </p:txBody>
      </p:sp>
      <p:sp>
        <p:nvSpPr>
          <p:cNvPr id="8" name="TextBox 7"/>
          <p:cNvSpPr txBox="1"/>
          <p:nvPr/>
        </p:nvSpPr>
        <p:spPr>
          <a:xfrm>
            <a:off x="4404919" y="2514600"/>
            <a:ext cx="3657600" cy="646331"/>
          </a:xfrm>
          <a:prstGeom prst="rect">
            <a:avLst/>
          </a:prstGeom>
          <a:noFill/>
        </p:spPr>
        <p:txBody>
          <a:bodyPr wrap="square" rtlCol="0">
            <a:spAutoFit/>
          </a:bodyPr>
          <a:lstStyle/>
          <a:p>
            <a:r>
              <a:rPr lang="en-US" b="1" dirty="0" smtClean="0"/>
              <a:t>Corresponding Tautology:</a:t>
            </a:r>
            <a:r>
              <a:rPr lang="en-US" dirty="0" smtClean="0"/>
              <a:t> </a:t>
            </a:r>
          </a:p>
          <a:p>
            <a:r>
              <a:rPr lang="en-US" i="1" dirty="0" smtClean="0"/>
              <a:t>            p</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endParaRPr lang="en-US" i="1" dirty="0"/>
          </a:p>
        </p:txBody>
      </p:sp>
    </p:spTree>
    <p:extLst>
      <p:ext uri="{BB962C8B-B14F-4D97-AF65-F5344CB8AC3E}">
        <p14:creationId xmlns:p14="http://schemas.microsoft.com/office/powerpoint/2010/main" val="219343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a:t>Rules of Inference in Propositional Logic: </a:t>
            </a:r>
            <a:r>
              <a:rPr lang="en-US" dirty="0" smtClean="0"/>
              <a:t>Simplification</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10" name="TextBox 9"/>
          <p:cNvSpPr txBox="1"/>
          <p:nvPr/>
        </p:nvSpPr>
        <p:spPr>
          <a:xfrm>
            <a:off x="2245404" y="3746429"/>
            <a:ext cx="5257800" cy="2308324"/>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r>
              <a:rPr lang="en-US" dirty="0" smtClean="0"/>
              <a:t>“I will study discrete math and English literature”</a:t>
            </a:r>
          </a:p>
          <a:p>
            <a:endParaRPr lang="en-US" dirty="0" smtClean="0"/>
          </a:p>
          <a:p>
            <a:r>
              <a:rPr lang="en-US" dirty="0" smtClean="0"/>
              <a:t>“Therefore, I will study discrete math.”</a:t>
            </a:r>
          </a:p>
          <a:p>
            <a:endParaRPr lang="en-US" dirty="0" smtClean="0"/>
          </a:p>
        </p:txBody>
      </p:sp>
      <p:pic>
        <p:nvPicPr>
          <p:cNvPr id="11" name="Picture 10" descr="addin_tmp.png"/>
          <p:cNvPicPr>
            <a:picLocks noChangeAspect="1"/>
          </p:cNvPicPr>
          <p:nvPr>
            <p:custDataLst>
              <p:tags r:id="rId1"/>
            </p:custDataLst>
          </p:nvPr>
        </p:nvPicPr>
        <p:blipFill>
          <a:blip r:embed="rId3" cstate="print"/>
          <a:stretch>
            <a:fillRect/>
          </a:stretch>
        </p:blipFill>
        <p:spPr>
          <a:xfrm>
            <a:off x="2245404" y="2627257"/>
            <a:ext cx="909936" cy="596317"/>
          </a:xfrm>
          <a:prstGeom prst="rect">
            <a:avLst/>
          </a:prstGeom>
        </p:spPr>
      </p:pic>
      <p:sp>
        <p:nvSpPr>
          <p:cNvPr id="12" name="TextBox 11"/>
          <p:cNvSpPr txBox="1"/>
          <p:nvPr/>
        </p:nvSpPr>
        <p:spPr>
          <a:xfrm>
            <a:off x="4083341" y="2577243"/>
            <a:ext cx="3657600" cy="646331"/>
          </a:xfrm>
          <a:prstGeom prst="rect">
            <a:avLst/>
          </a:prstGeom>
          <a:noFill/>
        </p:spPr>
        <p:txBody>
          <a:bodyPr wrap="square" rtlCol="0">
            <a:spAutoFit/>
          </a:bodyPr>
          <a:lstStyle/>
          <a:p>
            <a:r>
              <a:rPr lang="en-US" b="1" dirty="0" smtClean="0"/>
              <a:t>Corresponding Tautology: </a:t>
            </a:r>
          </a:p>
          <a:p>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 →</a:t>
            </a:r>
            <a:r>
              <a:rPr lang="en-US" i="1" dirty="0" smtClean="0">
                <a:latin typeface="Cambria Math"/>
                <a:ea typeface="Cambria Math"/>
              </a:rPr>
              <a:t>p</a:t>
            </a:r>
            <a:endParaRPr lang="en-US" i="1" dirty="0"/>
          </a:p>
        </p:txBody>
      </p:sp>
    </p:spTree>
    <p:extLst>
      <p:ext uri="{BB962C8B-B14F-4D97-AF65-F5344CB8AC3E}">
        <p14:creationId xmlns:p14="http://schemas.microsoft.com/office/powerpoint/2010/main" val="215163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a:t>Rules of Inference in Propositional Logic: </a:t>
            </a:r>
            <a:r>
              <a:rPr lang="en-US" dirty="0" smtClean="0"/>
              <a:t>Conjunction</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8" name="TextBox 7"/>
          <p:cNvSpPr txBox="1"/>
          <p:nvPr/>
        </p:nvSpPr>
        <p:spPr>
          <a:xfrm>
            <a:off x="2245404" y="3391768"/>
            <a:ext cx="7099932"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endParaRPr lang="en-US" dirty="0" smtClean="0"/>
          </a:p>
          <a:p>
            <a:r>
              <a:rPr lang="en-US" dirty="0" smtClean="0"/>
              <a:t>“I will study discrete math.”</a:t>
            </a:r>
          </a:p>
          <a:p>
            <a:r>
              <a:rPr lang="en-US" dirty="0" smtClean="0"/>
              <a:t>“I will study  English literature.”</a:t>
            </a:r>
          </a:p>
          <a:p>
            <a:endParaRPr lang="en-US" dirty="0" smtClean="0"/>
          </a:p>
          <a:p>
            <a:r>
              <a:rPr lang="en-US" dirty="0" smtClean="0"/>
              <a:t>“Therefore, I will study discrete math and I will study English literature.”</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2245404" y="2362200"/>
            <a:ext cx="1148748" cy="874931"/>
          </a:xfrm>
          <a:prstGeom prst="rect">
            <a:avLst/>
          </a:prstGeom>
        </p:spPr>
      </p:pic>
      <p:sp>
        <p:nvSpPr>
          <p:cNvPr id="10" name="TextBox 9"/>
          <p:cNvSpPr txBox="1"/>
          <p:nvPr/>
        </p:nvSpPr>
        <p:spPr>
          <a:xfrm>
            <a:off x="4121091" y="2439769"/>
            <a:ext cx="3429000" cy="646331"/>
          </a:xfrm>
          <a:prstGeom prst="rect">
            <a:avLst/>
          </a:prstGeom>
          <a:noFill/>
        </p:spPr>
        <p:txBody>
          <a:bodyPr wrap="square" rtlCol="0">
            <a:spAutoFit/>
          </a:bodyPr>
          <a:lstStyle/>
          <a:p>
            <a:r>
              <a:rPr lang="en-US" b="1" dirty="0" smtClean="0"/>
              <a:t>Corresponding Tautology:</a:t>
            </a:r>
          </a:p>
          <a:p>
            <a:r>
              <a:rPr lang="en-US" dirty="0" smtClean="0"/>
              <a:t> (</a:t>
            </a:r>
            <a:r>
              <a:rPr lang="en-US" dirty="0" smtClean="0">
                <a:latin typeface="Cambria Math"/>
                <a:ea typeface="Cambria Math"/>
              </a:rPr>
              <a:t>(</a:t>
            </a:r>
            <a:r>
              <a:rPr lang="en-US" i="1" dirty="0" smtClean="0"/>
              <a:t>p</a:t>
            </a:r>
            <a:r>
              <a:rPr lang="en-US" dirty="0" smtClean="0"/>
              <a:t>)</a:t>
            </a:r>
            <a:r>
              <a:rPr lang="en-US" i="1" dirty="0" smtClean="0"/>
              <a:t>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a:t>
            </a:r>
            <a:endParaRPr lang="en-US" i="1" dirty="0"/>
          </a:p>
        </p:txBody>
      </p:sp>
    </p:spTree>
    <p:extLst>
      <p:ext uri="{BB962C8B-B14F-4D97-AF65-F5344CB8AC3E}">
        <p14:creationId xmlns:p14="http://schemas.microsoft.com/office/powerpoint/2010/main" val="129629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a:t>Rules of Inference in Propositional Logic: </a:t>
            </a:r>
            <a:r>
              <a:rPr lang="en-US" dirty="0" smtClean="0"/>
              <a:t>Resolution</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7" name="TextBox 6"/>
          <p:cNvSpPr txBox="1"/>
          <p:nvPr/>
        </p:nvSpPr>
        <p:spPr>
          <a:xfrm>
            <a:off x="2245404" y="3475613"/>
            <a:ext cx="6477000" cy="2862322"/>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r</a:t>
            </a:r>
            <a:r>
              <a:rPr lang="en-US" dirty="0" smtClean="0"/>
              <a:t> be “I will study English literature.”</a:t>
            </a:r>
          </a:p>
          <a:p>
            <a:r>
              <a:rPr lang="en-US" dirty="0" smtClean="0"/>
              <a:t>Let q be “I will study databases.”</a:t>
            </a:r>
          </a:p>
          <a:p>
            <a:endParaRPr lang="en-US" dirty="0" smtClean="0"/>
          </a:p>
          <a:p>
            <a:r>
              <a:rPr lang="en-US" dirty="0" smtClean="0"/>
              <a:t>“I will not study discrete math or I will study English literature.”</a:t>
            </a:r>
          </a:p>
          <a:p>
            <a:r>
              <a:rPr lang="en-US" dirty="0" smtClean="0"/>
              <a:t>“I will study  discrete math or I will study databases.”</a:t>
            </a:r>
          </a:p>
          <a:p>
            <a:endParaRPr lang="en-US" dirty="0" smtClean="0"/>
          </a:p>
          <a:p>
            <a:r>
              <a:rPr lang="en-US" dirty="0" smtClean="0"/>
              <a:t>“Therefore, I will study databases or I will study English literature.”</a:t>
            </a:r>
          </a:p>
        </p:txBody>
      </p:sp>
      <p:pic>
        <p:nvPicPr>
          <p:cNvPr id="10" name="Picture 9" descr="addin_tmp.png"/>
          <p:cNvPicPr>
            <a:picLocks noChangeAspect="1"/>
          </p:cNvPicPr>
          <p:nvPr>
            <p:custDataLst>
              <p:tags r:id="rId1"/>
            </p:custDataLst>
          </p:nvPr>
        </p:nvPicPr>
        <p:blipFill>
          <a:blip r:embed="rId3" cstate="print"/>
          <a:stretch>
            <a:fillRect/>
          </a:stretch>
        </p:blipFill>
        <p:spPr>
          <a:xfrm>
            <a:off x="2245404" y="2256067"/>
            <a:ext cx="1196507" cy="961239"/>
          </a:xfrm>
          <a:prstGeom prst="rect">
            <a:avLst/>
          </a:prstGeom>
        </p:spPr>
      </p:pic>
      <p:sp>
        <p:nvSpPr>
          <p:cNvPr id="11" name="TextBox 10"/>
          <p:cNvSpPr txBox="1"/>
          <p:nvPr/>
        </p:nvSpPr>
        <p:spPr>
          <a:xfrm>
            <a:off x="3938631" y="2413520"/>
            <a:ext cx="41148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dirty="0" smtClean="0">
                <a:latin typeface="Cambria Math"/>
                <a:ea typeface="Cambria Math"/>
              </a:rPr>
              <a:t>¬</a:t>
            </a:r>
            <a:r>
              <a:rPr lang="en-US" i="1" dirty="0" smtClean="0"/>
              <a:t>p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i="1" dirty="0" smtClean="0">
                <a:latin typeface="Cambria Math"/>
                <a:ea typeface="Cambria Math"/>
              </a:rPr>
              <a:t>q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a:t>
            </a:r>
            <a:endParaRPr lang="en-US" i="1" dirty="0"/>
          </a:p>
        </p:txBody>
      </p:sp>
      <p:sp>
        <p:nvSpPr>
          <p:cNvPr id="12" name="TextBox 11"/>
          <p:cNvSpPr txBox="1"/>
          <p:nvPr/>
        </p:nvSpPr>
        <p:spPr>
          <a:xfrm>
            <a:off x="7389303" y="2442634"/>
            <a:ext cx="3733800" cy="646331"/>
          </a:xfrm>
          <a:prstGeom prst="rect">
            <a:avLst/>
          </a:prstGeom>
          <a:noFill/>
        </p:spPr>
        <p:txBody>
          <a:bodyPr wrap="square" rtlCol="0">
            <a:spAutoFit/>
          </a:bodyPr>
          <a:lstStyle/>
          <a:p>
            <a:r>
              <a:rPr lang="en-US" dirty="0" smtClean="0"/>
              <a:t>Resolution plays an important role in AI and is used in Prolog.</a:t>
            </a:r>
            <a:endParaRPr lang="en-US" dirty="0"/>
          </a:p>
        </p:txBody>
      </p:sp>
    </p:spTree>
    <p:extLst>
      <p:ext uri="{BB962C8B-B14F-4D97-AF65-F5344CB8AC3E}">
        <p14:creationId xmlns:p14="http://schemas.microsoft.com/office/powerpoint/2010/main" val="349571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smtClean="0"/>
              <a:t>Handling Quantified Statements</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9" name="Content Placeholder 2"/>
          <p:cNvSpPr txBox="1">
            <a:spLocks/>
          </p:cNvSpPr>
          <p:nvPr/>
        </p:nvSpPr>
        <p:spPr>
          <a:xfrm>
            <a:off x="2241030" y="2130352"/>
            <a:ext cx="8229600" cy="3386028"/>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Valid arguments for quantified statements are a sequence of statements. Each statement is either a premise or follows from previous statements by  rules of inference which include:</a:t>
            </a:r>
          </a:p>
          <a:p>
            <a:endParaRPr lang="en-US" sz="1800" dirty="0" smtClean="0">
              <a:solidFill>
                <a:schemeClr val="tx1"/>
              </a:solidFill>
              <a:latin typeface="Arial" panose="020B0604020202020204" pitchFamily="34" charset="0"/>
              <a:cs typeface="Arial" panose="020B0604020202020204" pitchFamily="34" charset="0"/>
            </a:endParaRPr>
          </a:p>
          <a:p>
            <a:pPr lvl="1"/>
            <a:r>
              <a:rPr lang="en-US" dirty="0" smtClean="0">
                <a:solidFill>
                  <a:schemeClr val="tx1"/>
                </a:solidFill>
                <a:latin typeface="Arial" panose="020B0604020202020204" pitchFamily="34" charset="0"/>
                <a:cs typeface="Arial" panose="020B0604020202020204" pitchFamily="34" charset="0"/>
              </a:rPr>
              <a:t>Rules of Inference for Propositional Logic</a:t>
            </a:r>
          </a:p>
          <a:p>
            <a:pPr lvl="1"/>
            <a:r>
              <a:rPr lang="en-US" dirty="0" smtClean="0">
                <a:solidFill>
                  <a:schemeClr val="tx1"/>
                </a:solidFill>
                <a:latin typeface="Arial" panose="020B0604020202020204" pitchFamily="34" charset="0"/>
                <a:cs typeface="Arial" panose="020B0604020202020204" pitchFamily="34" charset="0"/>
              </a:rPr>
              <a:t>Rules of Inference for Quantified Statements</a:t>
            </a:r>
          </a:p>
          <a:p>
            <a:pPr lvl="1"/>
            <a:endParaRPr lang="en-US"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The rules of inference for quantified statements are introduced in the next several slides.</a:t>
            </a:r>
          </a:p>
          <a:p>
            <a:endParaRPr lang="en-US" dirty="0"/>
          </a:p>
        </p:txBody>
      </p:sp>
    </p:spTree>
    <p:extLst>
      <p:ext uri="{BB962C8B-B14F-4D97-AF65-F5344CB8AC3E}">
        <p14:creationId xmlns:p14="http://schemas.microsoft.com/office/powerpoint/2010/main" val="428430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smtClean="0"/>
              <a:t>Universal Instantiation</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12" name="TextBox 11"/>
          <p:cNvSpPr txBox="1"/>
          <p:nvPr/>
        </p:nvSpPr>
        <p:spPr>
          <a:xfrm>
            <a:off x="2148590" y="3588895"/>
            <a:ext cx="7010400" cy="2308324"/>
          </a:xfrm>
          <a:prstGeom prst="rect">
            <a:avLst/>
          </a:prstGeom>
          <a:noFill/>
        </p:spPr>
        <p:txBody>
          <a:bodyPr wrap="square" rtlCol="0">
            <a:spAutoFit/>
          </a:bodyPr>
          <a:lstStyle/>
          <a:p>
            <a:r>
              <a:rPr lang="en-US" b="1" dirty="0" smtClean="0"/>
              <a:t>Example</a:t>
            </a:r>
            <a:r>
              <a:rPr lang="en-US" dirty="0" smtClean="0"/>
              <a:t>:</a:t>
            </a:r>
          </a:p>
          <a:p>
            <a:endParaRPr lang="en-US" dirty="0" smtClean="0"/>
          </a:p>
          <a:p>
            <a:r>
              <a:rPr lang="en-US" dirty="0" smtClean="0"/>
              <a:t>Our domain consists of all dogs and Fido is a dog.</a:t>
            </a:r>
          </a:p>
          <a:p>
            <a:endParaRPr lang="en-US" dirty="0" smtClean="0"/>
          </a:p>
          <a:p>
            <a:r>
              <a:rPr lang="en-US" dirty="0" smtClean="0"/>
              <a:t>“All dogs are cuddly.”</a:t>
            </a:r>
          </a:p>
          <a:p>
            <a:endParaRPr lang="en-US" dirty="0" smtClean="0"/>
          </a:p>
          <a:p>
            <a:r>
              <a:rPr lang="en-US" dirty="0" smtClean="0"/>
              <a:t>“Therefore,  Fido is cuddly.”</a:t>
            </a:r>
          </a:p>
          <a:p>
            <a:endParaRPr lang="en-US" dirty="0" smtClean="0"/>
          </a:p>
        </p:txBody>
      </p:sp>
      <p:pic>
        <p:nvPicPr>
          <p:cNvPr id="13" name="Picture 12" descr="addin_tmp.png"/>
          <p:cNvPicPr>
            <a:picLocks noChangeAspect="1"/>
          </p:cNvPicPr>
          <p:nvPr>
            <p:custDataLst>
              <p:tags r:id="rId1"/>
            </p:custDataLst>
          </p:nvPr>
        </p:nvPicPr>
        <p:blipFill>
          <a:blip r:embed="rId3" cstate="print"/>
          <a:stretch>
            <a:fillRect/>
          </a:stretch>
        </p:blipFill>
        <p:spPr>
          <a:xfrm>
            <a:off x="2148590" y="2613908"/>
            <a:ext cx="1336037" cy="705787"/>
          </a:xfrm>
          <a:prstGeom prst="rect">
            <a:avLst/>
          </a:prstGeom>
        </p:spPr>
      </p:pic>
    </p:spTree>
    <p:extLst>
      <p:ext uri="{BB962C8B-B14F-4D97-AF65-F5344CB8AC3E}">
        <p14:creationId xmlns:p14="http://schemas.microsoft.com/office/powerpoint/2010/main" val="1412228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smtClean="0"/>
              <a:t>Universal Generalization</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pic>
        <p:nvPicPr>
          <p:cNvPr id="10" name="Picture 9" descr="addin_tmp.png"/>
          <p:cNvPicPr>
            <a:picLocks noChangeAspect="1"/>
          </p:cNvPicPr>
          <p:nvPr>
            <p:custDataLst>
              <p:tags r:id="rId1"/>
            </p:custDataLst>
          </p:nvPr>
        </p:nvPicPr>
        <p:blipFill>
          <a:blip r:embed="rId3" cstate="print"/>
          <a:stretch>
            <a:fillRect/>
          </a:stretch>
        </p:blipFill>
        <p:spPr>
          <a:xfrm>
            <a:off x="2242031" y="2667001"/>
            <a:ext cx="2994781" cy="615846"/>
          </a:xfrm>
          <a:prstGeom prst="rect">
            <a:avLst/>
          </a:prstGeom>
        </p:spPr>
      </p:pic>
      <p:sp>
        <p:nvSpPr>
          <p:cNvPr id="11" name="TextBox 10"/>
          <p:cNvSpPr txBox="1"/>
          <p:nvPr/>
        </p:nvSpPr>
        <p:spPr>
          <a:xfrm>
            <a:off x="2242031" y="3773269"/>
            <a:ext cx="5257800" cy="646331"/>
          </a:xfrm>
          <a:prstGeom prst="rect">
            <a:avLst/>
          </a:prstGeom>
          <a:noFill/>
        </p:spPr>
        <p:txBody>
          <a:bodyPr wrap="square" rtlCol="0">
            <a:spAutoFit/>
          </a:bodyPr>
          <a:lstStyle/>
          <a:p>
            <a:endParaRPr lang="en-US" dirty="0" smtClean="0"/>
          </a:p>
          <a:p>
            <a:r>
              <a:rPr lang="en-US" dirty="0" smtClean="0"/>
              <a:t>Used often implicitly in Mathematical Proofs. </a:t>
            </a:r>
            <a:endParaRPr lang="en-US" dirty="0"/>
          </a:p>
        </p:txBody>
      </p:sp>
    </p:spTree>
    <p:extLst>
      <p:ext uri="{BB962C8B-B14F-4D97-AF65-F5344CB8AC3E}">
        <p14:creationId xmlns:p14="http://schemas.microsoft.com/office/powerpoint/2010/main" val="30601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smtClean="0"/>
              <a:t>Existential Instantiation</a:t>
            </a:r>
            <a:endParaRPr lang="en-US" dirty="0"/>
          </a:p>
          <a:p>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9" name="TextBox 8"/>
          <p:cNvSpPr txBox="1"/>
          <p:nvPr/>
        </p:nvSpPr>
        <p:spPr>
          <a:xfrm>
            <a:off x="2163916" y="3680936"/>
            <a:ext cx="7010400" cy="1477328"/>
          </a:xfrm>
          <a:prstGeom prst="rect">
            <a:avLst/>
          </a:prstGeom>
          <a:noFill/>
        </p:spPr>
        <p:txBody>
          <a:bodyPr wrap="square" rtlCol="0">
            <a:spAutoFit/>
          </a:bodyPr>
          <a:lstStyle/>
          <a:p>
            <a:r>
              <a:rPr lang="en-US" b="1" dirty="0" smtClean="0"/>
              <a:t>Example</a:t>
            </a:r>
            <a:r>
              <a:rPr lang="en-US" dirty="0" smtClean="0"/>
              <a:t>:</a:t>
            </a:r>
          </a:p>
          <a:p>
            <a:endParaRPr lang="en-US" dirty="0" smtClean="0"/>
          </a:p>
          <a:p>
            <a:r>
              <a:rPr lang="en-US" dirty="0" smtClean="0"/>
              <a:t>“There is someone who got an A in the course.”</a:t>
            </a:r>
          </a:p>
          <a:p>
            <a:r>
              <a:rPr lang="en-US" dirty="0" smtClean="0"/>
              <a:t>“Let’s call her </a:t>
            </a:r>
            <a:r>
              <a:rPr lang="en-US" i="1" dirty="0" smtClean="0"/>
              <a:t>a</a:t>
            </a:r>
            <a:r>
              <a:rPr lang="en-US" dirty="0" smtClean="0"/>
              <a:t> and say that </a:t>
            </a:r>
            <a:r>
              <a:rPr lang="en-US" i="1" dirty="0" smtClean="0"/>
              <a:t>a</a:t>
            </a:r>
            <a:r>
              <a:rPr lang="en-US" dirty="0" smtClean="0"/>
              <a:t> got an A”</a:t>
            </a:r>
          </a:p>
          <a:p>
            <a:endParaRPr lang="en-US" dirty="0" smtClean="0"/>
          </a:p>
        </p:txBody>
      </p:sp>
      <p:pic>
        <p:nvPicPr>
          <p:cNvPr id="10" name="Picture 9" descr="addin_tmp.png"/>
          <p:cNvPicPr>
            <a:picLocks noChangeAspect="1"/>
          </p:cNvPicPr>
          <p:nvPr>
            <p:custDataLst>
              <p:tags r:id="rId1"/>
            </p:custDataLst>
          </p:nvPr>
        </p:nvPicPr>
        <p:blipFill>
          <a:blip r:embed="rId3" cstate="print"/>
          <a:stretch>
            <a:fillRect/>
          </a:stretch>
        </p:blipFill>
        <p:spPr>
          <a:xfrm>
            <a:off x="2163916" y="2453393"/>
            <a:ext cx="3093884" cy="559632"/>
          </a:xfrm>
          <a:prstGeom prst="rect">
            <a:avLst/>
          </a:prstGeom>
        </p:spPr>
      </p:pic>
    </p:spTree>
    <p:extLst>
      <p:ext uri="{BB962C8B-B14F-4D97-AF65-F5344CB8AC3E}">
        <p14:creationId xmlns:p14="http://schemas.microsoft.com/office/powerpoint/2010/main" val="107852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cluding Head"/>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83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smtClean="0"/>
              <a:t>Logic and Proofs</a:t>
            </a:r>
            <a:endParaRPr lang="en-US" dirty="0"/>
          </a:p>
        </p:txBody>
      </p:sp>
      <p:sp>
        <p:nvSpPr>
          <p:cNvPr id="3" name="Subhead"/>
          <p:cNvSpPr>
            <a:spLocks noGrp="1"/>
          </p:cNvSpPr>
          <p:nvPr>
            <p:ph type="body" idx="1"/>
          </p:nvPr>
        </p:nvSpPr>
        <p:spPr/>
        <p:txBody>
          <a:bodyPr/>
          <a:lstStyle/>
          <a:p>
            <a:pPr lvl="0"/>
            <a:r>
              <a:rPr lang="en-US" dirty="0" smtClean="0"/>
              <a:t>Rules of Inference</a:t>
            </a:r>
            <a:endParaRPr lang="en-US" dirty="0"/>
          </a:p>
        </p:txBody>
      </p:sp>
      <p:sp>
        <p:nvSpPr>
          <p:cNvPr id="4" name="Body Text"/>
          <p:cNvSpPr>
            <a:spLocks noGrp="1"/>
          </p:cNvSpPr>
          <p:nvPr>
            <p:ph type="body" sz="quarter" idx="13"/>
          </p:nvPr>
        </p:nvSpPr>
        <p:spPr>
          <a:xfrm>
            <a:off x="2251287" y="2217739"/>
            <a:ext cx="8964794" cy="3411537"/>
          </a:xfrm>
        </p:spPr>
        <p:txBody>
          <a:bodyPr>
            <a:normAutofit/>
          </a:bodyPr>
          <a:lstStyle/>
          <a:p>
            <a:r>
              <a:rPr lang="en-US" dirty="0">
                <a:latin typeface="Arial" panose="020B0604020202020204" pitchFamily="34" charset="0"/>
                <a:cs typeface="Arial" panose="020B0604020202020204" pitchFamily="34" charset="0"/>
              </a:rPr>
              <a:t>We have the two premises:</a:t>
            </a:r>
          </a:p>
          <a:p>
            <a:pPr lvl="1"/>
            <a:r>
              <a:rPr lang="en-US" sz="1800" dirty="0">
                <a:latin typeface="Arial" panose="020B0604020202020204" pitchFamily="34" charset="0"/>
                <a:cs typeface="Arial" panose="020B0604020202020204" pitchFamily="34" charset="0"/>
              </a:rPr>
              <a:t>“All men are mortal.”</a:t>
            </a:r>
          </a:p>
          <a:p>
            <a:pPr lvl="1"/>
            <a:r>
              <a:rPr lang="en-US" sz="1800" dirty="0">
                <a:latin typeface="Arial" panose="020B0604020202020204" pitchFamily="34" charset="0"/>
                <a:cs typeface="Arial" panose="020B0604020202020204" pitchFamily="34" charset="0"/>
              </a:rPr>
              <a:t>“Socrates is a man.”</a:t>
            </a:r>
          </a:p>
          <a:p>
            <a:r>
              <a:rPr lang="en-US" dirty="0">
                <a:latin typeface="Arial" panose="020B0604020202020204" pitchFamily="34" charset="0"/>
                <a:cs typeface="Arial" panose="020B0604020202020204" pitchFamily="34" charset="0"/>
              </a:rPr>
              <a:t>And the conclusion: </a:t>
            </a:r>
          </a:p>
          <a:p>
            <a:pPr lvl="1"/>
            <a:r>
              <a:rPr lang="en-US" sz="1800" dirty="0">
                <a:latin typeface="Arial" panose="020B0604020202020204" pitchFamily="34" charset="0"/>
                <a:cs typeface="Arial" panose="020B0604020202020204" pitchFamily="34" charset="0"/>
              </a:rPr>
              <a:t>“Socrates is mortal.”</a:t>
            </a:r>
          </a:p>
          <a:p>
            <a:r>
              <a:rPr lang="en-US" dirty="0">
                <a:latin typeface="Arial" panose="020B0604020202020204" pitchFamily="34" charset="0"/>
                <a:cs typeface="Arial" panose="020B0604020202020204" pitchFamily="34" charset="0"/>
              </a:rPr>
              <a:t>How do we get the conclusion from the premises?</a:t>
            </a:r>
          </a:p>
          <a:p>
            <a:pPr marL="274320" lvl="1" indent="-274320">
              <a:buClr>
                <a:schemeClr val="accent3"/>
              </a:buClr>
              <a:buSzPct val="95000"/>
              <a:buNone/>
            </a:pPr>
            <a:endParaRPr lang="en-US" sz="1800" dirty="0">
              <a:latin typeface="Arial" panose="020B0604020202020204" pitchFamily="34" charset="0"/>
              <a:cs typeface="Arial" panose="020B0604020202020204" pitchFamily="34" charset="0"/>
            </a:endParaRPr>
          </a:p>
        </p:txBody>
      </p:sp>
      <p:sp>
        <p:nvSpPr>
          <p:cNvPr id="5" name="Footer"/>
          <p:cNvSpPr>
            <a:spLocks noGrp="1"/>
          </p:cNvSpPr>
          <p:nvPr>
            <p:ph type="body" sz="quarter" idx="14"/>
          </p:nvPr>
        </p:nvSpPr>
        <p:spPr/>
        <p:txBody>
          <a:bodyPr/>
          <a:lstStyle/>
          <a:p>
            <a:pPr lvl="0"/>
            <a:r>
              <a:rPr lang="en-US" dirty="0" smtClean="0"/>
              <a:t>Computer Science, Purdue University</a:t>
            </a:r>
            <a:endParaRPr lang="en-US" dirty="0"/>
          </a:p>
        </p:txBody>
      </p:sp>
    </p:spTree>
    <p:extLst>
      <p:ext uri="{BB962C8B-B14F-4D97-AF65-F5344CB8AC3E}">
        <p14:creationId xmlns:p14="http://schemas.microsoft.com/office/powerpoint/2010/main" val="1542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smtClean="0"/>
              <a:t>Rules of Inference: The Argument</a:t>
            </a:r>
            <a:endParaRPr lang="en-US" dirty="0"/>
          </a:p>
        </p:txBody>
      </p:sp>
      <p:sp>
        <p:nvSpPr>
          <p:cNvPr id="4" name="Text Placeholder 3"/>
          <p:cNvSpPr>
            <a:spLocks noGrp="1"/>
          </p:cNvSpPr>
          <p:nvPr>
            <p:ph type="body" sz="quarter" idx="13"/>
          </p:nvPr>
        </p:nvSpPr>
        <p:spPr>
          <a:xfrm>
            <a:off x="2251286" y="2217739"/>
            <a:ext cx="8604067" cy="3411537"/>
          </a:xfrm>
        </p:spPr>
        <p:txBody>
          <a:bodyPr>
            <a:noAutofit/>
          </a:bodyPr>
          <a:lstStyle/>
          <a:p>
            <a:r>
              <a:rPr lang="en-US" dirty="0"/>
              <a:t>We can express the premises (above the line) and the conclusion (below the line) in predicate logic as an argument:</a:t>
            </a:r>
          </a:p>
          <a:p>
            <a:endParaRPr lang="en-US" dirty="0"/>
          </a:p>
          <a:p>
            <a:endParaRPr lang="en-US" dirty="0"/>
          </a:p>
          <a:p>
            <a:endParaRPr lang="en-US" dirty="0"/>
          </a:p>
          <a:p>
            <a:endParaRPr lang="en-US" dirty="0"/>
          </a:p>
          <a:p>
            <a:endParaRPr lang="en-US" dirty="0" smtClean="0"/>
          </a:p>
          <a:p>
            <a:endParaRPr lang="en-US" dirty="0"/>
          </a:p>
          <a:p>
            <a:endParaRPr lang="en-US" dirty="0" smtClean="0"/>
          </a:p>
          <a:p>
            <a:endParaRPr lang="en-US" dirty="0" smtClean="0"/>
          </a:p>
          <a:p>
            <a:r>
              <a:rPr lang="en-US" dirty="0" smtClean="0"/>
              <a:t>We </a:t>
            </a:r>
            <a:r>
              <a:rPr lang="en-US" dirty="0"/>
              <a:t>will see shortly that this is a valid argument.</a:t>
            </a:r>
          </a:p>
          <a:p>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pic>
        <p:nvPicPr>
          <p:cNvPr id="6" name="Picture 5" descr="addin_tmp.png"/>
          <p:cNvPicPr>
            <a:picLocks noChangeAspect="1"/>
          </p:cNvPicPr>
          <p:nvPr>
            <p:custDataLst>
              <p:tags r:id="rId1"/>
            </p:custDataLst>
          </p:nvPr>
        </p:nvPicPr>
        <p:blipFill>
          <a:blip r:embed="rId5" cstate="print"/>
          <a:stretch>
            <a:fillRect/>
          </a:stretch>
        </p:blipFill>
        <p:spPr>
          <a:xfrm>
            <a:off x="4586681" y="2897548"/>
            <a:ext cx="2653018" cy="232052"/>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891481" y="3507147"/>
            <a:ext cx="1551635" cy="232053"/>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4434281" y="4345347"/>
            <a:ext cx="2268573" cy="232053"/>
          </a:xfrm>
          <a:prstGeom prst="rect">
            <a:avLst/>
          </a:prstGeom>
        </p:spPr>
      </p:pic>
      <p:cxnSp>
        <p:nvCxnSpPr>
          <p:cNvPr id="9" name="Straight Connector 8"/>
          <p:cNvCxnSpPr/>
          <p:nvPr/>
        </p:nvCxnSpPr>
        <p:spPr>
          <a:xfrm>
            <a:off x="4129481" y="3889695"/>
            <a:ext cx="277077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2315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smtClean="0"/>
              <a:t>Rules of Inference: Valid Arguments</a:t>
            </a:r>
            <a:endParaRPr lang="en-US" dirty="0"/>
          </a:p>
        </p:txBody>
      </p:sp>
      <p:sp>
        <p:nvSpPr>
          <p:cNvPr id="4" name="Text Placeholder 3"/>
          <p:cNvSpPr>
            <a:spLocks noGrp="1"/>
          </p:cNvSpPr>
          <p:nvPr>
            <p:ph type="body" sz="quarter" idx="13"/>
          </p:nvPr>
        </p:nvSpPr>
        <p:spPr/>
        <p:txBody>
          <a:bodyPr>
            <a:normAutofit/>
          </a:bodyPr>
          <a:lstStyle/>
          <a:p>
            <a:pPr marL="514350" indent="-514350"/>
            <a:r>
              <a:rPr lang="en-US" dirty="0">
                <a:latin typeface="Arial" panose="020B0604020202020204" pitchFamily="34" charset="0"/>
                <a:cs typeface="Arial" panose="020B0604020202020204" pitchFamily="34" charset="0"/>
              </a:rPr>
              <a:t>We will show how to construct valid arguments in two stages; first for propositional logic and then for predicate logic. The rules of inference are the essential building block in the construction of valid arguments. </a:t>
            </a:r>
            <a:endParaRPr lang="en-US" dirty="0" smtClean="0">
              <a:latin typeface="Arial" panose="020B0604020202020204" pitchFamily="34" charset="0"/>
              <a:cs typeface="Arial" panose="020B0604020202020204" pitchFamily="34" charset="0"/>
            </a:endParaRPr>
          </a:p>
          <a:p>
            <a:pPr marL="514350" indent="-514350"/>
            <a:endParaRPr lang="en-US" dirty="0">
              <a:latin typeface="Arial" panose="020B0604020202020204" pitchFamily="34" charset="0"/>
              <a:cs typeface="Arial" panose="020B0604020202020204" pitchFamily="34" charset="0"/>
            </a:endParaRPr>
          </a:p>
          <a:p>
            <a:pPr marL="880110" lvl="1" indent="-514350">
              <a:buFont typeface="+mj-lt"/>
              <a:buAutoNum type="arabicPeriod"/>
            </a:pPr>
            <a:r>
              <a:rPr lang="en-US" sz="1800" dirty="0">
                <a:latin typeface="Arial" panose="020B0604020202020204" pitchFamily="34" charset="0"/>
                <a:cs typeface="Arial" panose="020B0604020202020204" pitchFamily="34" charset="0"/>
              </a:rPr>
              <a:t>Propositional Logic</a:t>
            </a:r>
          </a:p>
          <a:p>
            <a:pPr marL="1188720" lvl="2" indent="-514350">
              <a:buNone/>
            </a:pPr>
            <a:r>
              <a:rPr lang="en-US" sz="1800" dirty="0">
                <a:latin typeface="Arial" panose="020B0604020202020204" pitchFamily="34" charset="0"/>
                <a:cs typeface="Arial" panose="020B0604020202020204" pitchFamily="34" charset="0"/>
              </a:rPr>
              <a:t>Inference </a:t>
            </a:r>
            <a:r>
              <a:rPr lang="en-US" sz="1800" dirty="0" smtClean="0">
                <a:latin typeface="Arial" panose="020B0604020202020204" pitchFamily="34" charset="0"/>
                <a:cs typeface="Arial" panose="020B0604020202020204" pitchFamily="34" charset="0"/>
              </a:rPr>
              <a:t>Rules</a:t>
            </a:r>
          </a:p>
          <a:p>
            <a:pPr marL="1188720" lvl="2" indent="-514350">
              <a:buNone/>
            </a:pPr>
            <a:endParaRPr lang="en-US" sz="1800" dirty="0">
              <a:latin typeface="Arial" panose="020B0604020202020204" pitchFamily="34" charset="0"/>
              <a:cs typeface="Arial" panose="020B0604020202020204" pitchFamily="34" charset="0"/>
            </a:endParaRPr>
          </a:p>
          <a:p>
            <a:pPr marL="880110" lvl="1" indent="-514350">
              <a:buFont typeface="+mj-lt"/>
              <a:buAutoNum type="arabicPeriod"/>
            </a:pPr>
            <a:r>
              <a:rPr lang="en-US" sz="1800" dirty="0">
                <a:latin typeface="Arial" panose="020B0604020202020204" pitchFamily="34" charset="0"/>
                <a:cs typeface="Arial" panose="020B0604020202020204" pitchFamily="34" charset="0"/>
              </a:rPr>
              <a:t>Predicate Logic</a:t>
            </a:r>
          </a:p>
          <a:p>
            <a:pPr marL="1188720" lvl="2" indent="-514350">
              <a:buNone/>
            </a:pPr>
            <a:r>
              <a:rPr lang="en-US" sz="1800" dirty="0">
                <a:latin typeface="Arial" panose="020B0604020202020204" pitchFamily="34" charset="0"/>
                <a:cs typeface="Arial" panose="020B0604020202020204" pitchFamily="34" charset="0"/>
              </a:rPr>
              <a:t>Inference rules for propositional logic plus additional inference rules to handle variables and quantifiers.</a:t>
            </a:r>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Tree>
    <p:extLst>
      <p:ext uri="{BB962C8B-B14F-4D97-AF65-F5344CB8AC3E}">
        <p14:creationId xmlns:p14="http://schemas.microsoft.com/office/powerpoint/2010/main" val="109460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smtClean="0"/>
              <a:t>Arguments in Propositional Logic</a:t>
            </a:r>
            <a:endParaRPr lang="en-US" dirty="0"/>
          </a:p>
        </p:txBody>
      </p:sp>
      <p:sp>
        <p:nvSpPr>
          <p:cNvPr id="4" name="Text Placeholder 3"/>
          <p:cNvSpPr>
            <a:spLocks noGrp="1"/>
          </p:cNvSpPr>
          <p:nvPr>
            <p:ph type="body" sz="quarter" idx="13"/>
          </p:nvPr>
        </p:nvSpPr>
        <p:spPr/>
        <p:txBody>
          <a:bodyPr>
            <a:normAutofit/>
          </a:bodyPr>
          <a:lstStyle/>
          <a:p>
            <a:r>
              <a:rPr lang="en-US" dirty="0">
                <a:latin typeface="Arial" panose="020B0604020202020204" pitchFamily="34" charset="0"/>
                <a:cs typeface="Arial" panose="020B0604020202020204" pitchFamily="34" charset="0"/>
              </a:rPr>
              <a:t>An </a:t>
            </a:r>
            <a:r>
              <a:rPr lang="en-US" i="1" dirty="0">
                <a:latin typeface="Arial" panose="020B0604020202020204" pitchFamily="34" charset="0"/>
                <a:cs typeface="Arial" panose="020B0604020202020204" pitchFamily="34" charset="0"/>
              </a:rPr>
              <a:t>argument </a:t>
            </a:r>
            <a:r>
              <a:rPr lang="en-US" dirty="0">
                <a:latin typeface="Arial" panose="020B0604020202020204" pitchFamily="34" charset="0"/>
                <a:cs typeface="Arial" panose="020B0604020202020204" pitchFamily="34" charset="0"/>
              </a:rPr>
              <a:t>in propositional logic is a sequence of propositions. All but the final proposition are called </a:t>
            </a:r>
            <a:r>
              <a:rPr lang="en-US" i="1" dirty="0">
                <a:latin typeface="Arial" panose="020B0604020202020204" pitchFamily="34" charset="0"/>
                <a:cs typeface="Arial" panose="020B0604020202020204" pitchFamily="34" charset="0"/>
              </a:rPr>
              <a:t>premises</a:t>
            </a:r>
            <a:r>
              <a:rPr lang="en-US" dirty="0">
                <a:latin typeface="Arial" panose="020B0604020202020204" pitchFamily="34" charset="0"/>
                <a:cs typeface="Arial" panose="020B0604020202020204" pitchFamily="34" charset="0"/>
              </a:rPr>
              <a:t>. The last statement is the </a:t>
            </a:r>
            <a:r>
              <a:rPr lang="en-US" i="1"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The argument is valid if the premises imply the conclusion.  An </a:t>
            </a:r>
            <a:r>
              <a:rPr lang="en-US" i="1" dirty="0">
                <a:latin typeface="Arial" panose="020B0604020202020204" pitchFamily="34" charset="0"/>
                <a:cs typeface="Arial" panose="020B0604020202020204" pitchFamily="34" charset="0"/>
              </a:rPr>
              <a:t>argument form</a:t>
            </a:r>
            <a:r>
              <a:rPr lang="en-US" dirty="0">
                <a:latin typeface="Arial" panose="020B0604020202020204" pitchFamily="34" charset="0"/>
                <a:cs typeface="Arial" panose="020B0604020202020204" pitchFamily="34" charset="0"/>
              </a:rPr>
              <a:t>   is  an argument that is valid no matter what propositions are substituted into its propositional variables.    </a:t>
            </a:r>
          </a:p>
          <a:p>
            <a:r>
              <a:rPr lang="en-US" dirty="0">
                <a:latin typeface="Arial" panose="020B0604020202020204" pitchFamily="34" charset="0"/>
                <a:cs typeface="Arial" panose="020B0604020202020204" pitchFamily="34" charset="0"/>
              </a:rPr>
              <a:t>If the premises are  </a:t>
            </a:r>
            <a:r>
              <a:rPr lang="en-US" i="1" dirty="0">
                <a:latin typeface="Arial" panose="020B0604020202020204" pitchFamily="34" charset="0"/>
                <a:ea typeface="Cambria Math" pitchFamily="18" charset="0"/>
                <a:cs typeface="Arial" panose="020B0604020202020204" pitchFamily="34" charset="0"/>
              </a:rPr>
              <a:t>p</a:t>
            </a:r>
            <a:r>
              <a:rPr lang="en-US" baseline="-25000" dirty="0">
                <a:latin typeface="Arial" panose="020B0604020202020204" pitchFamily="34" charset="0"/>
                <a:ea typeface="Cambria Math" pitchFamily="18" charset="0"/>
                <a:cs typeface="Arial" panose="020B0604020202020204" pitchFamily="34" charset="0"/>
              </a:rPr>
              <a:t>1 </a:t>
            </a:r>
            <a:r>
              <a:rPr lang="en-US" dirty="0">
                <a:latin typeface="Arial" panose="020B0604020202020204" pitchFamily="34" charset="0"/>
                <a:ea typeface="Cambria Math" pitchFamily="18" charset="0"/>
                <a:cs typeface="Arial" panose="020B0604020202020204" pitchFamily="34" charset="0"/>
              </a:rPr>
              <a:t>,</a:t>
            </a:r>
            <a:r>
              <a:rPr lang="en-US" i="1" dirty="0">
                <a:latin typeface="Arial" panose="020B0604020202020204" pitchFamily="34" charset="0"/>
                <a:ea typeface="Cambria Math" pitchFamily="18" charset="0"/>
                <a:cs typeface="Arial" panose="020B0604020202020204" pitchFamily="34" charset="0"/>
              </a:rPr>
              <a:t>p</a:t>
            </a:r>
            <a:r>
              <a:rPr lang="en-US" baseline="-25000" dirty="0">
                <a:latin typeface="Arial" panose="020B0604020202020204" pitchFamily="34" charset="0"/>
                <a:ea typeface="Cambria Math" pitchFamily="18" charset="0"/>
                <a:cs typeface="Arial" panose="020B0604020202020204" pitchFamily="34" charset="0"/>
              </a:rPr>
              <a:t>2</a:t>
            </a:r>
            <a:r>
              <a:rPr lang="en-US" dirty="0">
                <a:latin typeface="Arial" panose="020B0604020202020204" pitchFamily="34" charset="0"/>
                <a:ea typeface="Cambria Math" pitchFamily="18" charset="0"/>
                <a:cs typeface="Arial" panose="020B0604020202020204" pitchFamily="34" charset="0"/>
              </a:rPr>
              <a:t>, …,</a:t>
            </a:r>
            <a:r>
              <a:rPr lang="en-US" i="1" dirty="0" err="1">
                <a:latin typeface="Arial" panose="020B0604020202020204" pitchFamily="34" charset="0"/>
                <a:ea typeface="Cambria Math" pitchFamily="18" charset="0"/>
                <a:cs typeface="Arial" panose="020B0604020202020204" pitchFamily="34" charset="0"/>
              </a:rPr>
              <a:t>p</a:t>
            </a:r>
            <a:r>
              <a:rPr lang="en-US" i="1" baseline="-25000" dirty="0" err="1">
                <a:latin typeface="Arial" panose="020B0604020202020204" pitchFamily="34" charset="0"/>
                <a:ea typeface="Cambria Math" pitchFamily="18" charset="0"/>
                <a:cs typeface="Arial" panose="020B0604020202020204" pitchFamily="34" charset="0"/>
              </a:rPr>
              <a:t>n</a:t>
            </a:r>
            <a:r>
              <a:rPr lang="en-US" dirty="0">
                <a:latin typeface="Arial" panose="020B0604020202020204" pitchFamily="34" charset="0"/>
                <a:ea typeface="Cambria Math" pitchFamily="18" charset="0"/>
                <a:cs typeface="Arial" panose="020B0604020202020204" pitchFamily="34" charset="0"/>
              </a:rPr>
              <a:t>  </a:t>
            </a:r>
            <a:r>
              <a:rPr lang="en-US" dirty="0">
                <a:latin typeface="Arial" panose="020B0604020202020204" pitchFamily="34" charset="0"/>
                <a:cs typeface="Arial" panose="020B0604020202020204" pitchFamily="34" charset="0"/>
              </a:rPr>
              <a:t>and the conclusion is </a:t>
            </a:r>
            <a:r>
              <a:rPr lang="en-US" i="1" dirty="0">
                <a:latin typeface="Arial" panose="020B0604020202020204" pitchFamily="34" charset="0"/>
                <a:ea typeface="Cambria Math" pitchFamily="18" charset="0"/>
                <a:cs typeface="Arial" panose="020B0604020202020204" pitchFamily="34" charset="0"/>
              </a:rPr>
              <a:t>q</a:t>
            </a:r>
            <a:r>
              <a:rPr lang="en-US" dirty="0">
                <a:latin typeface="Arial" panose="020B0604020202020204" pitchFamily="34" charset="0"/>
                <a:cs typeface="Arial" panose="020B0604020202020204" pitchFamily="34" charset="0"/>
              </a:rPr>
              <a:t>  then               </a:t>
            </a:r>
          </a:p>
          <a:p>
            <a:pPr>
              <a:buNone/>
            </a:pPr>
            <a:r>
              <a:rPr lang="en-US" dirty="0">
                <a:latin typeface="Arial" panose="020B0604020202020204" pitchFamily="34" charset="0"/>
                <a:cs typeface="Arial" panose="020B0604020202020204" pitchFamily="34" charset="0"/>
              </a:rPr>
              <a:t>        (</a:t>
            </a:r>
            <a:r>
              <a:rPr lang="en-US" i="1" dirty="0">
                <a:latin typeface="Arial" panose="020B0604020202020204" pitchFamily="34" charset="0"/>
                <a:ea typeface="Cambria Math" pitchFamily="18" charset="0"/>
                <a:cs typeface="Arial" panose="020B0604020202020204" pitchFamily="34" charset="0"/>
              </a:rPr>
              <a:t>p</a:t>
            </a:r>
            <a:r>
              <a:rPr lang="en-US" baseline="-25000" dirty="0">
                <a:latin typeface="Arial" panose="020B0604020202020204" pitchFamily="34" charset="0"/>
                <a:ea typeface="Cambria Math" pitchFamily="18" charset="0"/>
                <a:cs typeface="Arial" panose="020B0604020202020204" pitchFamily="34" charset="0"/>
              </a:rPr>
              <a:t>1 </a:t>
            </a:r>
            <a:r>
              <a:rPr lang="en-US" dirty="0">
                <a:latin typeface="Arial" panose="020B0604020202020204" pitchFamily="34" charset="0"/>
                <a:ea typeface="Cambria Math" pitchFamily="18" charset="0"/>
                <a:cs typeface="Arial" panose="020B0604020202020204" pitchFamily="34" charset="0"/>
              </a:rPr>
              <a:t> ∧ </a:t>
            </a:r>
            <a:r>
              <a:rPr lang="en-US" i="1" dirty="0">
                <a:latin typeface="Arial" panose="020B0604020202020204" pitchFamily="34" charset="0"/>
                <a:ea typeface="Cambria Math" pitchFamily="18" charset="0"/>
                <a:cs typeface="Arial" panose="020B0604020202020204" pitchFamily="34" charset="0"/>
              </a:rPr>
              <a:t>p</a:t>
            </a:r>
            <a:r>
              <a:rPr lang="en-US" baseline="-25000" dirty="0">
                <a:latin typeface="Arial" panose="020B0604020202020204" pitchFamily="34" charset="0"/>
                <a:ea typeface="Cambria Math" pitchFamily="18" charset="0"/>
                <a:cs typeface="Arial" panose="020B0604020202020204" pitchFamily="34" charset="0"/>
              </a:rPr>
              <a:t>2</a:t>
            </a:r>
            <a:r>
              <a:rPr lang="en-US" dirty="0">
                <a:latin typeface="Arial" panose="020B0604020202020204" pitchFamily="34" charset="0"/>
                <a:ea typeface="Cambria Math" pitchFamily="18" charset="0"/>
                <a:cs typeface="Arial" panose="020B0604020202020204" pitchFamily="34" charset="0"/>
              </a:rPr>
              <a:t> ∧ … ∧ </a:t>
            </a:r>
            <a:r>
              <a:rPr lang="en-US" i="1" dirty="0" err="1">
                <a:latin typeface="Arial" panose="020B0604020202020204" pitchFamily="34" charset="0"/>
                <a:ea typeface="Cambria Math" pitchFamily="18" charset="0"/>
                <a:cs typeface="Arial" panose="020B0604020202020204" pitchFamily="34" charset="0"/>
              </a:rPr>
              <a:t>p</a:t>
            </a:r>
            <a:r>
              <a:rPr lang="en-US" i="1" baseline="-25000" dirty="0" err="1">
                <a:latin typeface="Arial" panose="020B0604020202020204" pitchFamily="34" charset="0"/>
                <a:ea typeface="Cambria Math" pitchFamily="18" charset="0"/>
                <a:cs typeface="Arial" panose="020B0604020202020204" pitchFamily="34" charset="0"/>
              </a:rPr>
              <a:t>n</a:t>
            </a:r>
            <a:r>
              <a:rPr lang="en-US" dirty="0">
                <a:latin typeface="Arial" panose="020B0604020202020204" pitchFamily="34" charset="0"/>
                <a:cs typeface="Arial" panose="020B0604020202020204" pitchFamily="34" charset="0"/>
              </a:rPr>
              <a:t> ) </a:t>
            </a:r>
            <a:r>
              <a:rPr lang="en-US" dirty="0">
                <a:latin typeface="Arial" panose="020B0604020202020204" pitchFamily="34" charset="0"/>
                <a:ea typeface="Cambria Math"/>
                <a:cs typeface="Arial" panose="020B0604020202020204" pitchFamily="34" charset="0"/>
              </a:rPr>
              <a:t>→</a:t>
            </a:r>
            <a:r>
              <a:rPr lang="en-US" i="1" dirty="0">
                <a:latin typeface="Arial" panose="020B0604020202020204" pitchFamily="34" charset="0"/>
                <a:ea typeface="Cambria Math" pitchFamily="18" charset="0"/>
                <a:cs typeface="Arial" panose="020B0604020202020204" pitchFamily="34" charset="0"/>
              </a:rPr>
              <a:t> q </a:t>
            </a:r>
            <a:r>
              <a:rPr lang="en-US" dirty="0">
                <a:latin typeface="Arial" panose="020B0604020202020204" pitchFamily="34" charset="0"/>
                <a:cs typeface="Arial" panose="020B0604020202020204" pitchFamily="34" charset="0"/>
              </a:rPr>
              <a:t> is a tautology.</a:t>
            </a:r>
            <a:r>
              <a:rPr lang="en-US" i="1" dirty="0">
                <a:latin typeface="Arial" panose="020B0604020202020204" pitchFamily="34" charset="0"/>
                <a:ea typeface="Cambria Math" pitchFamily="18"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Inference rules are simple argument forms that will be used to construct more complex argument forms.</a:t>
            </a:r>
          </a:p>
          <a:p>
            <a:pPr>
              <a:buNone/>
            </a:pPr>
            <a:r>
              <a:rPr lang="en-US" dirty="0">
                <a:latin typeface="Arial" panose="020B0604020202020204" pitchFamily="34" charset="0"/>
                <a:cs typeface="Arial" panose="020B0604020202020204" pitchFamily="34" charset="0"/>
              </a:rPr>
              <a:t>      </a:t>
            </a:r>
          </a:p>
          <a:p>
            <a:pPr>
              <a:buNone/>
            </a:pP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Tree>
    <p:extLst>
      <p:ext uri="{BB962C8B-B14F-4D97-AF65-F5344CB8AC3E}">
        <p14:creationId xmlns:p14="http://schemas.microsoft.com/office/powerpoint/2010/main" val="363877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smtClean="0"/>
              <a:t>Rules of Inference in Propositional Logic: Modus Ponens</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pic>
        <p:nvPicPr>
          <p:cNvPr id="6" name="Picture 5" descr="addin_tmp.png"/>
          <p:cNvPicPr>
            <a:picLocks noChangeAspect="1"/>
          </p:cNvPicPr>
          <p:nvPr>
            <p:custDataLst>
              <p:tags r:id="rId1"/>
            </p:custDataLst>
          </p:nvPr>
        </p:nvPicPr>
        <p:blipFill>
          <a:blip r:embed="rId3" cstate="print"/>
          <a:stretch>
            <a:fillRect/>
          </a:stretch>
        </p:blipFill>
        <p:spPr>
          <a:xfrm>
            <a:off x="2245404" y="2418505"/>
            <a:ext cx="986228" cy="875251"/>
          </a:xfrm>
          <a:prstGeom prst="rect">
            <a:avLst/>
          </a:prstGeom>
        </p:spPr>
      </p:pic>
      <p:sp>
        <p:nvSpPr>
          <p:cNvPr id="7" name="TextBox 6"/>
          <p:cNvSpPr txBox="1"/>
          <p:nvPr/>
        </p:nvSpPr>
        <p:spPr>
          <a:xfrm>
            <a:off x="2245404" y="3622976"/>
            <a:ext cx="5257800" cy="2585323"/>
          </a:xfrm>
          <a:prstGeom prst="rect">
            <a:avLst/>
          </a:prstGeom>
          <a:noFill/>
        </p:spPr>
        <p:txBody>
          <a:bodyPr wrap="square" rtlCol="0">
            <a:spAutoFit/>
          </a:bodyPr>
          <a:lstStyle/>
          <a:p>
            <a:r>
              <a:rPr lang="en-US" b="1" dirty="0" smtClean="0"/>
              <a:t>Example:</a:t>
            </a:r>
          </a:p>
          <a:p>
            <a:r>
              <a:rPr lang="en-US" dirty="0" smtClean="0"/>
              <a:t>Let </a:t>
            </a:r>
            <a:r>
              <a:rPr lang="en-US" i="1" dirty="0" smtClean="0"/>
              <a:t>p</a:t>
            </a:r>
            <a:r>
              <a:rPr lang="en-US" dirty="0" smtClean="0"/>
              <a:t> be “It is snowing.”</a:t>
            </a:r>
          </a:p>
          <a:p>
            <a:r>
              <a:rPr lang="en-US" dirty="0" smtClean="0"/>
              <a:t>Let </a:t>
            </a:r>
            <a:r>
              <a:rPr lang="en-US" i="1" dirty="0" smtClean="0"/>
              <a:t>q</a:t>
            </a:r>
            <a:r>
              <a:rPr lang="en-US" dirty="0" smtClean="0"/>
              <a:t> be “I will study discrete math.”</a:t>
            </a:r>
          </a:p>
          <a:p>
            <a:endParaRPr lang="en-US" dirty="0" smtClean="0"/>
          </a:p>
          <a:p>
            <a:r>
              <a:rPr lang="en-US" dirty="0" smtClean="0"/>
              <a:t>“If it is snowing,  then I will study discrete math.”</a:t>
            </a:r>
          </a:p>
          <a:p>
            <a:r>
              <a:rPr lang="en-US" dirty="0" smtClean="0"/>
              <a:t>“It is snowing.”</a:t>
            </a:r>
          </a:p>
          <a:p>
            <a:endParaRPr lang="en-US" dirty="0" smtClean="0"/>
          </a:p>
          <a:p>
            <a:r>
              <a:rPr lang="en-US" dirty="0" smtClean="0"/>
              <a:t>“Therefore , I will  study discrete math.”</a:t>
            </a:r>
          </a:p>
          <a:p>
            <a:endParaRPr lang="en-US" dirty="0" smtClean="0"/>
          </a:p>
        </p:txBody>
      </p:sp>
      <p:sp>
        <p:nvSpPr>
          <p:cNvPr id="8" name="TextBox 7"/>
          <p:cNvSpPr txBox="1"/>
          <p:nvPr/>
        </p:nvSpPr>
        <p:spPr>
          <a:xfrm>
            <a:off x="4716011" y="2447545"/>
            <a:ext cx="40386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i="1" dirty="0" smtClean="0"/>
              <a:t>p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q</a:t>
            </a:r>
            <a:endParaRPr lang="en-US" i="1" dirty="0"/>
          </a:p>
        </p:txBody>
      </p:sp>
    </p:spTree>
    <p:extLst>
      <p:ext uri="{BB962C8B-B14F-4D97-AF65-F5344CB8AC3E}">
        <p14:creationId xmlns:p14="http://schemas.microsoft.com/office/powerpoint/2010/main" val="177163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a:t>Rules of Inference in Propositional Logic: Modus </a:t>
            </a:r>
            <a:r>
              <a:rPr lang="en-US" dirty="0" err="1" smtClean="0"/>
              <a:t>Tollens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245404" y="2392144"/>
            <a:ext cx="968110" cy="859172"/>
          </a:xfrm>
          <a:prstGeom prst="rect">
            <a:avLst/>
          </a:prstGeom>
        </p:spPr>
      </p:pic>
      <p:sp>
        <p:nvSpPr>
          <p:cNvPr id="8" name="TextBox 7"/>
          <p:cNvSpPr txBox="1"/>
          <p:nvPr/>
        </p:nvSpPr>
        <p:spPr>
          <a:xfrm>
            <a:off x="2245404" y="3665416"/>
            <a:ext cx="59436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“it is snowing.”</a:t>
            </a:r>
          </a:p>
          <a:p>
            <a:r>
              <a:rPr lang="en-US" dirty="0" smtClean="0"/>
              <a:t>Let </a:t>
            </a:r>
            <a:r>
              <a:rPr lang="en-US" i="1" dirty="0" smtClean="0"/>
              <a:t>q</a:t>
            </a:r>
            <a:r>
              <a:rPr lang="en-US" dirty="0" smtClean="0"/>
              <a:t> be “I will study discrete math.”</a:t>
            </a:r>
          </a:p>
          <a:p>
            <a:endParaRPr lang="en-US" dirty="0" smtClean="0"/>
          </a:p>
          <a:p>
            <a:r>
              <a:rPr lang="en-US" dirty="0" smtClean="0"/>
              <a:t>“If it is snowing,  then I will study discrete math.”</a:t>
            </a:r>
          </a:p>
          <a:p>
            <a:r>
              <a:rPr lang="en-US" dirty="0" smtClean="0"/>
              <a:t>“I will not study discrete math.”</a:t>
            </a:r>
          </a:p>
          <a:p>
            <a:endParaRPr lang="en-US" dirty="0" smtClean="0"/>
          </a:p>
          <a:p>
            <a:r>
              <a:rPr lang="en-US" dirty="0" smtClean="0"/>
              <a:t>“Therefore , it is not snowing.”</a:t>
            </a:r>
          </a:p>
          <a:p>
            <a:endParaRPr lang="en-US" dirty="0"/>
          </a:p>
        </p:txBody>
      </p:sp>
      <p:sp>
        <p:nvSpPr>
          <p:cNvPr id="9" name="TextBox 8"/>
          <p:cNvSpPr txBox="1"/>
          <p:nvPr/>
        </p:nvSpPr>
        <p:spPr>
          <a:xfrm>
            <a:off x="4093827" y="2392144"/>
            <a:ext cx="33528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dirty="0" smtClean="0">
                <a:latin typeface="Cambria Math"/>
                <a:ea typeface="Cambria Math"/>
              </a:rPr>
              <a:t>¬</a:t>
            </a:r>
            <a:r>
              <a:rPr lang="en-US" i="1" dirty="0" smtClean="0"/>
              <a:t>q</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r>
              <a:rPr lang="en-US" i="1" dirty="0" smtClean="0">
                <a:latin typeface="Cambria Math"/>
                <a:ea typeface="Cambria Math"/>
              </a:rPr>
              <a:t>p</a:t>
            </a:r>
            <a:endParaRPr lang="en-US" i="1" dirty="0"/>
          </a:p>
        </p:txBody>
      </p:sp>
    </p:spTree>
    <p:extLst>
      <p:ext uri="{BB962C8B-B14F-4D97-AF65-F5344CB8AC3E}">
        <p14:creationId xmlns:p14="http://schemas.microsoft.com/office/powerpoint/2010/main" val="27835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a:t>Rules of Inference in Propositional Logic: </a:t>
            </a:r>
            <a:r>
              <a:rPr lang="en-US" dirty="0" smtClean="0"/>
              <a:t>Hypothetical Syllogism</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245404" y="2447488"/>
            <a:ext cx="1265689" cy="887681"/>
          </a:xfrm>
          <a:prstGeom prst="rect">
            <a:avLst/>
          </a:prstGeom>
        </p:spPr>
      </p:pic>
      <p:sp>
        <p:nvSpPr>
          <p:cNvPr id="8" name="TextBox 7"/>
          <p:cNvSpPr txBox="1"/>
          <p:nvPr/>
        </p:nvSpPr>
        <p:spPr>
          <a:xfrm>
            <a:off x="2245404" y="3452426"/>
            <a:ext cx="56388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“it snows.”</a:t>
            </a:r>
          </a:p>
          <a:p>
            <a:r>
              <a:rPr lang="en-US" dirty="0" smtClean="0"/>
              <a:t>Let </a:t>
            </a:r>
            <a:r>
              <a:rPr lang="en-US" i="1" dirty="0" smtClean="0"/>
              <a:t>q</a:t>
            </a:r>
            <a:r>
              <a:rPr lang="en-US" dirty="0" smtClean="0"/>
              <a:t> be “I will study discrete math.”</a:t>
            </a:r>
          </a:p>
          <a:p>
            <a:r>
              <a:rPr lang="en-US" dirty="0" smtClean="0"/>
              <a:t>Let </a:t>
            </a:r>
            <a:r>
              <a:rPr lang="en-US" i="1" dirty="0" smtClean="0"/>
              <a:t>r </a:t>
            </a:r>
            <a:r>
              <a:rPr lang="en-US" dirty="0" smtClean="0"/>
              <a:t>be “I will get an A.”</a:t>
            </a:r>
          </a:p>
          <a:p>
            <a:endParaRPr lang="en-US" dirty="0" smtClean="0"/>
          </a:p>
          <a:p>
            <a:r>
              <a:rPr lang="en-US" dirty="0" smtClean="0"/>
              <a:t>“If it snows,  then I will study discrete math.”</a:t>
            </a:r>
          </a:p>
          <a:p>
            <a:r>
              <a:rPr lang="en-US" dirty="0" smtClean="0"/>
              <a:t>“If I study discrete math, I will get an A.”</a:t>
            </a:r>
          </a:p>
          <a:p>
            <a:endParaRPr lang="en-US" dirty="0" smtClean="0"/>
          </a:p>
          <a:p>
            <a:r>
              <a:rPr lang="en-US" dirty="0" smtClean="0"/>
              <a:t>“Therefore , If it snows, I will get an A.”</a:t>
            </a:r>
          </a:p>
        </p:txBody>
      </p:sp>
      <p:sp>
        <p:nvSpPr>
          <p:cNvPr id="9" name="TextBox 8"/>
          <p:cNvSpPr txBox="1"/>
          <p:nvPr/>
        </p:nvSpPr>
        <p:spPr>
          <a:xfrm>
            <a:off x="4218963" y="2411839"/>
            <a:ext cx="4191000" cy="923330"/>
          </a:xfrm>
          <a:prstGeom prst="rect">
            <a:avLst/>
          </a:prstGeom>
          <a:noFill/>
        </p:spPr>
        <p:txBody>
          <a:bodyPr wrap="square" rtlCol="0">
            <a:spAutoFit/>
          </a:bodyPr>
          <a:lstStyle/>
          <a:p>
            <a:r>
              <a:rPr lang="en-US" b="1" dirty="0" smtClean="0"/>
              <a:t>Corresponding Tautology:</a:t>
            </a:r>
            <a:r>
              <a:rPr lang="en-US" dirty="0" smtClean="0"/>
              <a:t> </a:t>
            </a:r>
          </a:p>
          <a:p>
            <a:r>
              <a:rPr lang="en-US" dirty="0" smtClean="0"/>
              <a:t>(</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a:t>
            </a:r>
            <a:r>
              <a:rPr lang="en-US" dirty="0" smtClean="0"/>
              <a:t> (</a:t>
            </a:r>
            <a:r>
              <a:rPr lang="en-US" dirty="0" err="1" smtClean="0">
                <a:latin typeface="Cambria Math"/>
                <a:ea typeface="Cambria Math"/>
              </a:rPr>
              <a:t>q→</a:t>
            </a:r>
            <a:r>
              <a:rPr lang="en-US" i="1" dirty="0" err="1" smtClean="0">
                <a:latin typeface="Cambria Math"/>
                <a:ea typeface="Cambria Math"/>
              </a:rPr>
              <a:t>r</a:t>
            </a:r>
            <a:r>
              <a:rPr lang="en-US" dirty="0" smtClean="0">
                <a:latin typeface="Cambria Math"/>
                <a:ea typeface="Cambria Math"/>
              </a:rPr>
              <a:t>))→(</a:t>
            </a:r>
            <a:r>
              <a:rPr lang="en-US" i="1" dirty="0" smtClean="0">
                <a:latin typeface="Cambria Math"/>
                <a:ea typeface="Cambria Math"/>
              </a:rPr>
              <a:t>p</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a:t>
            </a:r>
            <a:endParaRPr lang="en-US" i="1" dirty="0" smtClean="0"/>
          </a:p>
          <a:p>
            <a:r>
              <a:rPr lang="en-US" dirty="0" smtClean="0">
                <a:latin typeface="Cambria Math"/>
                <a:ea typeface="Cambria Math"/>
              </a:rPr>
              <a:t> </a:t>
            </a:r>
            <a:endParaRPr lang="en-US" i="1" dirty="0"/>
          </a:p>
        </p:txBody>
      </p:sp>
    </p:spTree>
    <p:extLst>
      <p:ext uri="{BB962C8B-B14F-4D97-AF65-F5344CB8AC3E}">
        <p14:creationId xmlns:p14="http://schemas.microsoft.com/office/powerpoint/2010/main" val="11419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Proofs</a:t>
            </a:r>
          </a:p>
        </p:txBody>
      </p:sp>
      <p:sp>
        <p:nvSpPr>
          <p:cNvPr id="3" name="Text Placeholder 2"/>
          <p:cNvSpPr>
            <a:spLocks noGrp="1"/>
          </p:cNvSpPr>
          <p:nvPr>
            <p:ph type="body" idx="1"/>
          </p:nvPr>
        </p:nvSpPr>
        <p:spPr/>
        <p:txBody>
          <a:bodyPr/>
          <a:lstStyle/>
          <a:p>
            <a:r>
              <a:rPr lang="en-US" dirty="0"/>
              <a:t>Rules of Inference in Propositional Logic: </a:t>
            </a:r>
            <a:r>
              <a:rPr lang="en-US" dirty="0" smtClean="0"/>
              <a:t>Disjunctive </a:t>
            </a:r>
            <a:r>
              <a:rPr lang="en-US" dirty="0"/>
              <a:t>Syllogism</a:t>
            </a:r>
          </a:p>
          <a:p>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2245404" y="2549682"/>
            <a:ext cx="944631" cy="983609"/>
          </a:xfrm>
          <a:prstGeom prst="rect">
            <a:avLst/>
          </a:prstGeom>
        </p:spPr>
      </p:pic>
      <p:sp>
        <p:nvSpPr>
          <p:cNvPr id="7" name="TextBox 6"/>
          <p:cNvSpPr txBox="1"/>
          <p:nvPr/>
        </p:nvSpPr>
        <p:spPr>
          <a:xfrm>
            <a:off x="2245404" y="3689986"/>
            <a:ext cx="6400800" cy="2308324"/>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r>
              <a:rPr lang="en-US" dirty="0" smtClean="0"/>
              <a:t>“I will study discrete math or I will study English literature.”</a:t>
            </a:r>
          </a:p>
          <a:p>
            <a:r>
              <a:rPr lang="en-US" dirty="0" smtClean="0"/>
              <a:t>“I will not study discrete math.”</a:t>
            </a:r>
          </a:p>
          <a:p>
            <a:endParaRPr lang="en-US" dirty="0" smtClean="0"/>
          </a:p>
          <a:p>
            <a:r>
              <a:rPr lang="en-US" dirty="0" smtClean="0"/>
              <a:t>“Therefore , I will study English literature.”</a:t>
            </a:r>
          </a:p>
        </p:txBody>
      </p:sp>
      <p:sp>
        <p:nvSpPr>
          <p:cNvPr id="8" name="TextBox 7"/>
          <p:cNvSpPr txBox="1"/>
          <p:nvPr/>
        </p:nvSpPr>
        <p:spPr>
          <a:xfrm>
            <a:off x="3954012" y="2679750"/>
            <a:ext cx="34290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a:t>
            </a:r>
            <a:r>
              <a:rPr lang="en-US" dirty="0" smtClean="0">
                <a:latin typeface="Cambria Math"/>
                <a:ea typeface="Cambria Math"/>
              </a:rPr>
              <a:t>¬</a:t>
            </a:r>
            <a:r>
              <a:rPr lang="en-US" i="1" dirty="0" smtClean="0"/>
              <a:t>p</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r>
              <a:rPr lang="en-US" i="1" dirty="0" smtClean="0">
                <a:latin typeface="Cambria Math"/>
                <a:ea typeface="Cambria Math"/>
              </a:rPr>
              <a:t>q</a:t>
            </a:r>
            <a:endParaRPr lang="en-US" i="1" dirty="0"/>
          </a:p>
        </p:txBody>
      </p:sp>
    </p:spTree>
    <p:extLst>
      <p:ext uri="{BB962C8B-B14F-4D97-AF65-F5344CB8AC3E}">
        <p14:creationId xmlns:p14="http://schemas.microsoft.com/office/powerpoint/2010/main" val="1960559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10;q\\ \hline&#10;\therefore p \wedge q &#10;\end{array}$&#10;&#10;&#10;&#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eg p \vee r\\&#10;p \vee q \\ \hline&#10;\therefore  q \vee r\\&#10;\end{array}$&#10;&#10;&#10;&#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forall x P(x)\\ \hline&#10;\therefore P(c) &#10;\end{array}$&#10;&#10;&#10;&#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c) \mbox{ for an arbitrary $c$}\\ \hline&#10;\therefore \forall x P(x) &#10;\end{array}$&#10;&#10;&#10;&#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exists x P(x)\\ \hline&#10;\therefore P(c)\mbox{ for some element $c$}&#10;\end{array}$&#10;&#10;&#10;&#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therefore \;\;\;\; Mortal(Socrates)$&#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p\\ \hline&#10;&#10;\therefore  q\\&#10;\end{array}$&#10;&#10;&#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eg q\\ \hline&#10;&#10;\therefore  \neg p\\&#10;\end{array}$&#10;&#10;&#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q \rightarrow r\\ \hline&#10;&#10;\therefore  p \rightarrow r\\&#10;\end{array}$&#10;&#10;&#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vee q\\&#10;\neg p\\ \hline&#10;&#10;\therefore  q\\&#10;\end{array}$&#10;&#10;&#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hline&#10;&#10;\therefore  p \vee q\\&#10;\end{array}$&#10;&#10;&#10;&#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wedge q \\ \hline&#10;\therefore  q\\&#10;\end{array}$&#10;&#10;&#10;&#10;&#10;&#10;\end{document}"/>
  <p:tag name="IGUANATEXSIZE" val="30"/>
</p:tagLst>
</file>

<file path=ppt/theme/theme1.xml><?xml version="1.0" encoding="utf-8"?>
<a:theme xmlns:a="http://schemas.openxmlformats.org/drawingml/2006/main" name="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MultiSection_WideScreen-Rev.pptx" id="{6F776E05-9C5C-4C42-8ADC-03919E3FC17A}" vid="{C1D08114-815E-B045-A1AC-18B7D23129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PPT-Template2-MultiSection_WideScreen (1)</Template>
  <TotalTime>0</TotalTime>
  <Words>1219</Words>
  <Application>Microsoft Office PowerPoint</Application>
  <PresentationFormat>Widescreen</PresentationFormat>
  <Paragraphs>185</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Impact</vt:lpstr>
      <vt:lpstr>Wingdings</vt:lpstr>
      <vt:lpstr>Office Theme</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Logic and Proofs</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2018-04-02T02:49:45Z</dcterms:created>
  <dcterms:modified xsi:type="dcterms:W3CDTF">2019-06-07T00:39:14Z</dcterms:modified>
</cp:coreProperties>
</file>