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1"/>
  </p:notesMasterIdLst>
  <p:handoutMasterIdLst>
    <p:handoutMasterId r:id="rId12"/>
  </p:handoutMasterIdLst>
  <p:sldIdLst>
    <p:sldId id="257" r:id="rId2"/>
    <p:sldId id="299" r:id="rId3"/>
    <p:sldId id="305" r:id="rId4"/>
    <p:sldId id="307" r:id="rId5"/>
    <p:sldId id="309" r:id="rId6"/>
    <p:sldId id="311" r:id="rId7"/>
    <p:sldId id="312" r:id="rId8"/>
    <p:sldId id="31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E4FF264C-EDB2-744A-A389-1329A6784357}">
          <p14:sldIdLst/>
        </p14:section>
        <p14:section name="Title Slide" id="{B4C4AEA3-6B3F-CC42-978A-E79612A86975}">
          <p14:sldIdLst>
            <p14:sldId id="257"/>
          </p14:sldIdLst>
        </p14:section>
        <p14:section name="Section One (Campus Gold)" id="{4270ABB2-C298-3944-8E72-E9400DBEB29D}">
          <p14:sldIdLst>
            <p14:sldId id="299"/>
            <p14:sldId id="305"/>
            <p14:sldId id="307"/>
            <p14:sldId id="309"/>
            <p14:sldId id="311"/>
            <p14:sldId id="312"/>
            <p14:sldId id="313"/>
          </p14:sldIdLst>
        </p14:section>
        <p14:section name="Concluding Slide" id="{8920AFE1-41E2-8C4A-AB74-0F9AE52903EC}">
          <p14:sldIdLst>
            <p14:sldId id="264"/>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9" autoAdjust="0"/>
    <p:restoredTop sz="86397" autoAdjust="0"/>
  </p:normalViewPr>
  <p:slideViewPr>
    <p:cSldViewPr snapToGrid="0">
      <p:cViewPr varScale="1">
        <p:scale>
          <a:sx n="77" d="100"/>
          <a:sy n="77" d="100"/>
        </p:scale>
        <p:origin x="834" y="90"/>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6/6/2019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on our discussion of propositional and predicate logic, we no</a:t>
            </a:r>
            <a:r>
              <a:rPr lang="en-US" baseline="0" dirty="0" smtClean="0"/>
              <a:t>w look at how traditional theorems can be cast in the language of logic. We overview commonly used proof techniques and how they follow rules of inference. We discuss common proof techniques, including direct and indirect proofs, proof by contradiction, and existence proofs.</a:t>
            </a:r>
            <a:endParaRPr lang="en-US" dirty="0"/>
          </a:p>
        </p:txBody>
      </p:sp>
    </p:spTree>
    <p:extLst>
      <p:ext uri="{BB962C8B-B14F-4D97-AF65-F5344CB8AC3E}">
        <p14:creationId xmlns:p14="http://schemas.microsoft.com/office/powerpoint/2010/main" val="74643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Two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Two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Impact Regular 24 Point Ross-Ade Green</a:t>
            </a:r>
            <a:endParaRPr lang="en-US" dirty="0" smtClean="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Two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Three Title Impact Regular 30 Point</a:t>
            </a:r>
            <a:endParaRPr lang="en-US" dirty="0"/>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smtClean="0"/>
              <a:t>Title Slide Impact Regular 60 point</a:t>
            </a:r>
            <a:endParaRPr lang="en-US" dirty="0"/>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a:p>
            <a:pPr lvl="0"/>
            <a:r>
              <a:rPr lang="en-US" dirty="0" smtClean="0"/>
              <a:t>Month, Day, Year</a:t>
            </a:r>
            <a:endParaRPr lang="en-US" dirty="0"/>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Three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Three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Four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Four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One Title Impact Regular 30 Point</a:t>
            </a:r>
            <a:endParaRPr lang="en-US" dirty="0"/>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Four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smtClean="0"/>
              <a:t>Thank You</a:t>
            </a:r>
            <a:endParaRPr lang="en-US" dirty="0"/>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One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smtClean="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smtClean="0">
                <a:solidFill>
                  <a:schemeClr val="tx1"/>
                </a:solidFill>
                <a:latin typeface="Arial" charset="0"/>
              </a:rPr>
            </a:br>
            <a:r>
              <a:rPr lang="en-US" b="1" i="0" baseline="0" dirty="0" smtClean="0">
                <a:solidFill>
                  <a:schemeClr val="tx1"/>
                </a:solidFill>
                <a:latin typeface="Arial" charset="0"/>
              </a:rPr>
              <a:t> </a:t>
            </a:r>
            <a:endParaRPr lang="en-US" b="1" i="0" baseline="0" dirty="0">
              <a:solidFill>
                <a:schemeClr val="tx1"/>
              </a:solidFill>
              <a:latin typeface="Arial" charset="0"/>
            </a:endParaRPr>
          </a:p>
        </p:txBody>
      </p:sp>
    </p:spTree>
    <p:extLst>
      <p:ext uri="{BB962C8B-B14F-4D97-AF65-F5344CB8AC3E}">
        <p14:creationId xmlns:p14="http://schemas.microsoft.com/office/powerpoint/2010/main" val="34002142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One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6/6/2019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44132" y="2728553"/>
            <a:ext cx="8168496" cy="1295191"/>
          </a:xfrm>
        </p:spPr>
        <p:txBody>
          <a:bodyPr/>
          <a:lstStyle/>
          <a:p>
            <a:r>
              <a:rPr lang="en-US" dirty="0" smtClean="0"/>
              <a:t>Proof Techniques</a:t>
            </a:r>
            <a:endParaRPr lang="en-US" dirty="0"/>
          </a:p>
        </p:txBody>
      </p:sp>
      <p:sp>
        <p:nvSpPr>
          <p:cNvPr id="4" name="Footer"/>
          <p:cNvSpPr>
            <a:spLocks noGrp="1"/>
          </p:cNvSpPr>
          <p:nvPr>
            <p:ph type="body" sz="quarter" idx="14"/>
          </p:nvPr>
        </p:nvSpPr>
        <p:spPr>
          <a:xfrm>
            <a:off x="2252841" y="6106739"/>
            <a:ext cx="6100937" cy="486085"/>
          </a:xfrm>
        </p:spPr>
        <p:txBody>
          <a:bodyPr>
            <a:normAutofit fontScale="92500"/>
          </a:bodyPr>
          <a:lstStyle/>
          <a:p>
            <a:pPr lvl="0"/>
            <a:r>
              <a:rPr lang="en-US" dirty="0" smtClean="0"/>
              <a:t>Computer Science, Purdue University</a:t>
            </a:r>
          </a:p>
          <a:p>
            <a:r>
              <a:rPr lang="en-US" dirty="0" smtClean="0"/>
              <a:t>Copyright McGraw Hill, Rosen, Discrete Mathematics and its Applications</a:t>
            </a:r>
            <a:endParaRPr lang="en-US" dirty="0"/>
          </a:p>
          <a:p>
            <a:pPr lvl="0"/>
            <a:endParaRPr lang="en-US" dirty="0"/>
          </a:p>
        </p:txBody>
      </p:sp>
    </p:spTree>
    <p:extLst>
      <p:ext uri="{BB962C8B-B14F-4D97-AF65-F5344CB8AC3E}">
        <p14:creationId xmlns:p14="http://schemas.microsoft.com/office/powerpoint/2010/main" val="189909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smtClean="0"/>
              <a:t>Proving Theorems</a:t>
            </a:r>
            <a:endParaRPr lang="en-US" dirty="0"/>
          </a:p>
        </p:txBody>
      </p:sp>
      <p:sp>
        <p:nvSpPr>
          <p:cNvPr id="4" name="Text Placeholder 3"/>
          <p:cNvSpPr>
            <a:spLocks noGrp="1"/>
          </p:cNvSpPr>
          <p:nvPr>
            <p:ph type="body" sz="quarter" idx="13"/>
          </p:nvPr>
        </p:nvSpPr>
        <p:spPr/>
        <p:txBody>
          <a:bodyPr>
            <a:normAutofit/>
          </a:bodyPr>
          <a:lstStyle/>
          <a:p>
            <a:r>
              <a:rPr lang="en-US" dirty="0"/>
              <a:t>Many theorems have the form:  </a:t>
            </a:r>
          </a:p>
          <a:p>
            <a:pPr>
              <a:buNone/>
            </a:pPr>
            <a:endParaRPr lang="en-US" dirty="0"/>
          </a:p>
          <a:p>
            <a:r>
              <a:rPr lang="en-US" dirty="0"/>
              <a:t>To prove them, we show that </a:t>
            </a:r>
            <a:r>
              <a:rPr lang="en-US" dirty="0" smtClean="0"/>
              <a:t>for an arbitrary element </a:t>
            </a:r>
            <a:r>
              <a:rPr lang="en-US" i="1" dirty="0" smtClean="0"/>
              <a:t>c</a:t>
            </a:r>
            <a:r>
              <a:rPr lang="en-US" dirty="0" smtClean="0"/>
              <a:t> </a:t>
            </a:r>
            <a:r>
              <a:rPr lang="en-US" dirty="0"/>
              <a:t>of the </a:t>
            </a:r>
            <a:r>
              <a:rPr lang="en-US" dirty="0" smtClean="0"/>
              <a:t>domain</a:t>
            </a:r>
          </a:p>
          <a:p>
            <a:pPr marL="0" indent="0">
              <a:buNone/>
            </a:pPr>
            <a:r>
              <a:rPr lang="en-US" dirty="0" smtClean="0"/>
              <a:t> </a:t>
            </a:r>
            <a:endParaRPr lang="en-US" dirty="0"/>
          </a:p>
          <a:p>
            <a:endParaRPr lang="en-US" dirty="0" smtClean="0"/>
          </a:p>
          <a:p>
            <a:r>
              <a:rPr lang="en-US" dirty="0" smtClean="0"/>
              <a:t>By </a:t>
            </a:r>
            <a:r>
              <a:rPr lang="en-US" dirty="0"/>
              <a:t>universal generalization the truth of the original formula follows.</a:t>
            </a:r>
          </a:p>
          <a:p>
            <a:endParaRPr lang="en-US" dirty="0" smtClean="0"/>
          </a:p>
          <a:p>
            <a:r>
              <a:rPr lang="en-US" dirty="0" smtClean="0"/>
              <a:t>So</a:t>
            </a:r>
            <a:r>
              <a:rPr lang="en-US" dirty="0"/>
              <a:t>, we must prove something of the form:  </a:t>
            </a:r>
          </a:p>
          <a:p>
            <a:pPr>
              <a:buNone/>
            </a:pPr>
            <a:endParaRPr lang="en-US" dirty="0"/>
          </a:p>
          <a:p>
            <a:pPr>
              <a:buNone/>
            </a:pPr>
            <a:endParaRPr lang="en-US" dirty="0"/>
          </a:p>
          <a:p>
            <a:pPr>
              <a:buNone/>
            </a:pP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pic>
        <p:nvPicPr>
          <p:cNvPr id="6" name="Picture 5" descr="addin_tmp.png"/>
          <p:cNvPicPr>
            <a:picLocks noChangeAspect="1"/>
          </p:cNvPicPr>
          <p:nvPr>
            <p:custDataLst>
              <p:tags r:id="rId1"/>
            </p:custDataLst>
          </p:nvPr>
        </p:nvPicPr>
        <p:blipFill>
          <a:blip r:embed="rId5" cstate="print"/>
          <a:stretch>
            <a:fillRect/>
          </a:stretch>
        </p:blipFill>
        <p:spPr>
          <a:xfrm>
            <a:off x="5725716" y="2234320"/>
            <a:ext cx="1691402" cy="223299"/>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69273" y="3116050"/>
            <a:ext cx="1319975" cy="245662"/>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6885432" y="4165275"/>
            <a:ext cx="761051" cy="211653"/>
          </a:xfrm>
          <a:prstGeom prst="rect">
            <a:avLst/>
          </a:prstGeom>
        </p:spPr>
      </p:pic>
    </p:spTree>
    <p:extLst>
      <p:ext uri="{BB962C8B-B14F-4D97-AF65-F5344CB8AC3E}">
        <p14:creationId xmlns:p14="http://schemas.microsoft.com/office/powerpoint/2010/main" val="363877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smtClean="0"/>
              <a:t>Proving Conditional Statements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0" name="Content Placeholder 2"/>
          <p:cNvSpPr txBox="1">
            <a:spLocks/>
          </p:cNvSpPr>
          <p:nvPr/>
        </p:nvSpPr>
        <p:spPr>
          <a:xfrm>
            <a:off x="2245404" y="2179320"/>
            <a:ext cx="8556708" cy="4525963"/>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i="1" dirty="0" smtClean="0">
                <a:solidFill>
                  <a:schemeClr val="tx1"/>
                </a:solidFill>
                <a:latin typeface="Arial" panose="020B0604020202020204" pitchFamily="34" charset="0"/>
                <a:cs typeface="Arial" panose="020B0604020202020204" pitchFamily="34" charset="0"/>
              </a:rPr>
              <a:t>Direct Proof</a:t>
            </a:r>
            <a:r>
              <a:rPr lang="en-US" sz="1800" dirty="0" smtClean="0">
                <a:solidFill>
                  <a:schemeClr val="tx1"/>
                </a:solidFill>
                <a:latin typeface="Arial" panose="020B0604020202020204" pitchFamily="34" charset="0"/>
                <a:cs typeface="Arial" panose="020B0604020202020204" pitchFamily="34" charset="0"/>
              </a:rPr>
              <a:t>: Assume that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is true. Use rules of inference, axioms, and logical equivalences to show that   </a:t>
            </a:r>
            <a:r>
              <a:rPr lang="en-US" sz="1800" i="1" dirty="0" smtClean="0">
                <a:solidFill>
                  <a:schemeClr val="tx1"/>
                </a:solidFill>
                <a:latin typeface="Arial" panose="020B0604020202020204" pitchFamily="34"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must also be true.</a:t>
            </a: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Give a direct proof of the theorem “If </a:t>
            </a:r>
            <a:r>
              <a:rPr lang="en-US" sz="1800" i="1" dirty="0"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is an odd integer, then </a:t>
            </a:r>
            <a:r>
              <a:rPr lang="en-US" sz="1800" i="1" dirty="0" smtClean="0">
                <a:solidFill>
                  <a:schemeClr val="tx1"/>
                </a:solidFill>
                <a:latin typeface="Arial" panose="020B0604020202020204" pitchFamily="34" charset="0"/>
                <a:cs typeface="Arial" panose="020B0604020202020204" pitchFamily="34" charset="0"/>
              </a:rPr>
              <a:t>n</a:t>
            </a:r>
            <a:r>
              <a:rPr lang="en-US" sz="1800" baseline="30000" dirty="0" smtClean="0">
                <a:solidFill>
                  <a:schemeClr val="tx1"/>
                </a:solidFill>
                <a:latin typeface="Arial" panose="020B0604020202020204" pitchFamily="34" charset="0"/>
                <a:cs typeface="Arial" panose="020B0604020202020204" pitchFamily="34" charset="0"/>
              </a:rPr>
              <a:t>2 </a:t>
            </a:r>
            <a:r>
              <a:rPr lang="en-US" sz="1800" dirty="0" smtClean="0">
                <a:solidFill>
                  <a:schemeClr val="tx1"/>
                </a:solidFill>
                <a:latin typeface="Arial" panose="020B0604020202020204" pitchFamily="34" charset="0"/>
                <a:cs typeface="Arial" panose="020B0604020202020204" pitchFamily="34" charset="0"/>
              </a:rPr>
              <a:t> is odd.”</a:t>
            </a:r>
          </a:p>
          <a:p>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Assume that </a:t>
            </a:r>
            <a:r>
              <a:rPr lang="en-US" sz="1800" i="1" dirty="0"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is odd. Then </a:t>
            </a:r>
            <a:r>
              <a:rPr lang="en-US" sz="1800" i="1" dirty="0"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800" dirty="0" smtClean="0">
                <a:solidFill>
                  <a:schemeClr val="tx1"/>
                </a:solidFill>
                <a:latin typeface="Arial" panose="020B0604020202020204" pitchFamily="34" charset="0"/>
                <a:cs typeface="Arial" panose="020B0604020202020204" pitchFamily="34" charset="0"/>
              </a:rPr>
              <a:t> for an integer </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Squaring both sides of the equation, we get:</a:t>
            </a:r>
          </a:p>
          <a:p>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n</a:t>
            </a:r>
            <a:r>
              <a:rPr lang="en-US" sz="1800" baseline="300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800" baseline="300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800" baseline="30000" dirty="0" smtClean="0">
                <a:solidFill>
                  <a:schemeClr val="tx1"/>
                </a:solidFill>
                <a:latin typeface="Arial" panose="020B0604020202020204" pitchFamily="34" charset="0"/>
                <a:ea typeface="Cambria Math" pitchFamily="18" charset="0"/>
                <a:cs typeface="Arial" panose="020B0604020202020204" pitchFamily="34" charset="0"/>
              </a:rPr>
              <a:t>2  </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4</a:t>
            </a:r>
            <a:r>
              <a:rPr lang="en-US" sz="1800" i="1" dirty="0" smtClean="0">
                <a:solidFill>
                  <a:schemeClr val="tx1"/>
                </a:solidFill>
                <a:latin typeface="Arial" panose="020B0604020202020204" pitchFamily="34" charset="0"/>
                <a:cs typeface="Arial" panose="020B0604020202020204" pitchFamily="34" charset="0"/>
              </a:rPr>
              <a:t>k</a:t>
            </a:r>
            <a:r>
              <a:rPr lang="en-US" sz="1800" baseline="30000" dirty="0" smtClean="0">
                <a:solidFill>
                  <a:schemeClr val="tx1"/>
                </a:solidFill>
                <a:latin typeface="Arial" panose="020B0604020202020204" pitchFamily="34" charset="0"/>
                <a:ea typeface="Cambria Math" pitchFamily="18" charset="0"/>
                <a:cs typeface="Arial" panose="020B0604020202020204" pitchFamily="34" charset="0"/>
              </a:rPr>
              <a:t>2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+ 4</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k</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+1 = 2(2</a:t>
            </a:r>
            <a:r>
              <a:rPr lang="en-US" sz="1800" i="1" dirty="0" smtClean="0">
                <a:solidFill>
                  <a:schemeClr val="tx1"/>
                </a:solidFill>
                <a:latin typeface="Arial" panose="020B0604020202020204" pitchFamily="34" charset="0"/>
                <a:cs typeface="Arial" panose="020B0604020202020204" pitchFamily="34" charset="0"/>
              </a:rPr>
              <a:t>k</a:t>
            </a:r>
            <a:r>
              <a:rPr lang="en-US" sz="1800" baseline="30000" dirty="0" smtClean="0">
                <a:solidFill>
                  <a:schemeClr val="tx1"/>
                </a:solidFill>
                <a:latin typeface="Arial" panose="020B0604020202020204" pitchFamily="34" charset="0"/>
                <a:ea typeface="Cambria Math" pitchFamily="18" charset="0"/>
                <a:cs typeface="Arial" panose="020B0604020202020204" pitchFamily="34" charset="0"/>
              </a:rPr>
              <a:t>2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+ 2</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k</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+ 1= 2</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r</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+ 1,</a:t>
            </a:r>
          </a:p>
          <a:p>
            <a:r>
              <a:rPr lang="en-US" sz="1800" dirty="0" smtClean="0">
                <a:solidFill>
                  <a:schemeClr val="tx1"/>
                </a:solidFill>
                <a:latin typeface="Arial" panose="020B0604020202020204" pitchFamily="34" charset="0"/>
                <a:ea typeface="Cambria Math" pitchFamily="18" charset="0"/>
                <a:cs typeface="Arial" panose="020B0604020202020204" pitchFamily="34" charset="0"/>
              </a:rPr>
              <a:t>    where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r</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 2</a:t>
            </a:r>
            <a:r>
              <a:rPr lang="en-US" sz="1800" i="1" dirty="0" smtClean="0">
                <a:solidFill>
                  <a:schemeClr val="tx1"/>
                </a:solidFill>
                <a:latin typeface="Arial" panose="020B0604020202020204" pitchFamily="34" charset="0"/>
                <a:cs typeface="Arial" panose="020B0604020202020204" pitchFamily="34" charset="0"/>
              </a:rPr>
              <a:t>k</a:t>
            </a:r>
            <a:r>
              <a:rPr lang="en-US" sz="1800" baseline="30000" dirty="0" smtClean="0">
                <a:solidFill>
                  <a:schemeClr val="tx1"/>
                </a:solidFill>
                <a:latin typeface="Arial" panose="020B0604020202020204" pitchFamily="34" charset="0"/>
                <a:ea typeface="Cambria Math" pitchFamily="18" charset="0"/>
                <a:cs typeface="Arial" panose="020B0604020202020204" pitchFamily="34" charset="0"/>
              </a:rPr>
              <a:t>2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+ 2</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k</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 an integer.                                  </a:t>
            </a:r>
          </a:p>
          <a:p>
            <a:r>
              <a:rPr lang="en-US" sz="18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We have proved that if n</a:t>
            </a:r>
            <a:r>
              <a:rPr lang="en-US" sz="1800" i="1"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is an odd integer, then </a:t>
            </a:r>
            <a:r>
              <a:rPr lang="en-US" sz="1800" i="1" dirty="0" smtClean="0">
                <a:solidFill>
                  <a:schemeClr val="tx1"/>
                </a:solidFill>
                <a:latin typeface="Arial" panose="020B0604020202020204" pitchFamily="34" charset="0"/>
                <a:cs typeface="Arial" panose="020B0604020202020204" pitchFamily="34" charset="0"/>
              </a:rPr>
              <a:t>n</a:t>
            </a:r>
            <a:r>
              <a:rPr lang="en-US" sz="1800" baseline="30000" dirty="0" smtClean="0">
                <a:solidFill>
                  <a:schemeClr val="tx1"/>
                </a:solidFill>
                <a:latin typeface="Arial" panose="020B0604020202020204" pitchFamily="34" charset="0"/>
                <a:cs typeface="Arial" panose="020B0604020202020204" pitchFamily="34" charset="0"/>
              </a:rPr>
              <a:t>2 </a:t>
            </a:r>
            <a:r>
              <a:rPr lang="en-US" sz="1800" dirty="0" smtClean="0">
                <a:solidFill>
                  <a:schemeClr val="tx1"/>
                </a:solidFill>
                <a:latin typeface="Arial" panose="020B0604020202020204" pitchFamily="34" charset="0"/>
                <a:cs typeface="Arial" panose="020B0604020202020204" pitchFamily="34" charset="0"/>
              </a:rPr>
              <a:t> is an odd integer.    </a:t>
            </a:r>
          </a:p>
          <a:p>
            <a:r>
              <a:rPr lang="en-US" sz="1800" dirty="0" smtClean="0">
                <a:solidFill>
                  <a:schemeClr val="tx1"/>
                </a:solidFill>
                <a:latin typeface="Arial" panose="020B0604020202020204" pitchFamily="34" charset="0"/>
                <a:cs typeface="Arial" panose="020B0604020202020204" pitchFamily="34" charset="0"/>
              </a:rPr>
              <a:t>   </a:t>
            </a:r>
            <a:endParaRPr lang="en-US" sz="1800" b="1" dirty="0" smtClean="0">
              <a:solidFill>
                <a:schemeClr val="tx1"/>
              </a:solidFill>
              <a:latin typeface="Arial" panose="020B0604020202020204" pitchFamily="34" charset="0"/>
              <a:cs typeface="Arial" panose="020B0604020202020204" pitchFamily="34" charset="0"/>
            </a:endParaRPr>
          </a:p>
          <a:p>
            <a:endParaRPr lang="en-US" b="1" dirty="0" smtClean="0"/>
          </a:p>
          <a:p>
            <a:endParaRPr lang="en-US" dirty="0" smtClean="0"/>
          </a:p>
        </p:txBody>
      </p:sp>
    </p:spTree>
    <p:extLst>
      <p:ext uri="{BB962C8B-B14F-4D97-AF65-F5344CB8AC3E}">
        <p14:creationId xmlns:p14="http://schemas.microsoft.com/office/powerpoint/2010/main" val="114192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smtClean="0"/>
              <a:t>Proving Conditional Statements</a:t>
            </a:r>
            <a:endParaRPr lang="en-US" dirty="0"/>
          </a:p>
          <a:p>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9" name="Content Placeholder 2"/>
          <p:cNvSpPr txBox="1">
            <a:spLocks/>
          </p:cNvSpPr>
          <p:nvPr/>
        </p:nvSpPr>
        <p:spPr>
          <a:xfrm>
            <a:off x="2245404" y="2154936"/>
            <a:ext cx="8229600" cy="4525963"/>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74320" lvl="1" indent="-274320">
              <a:buClr>
                <a:schemeClr val="accent3"/>
              </a:buClr>
              <a:buSzPct val="95000"/>
            </a:pPr>
            <a:r>
              <a:rPr lang="en-US" dirty="0" smtClean="0"/>
              <a:t> </a:t>
            </a:r>
            <a:r>
              <a:rPr lang="en-US" sz="1900" i="1" dirty="0" smtClean="0">
                <a:solidFill>
                  <a:schemeClr val="tx1"/>
                </a:solidFill>
                <a:latin typeface="Arial" panose="020B0604020202020204" pitchFamily="34" charset="0"/>
                <a:cs typeface="Arial" panose="020B0604020202020204" pitchFamily="34" charset="0"/>
              </a:rPr>
              <a:t>Proof by Contraposition</a:t>
            </a:r>
            <a:r>
              <a:rPr lang="en-US" sz="1900" dirty="0" smtClean="0">
                <a:solidFill>
                  <a:schemeClr val="tx1"/>
                </a:solidFill>
                <a:latin typeface="Arial" panose="020B0604020202020204" pitchFamily="34" charset="0"/>
                <a:cs typeface="Arial" panose="020B0604020202020204" pitchFamily="34" charset="0"/>
              </a:rPr>
              <a:t>: Assume </a:t>
            </a:r>
            <a:r>
              <a:rPr lang="en-US" sz="1900" dirty="0" smtClean="0">
                <a:solidFill>
                  <a:schemeClr val="tx1"/>
                </a:solidFill>
                <a:latin typeface="Arial" panose="020B0604020202020204" pitchFamily="34" charset="0"/>
                <a:ea typeface="Cambria Math"/>
                <a:cs typeface="Arial" panose="020B0604020202020204" pitchFamily="34" charset="0"/>
              </a:rPr>
              <a:t>¬</a:t>
            </a:r>
            <a:r>
              <a:rPr lang="en-US" sz="1900" i="1" dirty="0" smtClean="0">
                <a:solidFill>
                  <a:schemeClr val="tx1"/>
                </a:solidFill>
                <a:latin typeface="Arial" panose="020B0604020202020204" pitchFamily="34" charset="0"/>
                <a:cs typeface="Arial" panose="020B0604020202020204" pitchFamily="34" charset="0"/>
              </a:rPr>
              <a:t>q</a:t>
            </a:r>
            <a:r>
              <a:rPr lang="en-US" sz="1900" dirty="0" smtClean="0">
                <a:solidFill>
                  <a:schemeClr val="tx1"/>
                </a:solidFill>
                <a:latin typeface="Arial" panose="020B0604020202020204" pitchFamily="34" charset="0"/>
                <a:cs typeface="Arial" panose="020B0604020202020204" pitchFamily="34" charset="0"/>
              </a:rPr>
              <a:t>  and show </a:t>
            </a:r>
            <a:r>
              <a:rPr lang="en-US" sz="1900" dirty="0" smtClean="0">
                <a:solidFill>
                  <a:schemeClr val="tx1"/>
                </a:solidFill>
                <a:latin typeface="Arial" panose="020B0604020202020204" pitchFamily="34" charset="0"/>
                <a:ea typeface="Cambria Math"/>
                <a:cs typeface="Arial" panose="020B0604020202020204" pitchFamily="34" charset="0"/>
              </a:rPr>
              <a:t>¬</a:t>
            </a:r>
            <a:r>
              <a:rPr lang="en-US" sz="1900" i="1" dirty="0" smtClean="0">
                <a:solidFill>
                  <a:schemeClr val="tx1"/>
                </a:solidFill>
                <a:latin typeface="Arial" panose="020B0604020202020204" pitchFamily="34" charset="0"/>
                <a:ea typeface="Cambria Math"/>
                <a:cs typeface="Arial" panose="020B0604020202020204" pitchFamily="34" charset="0"/>
              </a:rPr>
              <a:t>p</a:t>
            </a:r>
            <a:r>
              <a:rPr lang="en-US" sz="1900" dirty="0" smtClean="0">
                <a:solidFill>
                  <a:schemeClr val="tx1"/>
                </a:solidFill>
                <a:latin typeface="Arial" panose="020B0604020202020204" pitchFamily="34" charset="0"/>
                <a:cs typeface="Arial" panose="020B0604020202020204" pitchFamily="34" charset="0"/>
              </a:rPr>
              <a:t>  is true also. This is sometimes called an </a:t>
            </a:r>
            <a:r>
              <a:rPr lang="en-US" sz="1900" i="1" dirty="0" smtClean="0">
                <a:solidFill>
                  <a:schemeClr val="tx1"/>
                </a:solidFill>
                <a:latin typeface="Arial" panose="020B0604020202020204" pitchFamily="34" charset="0"/>
                <a:cs typeface="Arial" panose="020B0604020202020204" pitchFamily="34" charset="0"/>
              </a:rPr>
              <a:t>indirect proof </a:t>
            </a:r>
            <a:r>
              <a:rPr lang="en-US" sz="1900" dirty="0" smtClean="0">
                <a:solidFill>
                  <a:schemeClr val="tx1"/>
                </a:solidFill>
                <a:latin typeface="Arial" panose="020B0604020202020204" pitchFamily="34" charset="0"/>
                <a:cs typeface="Arial" panose="020B0604020202020204" pitchFamily="34" charset="0"/>
              </a:rPr>
              <a:t>method. If we give a direct proof of </a:t>
            </a:r>
            <a:r>
              <a:rPr lang="en-US" sz="1900" dirty="0" smtClean="0">
                <a:solidFill>
                  <a:schemeClr val="tx1"/>
                </a:solidFill>
                <a:latin typeface="Arial" panose="020B0604020202020204" pitchFamily="34" charset="0"/>
                <a:ea typeface="Cambria Math"/>
                <a:cs typeface="Arial" panose="020B0604020202020204" pitchFamily="34" charset="0"/>
              </a:rPr>
              <a:t>¬</a:t>
            </a:r>
            <a:r>
              <a:rPr lang="en-US" sz="1900" i="1" dirty="0" smtClean="0">
                <a:solidFill>
                  <a:schemeClr val="tx1"/>
                </a:solidFill>
                <a:latin typeface="Arial" panose="020B0604020202020204" pitchFamily="34" charset="0"/>
                <a:cs typeface="Arial" panose="020B0604020202020204" pitchFamily="34" charset="0"/>
              </a:rPr>
              <a:t>q</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a:cs typeface="Arial" panose="020B0604020202020204" pitchFamily="34" charset="0"/>
              </a:rPr>
              <a:t>→ ¬</a:t>
            </a:r>
            <a:r>
              <a:rPr lang="en-US" sz="1900" i="1" dirty="0" smtClean="0">
                <a:solidFill>
                  <a:schemeClr val="tx1"/>
                </a:solidFill>
                <a:latin typeface="Arial" panose="020B0604020202020204" pitchFamily="34" charset="0"/>
                <a:ea typeface="Cambria Math"/>
                <a:cs typeface="Arial" panose="020B0604020202020204" pitchFamily="34" charset="0"/>
              </a:rPr>
              <a:t>p </a:t>
            </a:r>
            <a:r>
              <a:rPr lang="en-US" sz="1900" dirty="0" smtClean="0">
                <a:solidFill>
                  <a:schemeClr val="tx1"/>
                </a:solidFill>
                <a:latin typeface="Arial" panose="020B0604020202020204" pitchFamily="34" charset="0"/>
                <a:ea typeface="Cambria Math"/>
                <a:cs typeface="Arial" panose="020B0604020202020204" pitchFamily="34" charset="0"/>
              </a:rPr>
              <a:t>then we have a proof of </a:t>
            </a:r>
            <a:r>
              <a:rPr lang="en-US" sz="1900" i="1" dirty="0" smtClean="0">
                <a:solidFill>
                  <a:schemeClr val="tx1"/>
                </a:solidFill>
                <a:latin typeface="Arial" panose="020B0604020202020204" pitchFamily="34" charset="0"/>
                <a:cs typeface="Arial" panose="020B0604020202020204" pitchFamily="34" charset="0"/>
              </a:rPr>
              <a:t>p</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a:cs typeface="Arial" panose="020B0604020202020204" pitchFamily="34" charset="0"/>
              </a:rPr>
              <a:t>→ q</a:t>
            </a:r>
            <a:endParaRPr lang="en-US" sz="1900" i="1" dirty="0">
              <a:solidFill>
                <a:schemeClr val="tx1"/>
              </a:solidFill>
              <a:latin typeface="Arial" panose="020B0604020202020204" pitchFamily="34" charset="0"/>
              <a:ea typeface="Cambria Math"/>
              <a:cs typeface="Arial" panose="020B0604020202020204" pitchFamily="34" charset="0"/>
            </a:endParaRPr>
          </a:p>
          <a:p>
            <a:pPr marL="274320" lvl="1" indent="-274320">
              <a:buClr>
                <a:schemeClr val="accent3"/>
              </a:buClr>
              <a:buSzPct val="95000"/>
            </a:pPr>
            <a:r>
              <a:rPr lang="en-US" sz="1900" i="1" dirty="0" smtClean="0">
                <a:solidFill>
                  <a:schemeClr val="tx1"/>
                </a:solidFill>
                <a:latin typeface="Arial" panose="020B0604020202020204" pitchFamily="34" charset="0"/>
                <a:ea typeface="Cambria Math"/>
                <a:cs typeface="Arial" panose="020B0604020202020204" pitchFamily="34" charset="0"/>
              </a:rPr>
              <a:t>Why does this work?</a:t>
            </a:r>
            <a:endParaRPr lang="en-US" sz="1900" dirty="0" smtClean="0">
              <a:solidFill>
                <a:schemeClr val="tx1"/>
              </a:solidFill>
              <a:latin typeface="Arial" panose="020B0604020202020204" pitchFamily="34" charset="0"/>
              <a:cs typeface="Arial" panose="020B0604020202020204" pitchFamily="34" charset="0"/>
            </a:endParaRPr>
          </a:p>
          <a:p>
            <a:endParaRPr lang="en-US" sz="1900" b="1" dirty="0" smtClean="0">
              <a:solidFill>
                <a:schemeClr val="tx1"/>
              </a:solidFill>
              <a:latin typeface="Arial" panose="020B0604020202020204" pitchFamily="34" charset="0"/>
              <a:cs typeface="Arial" panose="020B0604020202020204" pitchFamily="34" charset="0"/>
            </a:endParaRPr>
          </a:p>
          <a:p>
            <a:r>
              <a:rPr lang="en-US" sz="1900" b="1" dirty="0" smtClean="0">
                <a:solidFill>
                  <a:schemeClr val="tx1"/>
                </a:solidFill>
                <a:latin typeface="Arial" panose="020B0604020202020204" pitchFamily="34" charset="0"/>
                <a:cs typeface="Arial" panose="020B0604020202020204" pitchFamily="34" charset="0"/>
              </a:rPr>
              <a:t>Example</a:t>
            </a:r>
            <a:r>
              <a:rPr lang="en-US" sz="1900" dirty="0" smtClean="0">
                <a:solidFill>
                  <a:schemeClr val="tx1"/>
                </a:solidFill>
                <a:latin typeface="Arial" panose="020B0604020202020204" pitchFamily="34" charset="0"/>
                <a:cs typeface="Arial" panose="020B0604020202020204" pitchFamily="34" charset="0"/>
              </a:rPr>
              <a:t>: Prove that if </a:t>
            </a:r>
            <a:r>
              <a:rPr lang="en-US" sz="1900" i="1" dirty="0" smtClean="0">
                <a:solidFill>
                  <a:schemeClr val="tx1"/>
                </a:solidFill>
                <a:latin typeface="Arial" panose="020B0604020202020204" pitchFamily="34" charset="0"/>
                <a:cs typeface="Arial" panose="020B0604020202020204" pitchFamily="34" charset="0"/>
              </a:rPr>
              <a:t>n </a:t>
            </a:r>
            <a:r>
              <a:rPr lang="en-US" sz="1900" dirty="0" smtClean="0">
                <a:solidFill>
                  <a:schemeClr val="tx1"/>
                </a:solidFill>
                <a:latin typeface="Arial" panose="020B0604020202020204" pitchFamily="34" charset="0"/>
                <a:cs typeface="Arial" panose="020B0604020202020204" pitchFamily="34" charset="0"/>
              </a:rPr>
              <a:t>is an integer and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3</a:t>
            </a:r>
            <a:r>
              <a:rPr lang="en-US" sz="1900" i="1" dirty="0" smtClean="0">
                <a:solidFill>
                  <a:schemeClr val="tx1"/>
                </a:solidFill>
                <a:latin typeface="Arial" panose="020B0604020202020204" pitchFamily="34" charset="0"/>
                <a:cs typeface="Arial" panose="020B0604020202020204" pitchFamily="34" charset="0"/>
              </a:rPr>
              <a:t>n +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i="1"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is odd</a:t>
            </a:r>
            <a:r>
              <a:rPr lang="en-US" sz="1900" i="1"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then</a:t>
            </a:r>
            <a:r>
              <a:rPr lang="en-US" sz="1900" i="1" dirty="0" smtClean="0">
                <a:solidFill>
                  <a:schemeClr val="tx1"/>
                </a:solidFill>
                <a:latin typeface="Arial" panose="020B0604020202020204" pitchFamily="34" charset="0"/>
                <a:cs typeface="Arial" panose="020B0604020202020204" pitchFamily="34" charset="0"/>
              </a:rPr>
              <a:t> n </a:t>
            </a:r>
            <a:r>
              <a:rPr lang="en-US" sz="1900" dirty="0" smtClean="0">
                <a:solidFill>
                  <a:schemeClr val="tx1"/>
                </a:solidFill>
                <a:latin typeface="Arial" panose="020B0604020202020204" pitchFamily="34" charset="0"/>
                <a:cs typeface="Arial" panose="020B0604020202020204" pitchFamily="34" charset="0"/>
              </a:rPr>
              <a:t>is odd.</a:t>
            </a:r>
          </a:p>
          <a:p>
            <a:r>
              <a:rPr lang="en-US" sz="1900" b="1" dirty="0" smtClean="0">
                <a:solidFill>
                  <a:schemeClr val="tx1"/>
                </a:solidFill>
                <a:latin typeface="Arial" panose="020B0604020202020204" pitchFamily="34" charset="0"/>
                <a:cs typeface="Arial" panose="020B0604020202020204" pitchFamily="34" charset="0"/>
              </a:rPr>
              <a:t>Solution</a:t>
            </a:r>
            <a:r>
              <a:rPr lang="en-US" sz="1900" i="1"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Assume </a:t>
            </a:r>
            <a:r>
              <a:rPr lang="en-US" sz="1900" i="1" dirty="0" smtClean="0">
                <a:solidFill>
                  <a:schemeClr val="tx1"/>
                </a:solidFill>
                <a:latin typeface="Arial" panose="020B0604020202020204" pitchFamily="34" charset="0"/>
                <a:cs typeface="Arial" panose="020B0604020202020204" pitchFamily="34" charset="0"/>
              </a:rPr>
              <a:t>n</a:t>
            </a:r>
            <a:r>
              <a:rPr lang="en-US" sz="1900" dirty="0" smtClean="0">
                <a:solidFill>
                  <a:schemeClr val="tx1"/>
                </a:solidFill>
                <a:latin typeface="Arial" panose="020B0604020202020204" pitchFamily="34" charset="0"/>
                <a:cs typeface="Arial" panose="020B0604020202020204" pitchFamily="34" charset="0"/>
              </a:rPr>
              <a:t> is even. So, </a:t>
            </a:r>
            <a:r>
              <a:rPr lang="en-US" sz="1900" i="1" dirty="0" smtClean="0">
                <a:solidFill>
                  <a:schemeClr val="tx1"/>
                </a:solidFill>
                <a:latin typeface="Arial" panose="020B0604020202020204" pitchFamily="34" charset="0"/>
                <a:cs typeface="Arial" panose="020B0604020202020204" pitchFamily="34" charset="0"/>
              </a:rPr>
              <a:t>n =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i="1" dirty="0" smtClean="0">
                <a:solidFill>
                  <a:schemeClr val="tx1"/>
                </a:solidFill>
                <a:latin typeface="Arial" panose="020B0604020202020204" pitchFamily="34" charset="0"/>
                <a:cs typeface="Arial" panose="020B0604020202020204" pitchFamily="34" charset="0"/>
              </a:rPr>
              <a:t>k </a:t>
            </a:r>
            <a:r>
              <a:rPr lang="en-US" sz="1900" dirty="0" smtClean="0">
                <a:solidFill>
                  <a:schemeClr val="tx1"/>
                </a:solidFill>
                <a:latin typeface="Arial" panose="020B0604020202020204" pitchFamily="34" charset="0"/>
                <a:cs typeface="Arial" panose="020B0604020202020204" pitchFamily="34" charset="0"/>
              </a:rPr>
              <a:t>for some integer </a:t>
            </a:r>
            <a:r>
              <a:rPr lang="en-US" sz="1900" i="1" dirty="0" smtClean="0">
                <a:solidFill>
                  <a:schemeClr val="tx1"/>
                </a:solidFill>
                <a:latin typeface="Arial" panose="020B0604020202020204" pitchFamily="34" charset="0"/>
                <a:cs typeface="Arial" panose="020B0604020202020204" pitchFamily="34" charset="0"/>
              </a:rPr>
              <a:t>k</a:t>
            </a:r>
            <a:r>
              <a:rPr lang="en-US" sz="1900" dirty="0" smtClean="0">
                <a:solidFill>
                  <a:schemeClr val="tx1"/>
                </a:solidFill>
                <a:latin typeface="Arial" panose="020B0604020202020204" pitchFamily="34" charset="0"/>
                <a:cs typeface="Arial" panose="020B0604020202020204" pitchFamily="34" charset="0"/>
              </a:rPr>
              <a:t>. Thus </a:t>
            </a:r>
          </a:p>
          <a:p>
            <a:r>
              <a:rPr lang="en-US" sz="1900" dirty="0" smtClean="0">
                <a:solidFill>
                  <a:schemeClr val="tx1"/>
                </a:solidFill>
                <a:latin typeface="Arial" panose="020B0604020202020204" pitchFamily="34" charset="0"/>
                <a:ea typeface="Cambria Math" pitchFamily="18" charset="0"/>
                <a:cs typeface="Arial" panose="020B0604020202020204" pitchFamily="34" charset="0"/>
              </a:rPr>
              <a:t>     3</a:t>
            </a:r>
            <a:r>
              <a:rPr lang="en-US" sz="1900" i="1" dirty="0" smtClean="0">
                <a:solidFill>
                  <a:schemeClr val="tx1"/>
                </a:solidFill>
                <a:latin typeface="Arial" panose="020B0604020202020204" pitchFamily="34" charset="0"/>
                <a:cs typeface="Arial" panose="020B0604020202020204" pitchFamily="34" charset="0"/>
              </a:rPr>
              <a:t>n</a:t>
            </a:r>
            <a:r>
              <a:rPr lang="en-US" sz="1900" dirty="0" smtClean="0">
                <a:solidFill>
                  <a:schemeClr val="tx1"/>
                </a:solidFill>
                <a:latin typeface="Arial" panose="020B0604020202020204" pitchFamily="34" charset="0"/>
                <a:cs typeface="Arial" panose="020B0604020202020204" pitchFamily="34" charset="0"/>
              </a:rPr>
              <a:t> +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 = 3(2</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k</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+ 2 =6</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k</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+2 = 2(3</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k</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+ 1) = 2</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j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for </a:t>
            </a:r>
            <a:r>
              <a:rPr lang="en-US" sz="1900" i="1" dirty="0" smtClean="0">
                <a:solidFill>
                  <a:schemeClr val="tx1"/>
                </a:solidFill>
                <a:latin typeface="Arial" panose="020B0604020202020204" pitchFamily="34" charset="0"/>
                <a:cs typeface="Arial" panose="020B0604020202020204" pitchFamily="34" charset="0"/>
              </a:rPr>
              <a:t>j</a:t>
            </a:r>
            <a:r>
              <a:rPr lang="en-US" sz="1900" dirty="0" smtClean="0">
                <a:solidFill>
                  <a:schemeClr val="tx1"/>
                </a:solidFill>
                <a:latin typeface="Arial" panose="020B0604020202020204" pitchFamily="34" charset="0"/>
                <a:cs typeface="Arial" panose="020B0604020202020204" pitchFamily="34" charset="0"/>
              </a:rPr>
              <a:t> =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3</a:t>
            </a:r>
            <a:r>
              <a:rPr lang="en-US" sz="1900" i="1" dirty="0" smtClean="0">
                <a:solidFill>
                  <a:schemeClr val="tx1"/>
                </a:solidFill>
                <a:latin typeface="Arial" panose="020B0604020202020204" pitchFamily="34" charset="0"/>
                <a:cs typeface="Arial" panose="020B0604020202020204" pitchFamily="34" charset="0"/>
              </a:rPr>
              <a:t>k</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1</a:t>
            </a:r>
            <a:endParaRPr lang="en-US" sz="1900" i="1" dirty="0" smtClean="0">
              <a:solidFill>
                <a:schemeClr val="tx1"/>
              </a:solidFill>
              <a:latin typeface="Arial" panose="020B0604020202020204" pitchFamily="34" charset="0"/>
              <a:ea typeface="Cambria Math" pitchFamily="18" charset="0"/>
              <a:cs typeface="Arial" panose="020B0604020202020204" pitchFamily="34" charset="0"/>
            </a:endParaRPr>
          </a:p>
          <a:p>
            <a:r>
              <a:rPr lang="en-US" sz="1900" dirty="0" smtClean="0">
                <a:solidFill>
                  <a:schemeClr val="tx1"/>
                </a:solidFill>
                <a:latin typeface="Arial" panose="020B0604020202020204" pitchFamily="34" charset="0"/>
                <a:cs typeface="Arial" panose="020B0604020202020204" pitchFamily="34" charset="0"/>
              </a:rPr>
              <a:t>   Therefore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3</a:t>
            </a:r>
            <a:r>
              <a:rPr lang="en-US" sz="1900" i="1" dirty="0" smtClean="0">
                <a:solidFill>
                  <a:schemeClr val="tx1"/>
                </a:solidFill>
                <a:latin typeface="Arial" panose="020B0604020202020204" pitchFamily="34" charset="0"/>
                <a:cs typeface="Arial" panose="020B0604020202020204" pitchFamily="34" charset="0"/>
              </a:rPr>
              <a:t>n</a:t>
            </a:r>
            <a:r>
              <a:rPr lang="en-US" sz="1900" dirty="0" smtClean="0">
                <a:solidFill>
                  <a:schemeClr val="tx1"/>
                </a:solidFill>
                <a:latin typeface="Arial" panose="020B0604020202020204" pitchFamily="34" charset="0"/>
                <a:cs typeface="Arial" panose="020B0604020202020204" pitchFamily="34" charset="0"/>
              </a:rPr>
              <a:t> +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 is even. Since we have shown ¬</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 ¬</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  </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9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  must hold as well. </a:t>
            </a:r>
            <a:r>
              <a:rPr lang="en-US" sz="1900" dirty="0" smtClean="0">
                <a:solidFill>
                  <a:schemeClr val="tx1"/>
                </a:solidFill>
                <a:latin typeface="Arial" panose="020B0604020202020204" pitchFamily="34" charset="0"/>
                <a:cs typeface="Arial" panose="020B0604020202020204" pitchFamily="34" charset="0"/>
              </a:rPr>
              <a:t>If </a:t>
            </a:r>
            <a:r>
              <a:rPr lang="en-US" sz="1900" i="1" dirty="0" smtClean="0">
                <a:solidFill>
                  <a:schemeClr val="tx1"/>
                </a:solidFill>
                <a:latin typeface="Arial" panose="020B0604020202020204" pitchFamily="34" charset="0"/>
                <a:cs typeface="Arial" panose="020B0604020202020204" pitchFamily="34" charset="0"/>
              </a:rPr>
              <a:t>n </a:t>
            </a:r>
            <a:r>
              <a:rPr lang="en-US" sz="1900" dirty="0" smtClean="0">
                <a:solidFill>
                  <a:schemeClr val="tx1"/>
                </a:solidFill>
                <a:latin typeface="Arial" panose="020B0604020202020204" pitchFamily="34" charset="0"/>
                <a:cs typeface="Arial" panose="020B0604020202020204" pitchFamily="34" charset="0"/>
              </a:rPr>
              <a:t>is an integer and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3</a:t>
            </a:r>
            <a:r>
              <a:rPr lang="en-US" sz="1900" i="1" dirty="0" smtClean="0">
                <a:solidFill>
                  <a:schemeClr val="tx1"/>
                </a:solidFill>
                <a:latin typeface="Arial" panose="020B0604020202020204" pitchFamily="34" charset="0"/>
                <a:cs typeface="Arial" panose="020B0604020202020204" pitchFamily="34" charset="0"/>
              </a:rPr>
              <a:t>n +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i="1"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is odd (not even) </a:t>
            </a:r>
            <a:r>
              <a:rPr lang="en-US" sz="1900" i="1"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then</a:t>
            </a:r>
            <a:r>
              <a:rPr lang="en-US" sz="1900" i="1" dirty="0" smtClean="0">
                <a:solidFill>
                  <a:schemeClr val="tx1"/>
                </a:solidFill>
                <a:latin typeface="Arial" panose="020B0604020202020204" pitchFamily="34" charset="0"/>
                <a:cs typeface="Arial" panose="020B0604020202020204" pitchFamily="34" charset="0"/>
              </a:rPr>
              <a:t> n </a:t>
            </a:r>
            <a:r>
              <a:rPr lang="en-US" sz="1900" dirty="0" smtClean="0">
                <a:solidFill>
                  <a:schemeClr val="tx1"/>
                </a:solidFill>
                <a:latin typeface="Arial" panose="020B0604020202020204" pitchFamily="34" charset="0"/>
                <a:cs typeface="Arial" panose="020B0604020202020204" pitchFamily="34" charset="0"/>
              </a:rPr>
              <a:t>is odd (not even).</a:t>
            </a:r>
            <a:endParaRPr lang="en-US" sz="1900" dirty="0" smtClean="0">
              <a:solidFill>
                <a:schemeClr val="tx1"/>
              </a:solidFill>
              <a:latin typeface="Arial" panose="020B0604020202020204" pitchFamily="34" charset="0"/>
              <a:ea typeface="Cambria Math" pitchFamily="18" charset="0"/>
              <a:cs typeface="Arial" panose="020B0604020202020204" pitchFamily="34" charset="0"/>
            </a:endParaRPr>
          </a:p>
          <a:p>
            <a:r>
              <a:rPr lang="en-US" sz="1900" dirty="0" smtClean="0">
                <a:solidFill>
                  <a:schemeClr val="tx1"/>
                </a:solidFill>
                <a:latin typeface="Arial" panose="020B0604020202020204" pitchFamily="34" charset="0"/>
                <a:cs typeface="Arial" panose="020B0604020202020204" pitchFamily="34" charset="0"/>
              </a:rPr>
              <a:t>    </a:t>
            </a:r>
          </a:p>
          <a:p>
            <a:r>
              <a:rPr lang="en-US" dirty="0" smtClean="0"/>
              <a:t>  </a:t>
            </a:r>
          </a:p>
        </p:txBody>
      </p:sp>
    </p:spTree>
    <p:extLst>
      <p:ext uri="{BB962C8B-B14F-4D97-AF65-F5344CB8AC3E}">
        <p14:creationId xmlns:p14="http://schemas.microsoft.com/office/powerpoint/2010/main" val="219343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smtClean="0"/>
              <a:t>Proving Conditionals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1" name="Content Placeholder 2"/>
          <p:cNvSpPr txBox="1">
            <a:spLocks/>
          </p:cNvSpPr>
          <p:nvPr/>
        </p:nvSpPr>
        <p:spPr>
          <a:xfrm>
            <a:off x="2245404" y="2276856"/>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i="1" dirty="0" smtClean="0">
                <a:solidFill>
                  <a:schemeClr val="tx1"/>
                </a:solidFill>
                <a:latin typeface="Arial" panose="020B0604020202020204" pitchFamily="34" charset="0"/>
                <a:cs typeface="Arial" panose="020B0604020202020204" pitchFamily="34" charset="0"/>
              </a:rPr>
              <a:t>Proof by Contradiction</a:t>
            </a:r>
            <a:r>
              <a:rPr lang="en-US" sz="1800" dirty="0" smtClean="0">
                <a:solidFill>
                  <a:schemeClr val="tx1"/>
                </a:solidFill>
                <a:latin typeface="Arial" panose="020B0604020202020204" pitchFamily="34" charset="0"/>
                <a:cs typeface="Arial" panose="020B0604020202020204" pitchFamily="34" charset="0"/>
              </a:rPr>
              <a:t>: (AKA </a:t>
            </a:r>
            <a:r>
              <a:rPr lang="en-US" sz="1800" i="1" dirty="0" err="1" smtClean="0">
                <a:solidFill>
                  <a:schemeClr val="tx1"/>
                </a:solidFill>
                <a:latin typeface="Arial" panose="020B0604020202020204" pitchFamily="34" charset="0"/>
                <a:cs typeface="Arial" panose="020B0604020202020204" pitchFamily="34" charset="0"/>
              </a:rPr>
              <a:t>reductio</a:t>
            </a:r>
            <a:r>
              <a:rPr lang="en-US" sz="1800" i="1" dirty="0" smtClean="0">
                <a:solidFill>
                  <a:schemeClr val="tx1"/>
                </a:solidFill>
                <a:latin typeface="Arial" panose="020B0604020202020204" pitchFamily="34" charset="0"/>
                <a:cs typeface="Arial" panose="020B0604020202020204" pitchFamily="34" charset="0"/>
              </a:rPr>
              <a:t> ad absurdum</a:t>
            </a:r>
            <a:r>
              <a:rPr lang="en-US" sz="1800" b="1" dirty="0" smtClean="0">
                <a:solidFill>
                  <a:schemeClr val="tx1"/>
                </a:solidFill>
                <a:latin typeface="Arial" panose="020B0604020202020204" pitchFamily="34" charset="0"/>
                <a:cs typeface="Arial" panose="020B0604020202020204" pitchFamily="34" charset="0"/>
              </a:rPr>
              <a:t>)</a:t>
            </a:r>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To prove  </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assume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and derive a contradiction such as    </a:t>
            </a:r>
            <a:r>
              <a:rPr lang="en-US" sz="1800" i="1" dirty="0" smtClean="0">
                <a:solidFill>
                  <a:schemeClr val="tx1"/>
                </a:solidFill>
                <a:latin typeface="Arial" panose="020B0604020202020204" pitchFamily="34"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(an indirect form of proof).</a:t>
            </a:r>
            <a:r>
              <a:rPr lang="en-US" sz="1800" dirty="0" smtClean="0">
                <a:solidFill>
                  <a:schemeClr val="tx1"/>
                </a:solidFill>
                <a:latin typeface="Arial" panose="020B0604020202020204" pitchFamily="34" charset="0"/>
                <a:cs typeface="Arial" panose="020B0604020202020204" pitchFamily="34" charset="0"/>
              </a:rPr>
              <a:t> Since we have shown that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b="1" dirty="0" smtClean="0">
                <a:solidFill>
                  <a:schemeClr val="tx1"/>
                </a:solidFill>
                <a:latin typeface="Arial" panose="020B0604020202020204" pitchFamily="34" charset="0"/>
                <a:ea typeface="Cambria Math"/>
                <a:cs typeface="Arial" panose="020B0604020202020204" pitchFamily="34" charset="0"/>
              </a:rPr>
              <a:t>F</a:t>
            </a:r>
            <a:r>
              <a:rPr lang="en-US" sz="1800" dirty="0" smtClean="0">
                <a:solidFill>
                  <a:schemeClr val="tx1"/>
                </a:solidFill>
                <a:latin typeface="Arial" panose="020B0604020202020204" pitchFamily="34" charset="0"/>
                <a:cs typeface="Arial" panose="020B0604020202020204" pitchFamily="34" charset="0"/>
              </a:rPr>
              <a:t> is true , it follows that the contrapositive  </a:t>
            </a:r>
            <a:r>
              <a:rPr lang="en-US" sz="1800" b="1" dirty="0" err="1" smtClean="0">
                <a:solidFill>
                  <a:schemeClr val="tx1"/>
                </a:solidFill>
                <a:latin typeface="Arial" panose="020B0604020202020204" pitchFamily="34" charset="0"/>
                <a:cs typeface="Arial" panose="020B0604020202020204" pitchFamily="34" charset="0"/>
              </a:rPr>
              <a:t>T</a:t>
            </a:r>
            <a:r>
              <a:rPr lang="en-US" sz="1800" dirty="0" err="1" smtClean="0">
                <a:solidFill>
                  <a:schemeClr val="tx1"/>
                </a:solidFill>
                <a:latin typeface="Arial" panose="020B0604020202020204" pitchFamily="34" charset="0"/>
                <a:ea typeface="Cambria Math"/>
                <a:cs typeface="Arial" panose="020B0604020202020204" pitchFamily="34" charset="0"/>
              </a:rPr>
              <a:t>→</a:t>
            </a:r>
            <a:r>
              <a:rPr lang="en-US" sz="1800" i="1" dirty="0" err="1" smtClean="0">
                <a:solidFill>
                  <a:schemeClr val="tx1"/>
                </a:solidFill>
                <a:latin typeface="Arial" panose="020B0604020202020204" pitchFamily="34" charset="0"/>
                <a:ea typeface="Cambria Math"/>
                <a:cs typeface="Arial" panose="020B0604020202020204" pitchFamily="34" charset="0"/>
              </a:rPr>
              <a:t>p</a:t>
            </a:r>
            <a:r>
              <a:rPr lang="en-US" sz="1800" dirty="0" smtClean="0">
                <a:solidFill>
                  <a:schemeClr val="tx1"/>
                </a:solidFill>
                <a:latin typeface="Arial" panose="020B0604020202020204" pitchFamily="34" charset="0"/>
                <a:ea typeface="Cambria Math"/>
                <a:cs typeface="Arial" panose="020B0604020202020204" pitchFamily="34" charset="0"/>
              </a:rPr>
              <a:t> also holds.</a:t>
            </a:r>
            <a:r>
              <a:rPr lang="en-US" sz="1800" dirty="0" smtClean="0">
                <a:solidFill>
                  <a:schemeClr val="tx1"/>
                </a:solidFill>
                <a:latin typeface="Arial" panose="020B0604020202020204" pitchFamily="34" charset="0"/>
                <a:cs typeface="Arial" panose="020B0604020202020204" pitchFamily="34" charset="0"/>
              </a:rPr>
              <a:t> </a:t>
            </a:r>
          </a:p>
          <a:p>
            <a:endParaRPr lang="en-US"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62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smtClean="0"/>
              <a:t>Proof by Contradiction</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9" name="Content Placeholder 2"/>
          <p:cNvSpPr txBox="1">
            <a:spLocks/>
          </p:cNvSpPr>
          <p:nvPr/>
        </p:nvSpPr>
        <p:spPr>
          <a:xfrm>
            <a:off x="2245404" y="2279976"/>
            <a:ext cx="8229600" cy="3645336"/>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US" sz="1800" dirty="0">
              <a:solidFill>
                <a:schemeClr val="tx1"/>
              </a:solidFill>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2245404" y="2167128"/>
            <a:ext cx="8229600" cy="3197352"/>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Prove that there is no largest prime number.</a:t>
            </a:r>
          </a:p>
          <a:p>
            <a:r>
              <a:rPr lang="en-US" sz="1800" b="1" dirty="0" smtClean="0">
                <a:solidFill>
                  <a:schemeClr val="tx1"/>
                </a:solidFill>
                <a:latin typeface="Arial" panose="020B0604020202020204" pitchFamily="34" charset="0"/>
                <a:cs typeface="Arial" panose="020B0604020202020204" pitchFamily="34" charset="0"/>
              </a:rPr>
              <a:t>   Solution</a:t>
            </a:r>
            <a:r>
              <a:rPr lang="en-US" sz="1800" dirty="0" smtClean="0">
                <a:solidFill>
                  <a:schemeClr val="tx1"/>
                </a:solidFill>
                <a:latin typeface="Arial" panose="020B0604020202020204" pitchFamily="34" charset="0"/>
                <a:cs typeface="Arial" panose="020B0604020202020204" pitchFamily="34" charset="0"/>
              </a:rPr>
              <a:t>: Assume that there is a largest prime number. Call it </a:t>
            </a:r>
            <a:r>
              <a:rPr lang="en-US" sz="1800" i="1" dirty="0" err="1" smtClean="0">
                <a:solidFill>
                  <a:schemeClr val="tx1"/>
                </a:solidFill>
                <a:latin typeface="Arial" panose="020B0604020202020204" pitchFamily="34" charset="0"/>
                <a:cs typeface="Arial" panose="020B0604020202020204" pitchFamily="34" charset="0"/>
              </a:rPr>
              <a:t>p</a:t>
            </a:r>
            <a:r>
              <a:rPr lang="en-US" sz="1800" i="1" baseline="-25000" dirty="0" err="1"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Hence, we can list all the primes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800" dirty="0" smtClean="0">
                <a:solidFill>
                  <a:schemeClr val="tx1"/>
                </a:solidFill>
                <a:latin typeface="Arial" panose="020B0604020202020204" pitchFamily="34" charset="0"/>
                <a:cs typeface="Arial" panose="020B0604020202020204" pitchFamily="34" charset="0"/>
              </a:rPr>
              <a:t>,</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3</a:t>
            </a:r>
            <a:r>
              <a:rPr lang="en-US" sz="1800" dirty="0" smtClean="0">
                <a:solidFill>
                  <a:schemeClr val="tx1"/>
                </a:solidFill>
                <a:latin typeface="Arial" panose="020B0604020202020204" pitchFamily="34" charset="0"/>
                <a:cs typeface="Arial" panose="020B0604020202020204" pitchFamily="34" charset="0"/>
              </a:rPr>
              <a:t>,.., </a:t>
            </a:r>
            <a:r>
              <a:rPr lang="en-US" sz="1800" i="1" dirty="0" err="1" smtClean="0">
                <a:solidFill>
                  <a:schemeClr val="tx1"/>
                </a:solidFill>
                <a:latin typeface="Arial" panose="020B0604020202020204" pitchFamily="34" charset="0"/>
                <a:cs typeface="Arial" panose="020B0604020202020204" pitchFamily="34" charset="0"/>
              </a:rPr>
              <a:t>p</a:t>
            </a:r>
            <a:r>
              <a:rPr lang="en-US" sz="1800" i="1" baseline="-25000" dirty="0" err="1"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Form</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   None of the prime numbers on the list divides </a:t>
            </a:r>
            <a:r>
              <a:rPr lang="en-US" sz="1800" i="1" dirty="0" smtClean="0">
                <a:solidFill>
                  <a:schemeClr val="tx1"/>
                </a:solidFill>
                <a:latin typeface="Arial" panose="020B0604020202020204" pitchFamily="34" charset="0"/>
                <a:cs typeface="Arial" panose="020B0604020202020204" pitchFamily="34" charset="0"/>
              </a:rPr>
              <a:t>r</a:t>
            </a:r>
            <a:r>
              <a:rPr lang="en-US" sz="1800" dirty="0" smtClean="0">
                <a:solidFill>
                  <a:schemeClr val="tx1"/>
                </a:solidFill>
                <a:latin typeface="Arial" panose="020B0604020202020204" pitchFamily="34" charset="0"/>
                <a:cs typeface="Arial" panose="020B0604020202020204" pitchFamily="34" charset="0"/>
              </a:rPr>
              <a:t>. Therefore, either </a:t>
            </a:r>
            <a:r>
              <a:rPr lang="en-US" sz="1800" i="1" dirty="0" smtClean="0">
                <a:solidFill>
                  <a:schemeClr val="tx1"/>
                </a:solidFill>
                <a:latin typeface="Arial" panose="020B0604020202020204" pitchFamily="34" charset="0"/>
                <a:cs typeface="Arial" panose="020B0604020202020204" pitchFamily="34" charset="0"/>
              </a:rPr>
              <a:t>r</a:t>
            </a:r>
            <a:r>
              <a:rPr lang="en-US" sz="1800" dirty="0" smtClean="0">
                <a:solidFill>
                  <a:schemeClr val="tx1"/>
                </a:solidFill>
                <a:latin typeface="Arial" panose="020B0604020202020204" pitchFamily="34" charset="0"/>
                <a:cs typeface="Arial" panose="020B0604020202020204" pitchFamily="34" charset="0"/>
              </a:rPr>
              <a:t> is prime or there is a smaller prime that divides </a:t>
            </a:r>
            <a:r>
              <a:rPr lang="en-US" sz="1800" i="1" dirty="0" smtClean="0">
                <a:solidFill>
                  <a:schemeClr val="tx1"/>
                </a:solidFill>
                <a:latin typeface="Arial" panose="020B0604020202020204" pitchFamily="34" charset="0"/>
                <a:cs typeface="Arial" panose="020B0604020202020204" pitchFamily="34" charset="0"/>
              </a:rPr>
              <a:t>r</a:t>
            </a:r>
            <a:r>
              <a:rPr lang="en-US" sz="1800" dirty="0" smtClean="0">
                <a:solidFill>
                  <a:schemeClr val="tx1"/>
                </a:solidFill>
                <a:latin typeface="Arial" panose="020B0604020202020204" pitchFamily="34" charset="0"/>
                <a:cs typeface="Arial" panose="020B0604020202020204" pitchFamily="34" charset="0"/>
              </a:rPr>
              <a:t>. This contradicts the assumption that there is a largest prime. Therefore, there is no largest prime.</a:t>
            </a:r>
          </a:p>
        </p:txBody>
      </p:sp>
      <p:pic>
        <p:nvPicPr>
          <p:cNvPr id="11" name="Picture 10" descr="addin_tmp.png"/>
          <p:cNvPicPr>
            <a:picLocks noChangeAspect="1"/>
          </p:cNvPicPr>
          <p:nvPr>
            <p:custDataLst>
              <p:tags r:id="rId1"/>
            </p:custDataLst>
          </p:nvPr>
        </p:nvPicPr>
        <p:blipFill>
          <a:blip r:embed="rId3" cstate="print"/>
          <a:stretch>
            <a:fillRect/>
          </a:stretch>
        </p:blipFill>
        <p:spPr>
          <a:xfrm>
            <a:off x="4050792" y="3179065"/>
            <a:ext cx="2898648" cy="218158"/>
          </a:xfrm>
          <a:prstGeom prst="rect">
            <a:avLst/>
          </a:prstGeom>
        </p:spPr>
      </p:pic>
    </p:spTree>
    <p:extLst>
      <p:ext uri="{BB962C8B-B14F-4D97-AF65-F5344CB8AC3E}">
        <p14:creationId xmlns:p14="http://schemas.microsoft.com/office/powerpoint/2010/main" val="281826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smtClean="0"/>
              <a:t>Existence Proofs</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9" name="Content Placeholder 2"/>
          <p:cNvSpPr txBox="1">
            <a:spLocks/>
          </p:cNvSpPr>
          <p:nvPr/>
        </p:nvSpPr>
        <p:spPr>
          <a:xfrm>
            <a:off x="2245404" y="2054388"/>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Proof </a:t>
            </a:r>
            <a:r>
              <a:rPr lang="en-US" sz="1800" dirty="0">
                <a:solidFill>
                  <a:schemeClr val="tx1"/>
                </a:solidFill>
                <a:latin typeface="Arial" panose="020B0604020202020204" pitchFamily="34" charset="0"/>
                <a:cs typeface="Arial" panose="020B0604020202020204" pitchFamily="34" charset="0"/>
              </a:rPr>
              <a:t>of theorems of the form                   .</a:t>
            </a:r>
          </a:p>
          <a:p>
            <a:r>
              <a:rPr lang="en-US" sz="1800" b="1" dirty="0">
                <a:solidFill>
                  <a:schemeClr val="tx1"/>
                </a:solidFill>
                <a:latin typeface="Arial" panose="020B0604020202020204" pitchFamily="34" charset="0"/>
                <a:cs typeface="Arial" panose="020B0604020202020204" pitchFamily="34" charset="0"/>
              </a:rPr>
              <a:t>Constructive</a:t>
            </a:r>
            <a:r>
              <a:rPr lang="en-US" sz="1800" dirty="0">
                <a:solidFill>
                  <a:schemeClr val="tx1"/>
                </a:solidFill>
                <a:latin typeface="Arial" panose="020B0604020202020204" pitchFamily="34" charset="0"/>
                <a:cs typeface="Arial" panose="020B0604020202020204" pitchFamily="34" charset="0"/>
              </a:rPr>
              <a:t> existence proof: </a:t>
            </a:r>
          </a:p>
          <a:p>
            <a:pPr lvl="1"/>
            <a:r>
              <a:rPr lang="en-US" dirty="0">
                <a:solidFill>
                  <a:schemeClr val="tx1"/>
                </a:solidFill>
                <a:latin typeface="Arial" panose="020B0604020202020204" pitchFamily="34" charset="0"/>
                <a:cs typeface="Arial" panose="020B0604020202020204" pitchFamily="34" charset="0"/>
              </a:rPr>
              <a:t>Find an explicit value of </a:t>
            </a:r>
            <a:r>
              <a:rPr lang="en-US" i="1" dirty="0">
                <a:solidFill>
                  <a:schemeClr val="tx1"/>
                </a:solidFill>
                <a:latin typeface="Arial" panose="020B0604020202020204" pitchFamily="34" charset="0"/>
                <a:cs typeface="Arial" panose="020B0604020202020204" pitchFamily="34" charset="0"/>
              </a:rPr>
              <a:t>c</a:t>
            </a:r>
            <a:r>
              <a:rPr lang="en-US" dirty="0">
                <a:solidFill>
                  <a:schemeClr val="tx1"/>
                </a:solidFill>
                <a:latin typeface="Arial" panose="020B0604020202020204" pitchFamily="34" charset="0"/>
                <a:cs typeface="Arial" panose="020B0604020202020204" pitchFamily="34" charset="0"/>
              </a:rPr>
              <a:t>, for which  </a:t>
            </a:r>
            <a:r>
              <a:rPr lang="en-US" i="1" dirty="0">
                <a:solidFill>
                  <a:schemeClr val="tx1"/>
                </a:solidFill>
                <a:latin typeface="Arial" panose="020B0604020202020204" pitchFamily="34" charset="0"/>
                <a:cs typeface="Arial" panose="020B0604020202020204" pitchFamily="34" charset="0"/>
              </a:rPr>
              <a:t>P(c) </a:t>
            </a:r>
            <a:r>
              <a:rPr lang="en-US" dirty="0">
                <a:solidFill>
                  <a:schemeClr val="tx1"/>
                </a:solidFill>
                <a:latin typeface="Arial" panose="020B0604020202020204" pitchFamily="34" charset="0"/>
                <a:cs typeface="Arial" panose="020B0604020202020204" pitchFamily="34" charset="0"/>
              </a:rPr>
              <a:t>is true.</a:t>
            </a:r>
          </a:p>
          <a:p>
            <a:pPr lvl="1"/>
            <a:r>
              <a:rPr lang="en-US" dirty="0">
                <a:solidFill>
                  <a:schemeClr val="tx1"/>
                </a:solidFill>
                <a:latin typeface="Arial" panose="020B0604020202020204" pitchFamily="34" charset="0"/>
                <a:cs typeface="Arial" panose="020B0604020202020204" pitchFamily="34" charset="0"/>
              </a:rPr>
              <a:t>Then                   is   true by Existential Generalization (EG).</a:t>
            </a:r>
          </a:p>
          <a:p>
            <a:r>
              <a:rPr lang="en-US" sz="1800" b="1" dirty="0">
                <a:solidFill>
                  <a:schemeClr val="tx1"/>
                </a:solidFill>
                <a:latin typeface="Arial" panose="020B0604020202020204" pitchFamily="34" charset="0"/>
                <a:cs typeface="Arial" panose="020B0604020202020204" pitchFamily="34" charset="0"/>
              </a:rPr>
              <a:t>    Example</a:t>
            </a:r>
            <a:r>
              <a:rPr lang="en-US" sz="1800" dirty="0">
                <a:solidFill>
                  <a:schemeClr val="tx1"/>
                </a:solidFill>
                <a:latin typeface="Arial" panose="020B0604020202020204" pitchFamily="34" charset="0"/>
                <a:cs typeface="Arial" panose="020B0604020202020204" pitchFamily="34" charset="0"/>
              </a:rPr>
              <a:t>: Show that there is a positive integer that can be  written as the sum of cubes of positive integers in two different ways:</a:t>
            </a:r>
          </a:p>
          <a:p>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Proof</a:t>
            </a:r>
            <a:r>
              <a:rPr lang="en-US"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ea typeface="Cambria Math" pitchFamily="18" charset="0"/>
                <a:cs typeface="Arial" panose="020B0604020202020204" pitchFamily="34" charset="0"/>
              </a:rPr>
              <a:t>1729 is such a number since </a:t>
            </a:r>
          </a:p>
          <a:p>
            <a:r>
              <a:rPr lang="en-US" sz="1800" dirty="0">
                <a:solidFill>
                  <a:schemeClr val="tx1"/>
                </a:solidFill>
                <a:latin typeface="Arial" panose="020B0604020202020204" pitchFamily="34" charset="0"/>
                <a:ea typeface="Cambria Math" pitchFamily="18" charset="0"/>
                <a:cs typeface="Arial" panose="020B0604020202020204" pitchFamily="34" charset="0"/>
              </a:rPr>
              <a:t>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1729 </a:t>
            </a:r>
            <a:r>
              <a:rPr lang="en-US" sz="1800" dirty="0">
                <a:solidFill>
                  <a:schemeClr val="tx1"/>
                </a:solidFill>
                <a:latin typeface="Arial" panose="020B0604020202020204" pitchFamily="34" charset="0"/>
                <a:ea typeface="Cambria Math" pitchFamily="18" charset="0"/>
                <a:cs typeface="Arial" panose="020B0604020202020204" pitchFamily="34" charset="0"/>
              </a:rPr>
              <a:t>= 10</a:t>
            </a:r>
            <a:r>
              <a:rPr lang="en-US" sz="1800" baseline="30000" dirty="0">
                <a:solidFill>
                  <a:schemeClr val="tx1"/>
                </a:solidFill>
                <a:latin typeface="Arial" panose="020B0604020202020204" pitchFamily="34" charset="0"/>
                <a:ea typeface="Cambria Math" pitchFamily="18" charset="0"/>
                <a:cs typeface="Arial" panose="020B0604020202020204" pitchFamily="34" charset="0"/>
              </a:rPr>
              <a:t>3</a:t>
            </a:r>
            <a:r>
              <a:rPr lang="en-US" sz="1800" dirty="0">
                <a:solidFill>
                  <a:schemeClr val="tx1"/>
                </a:solidFill>
                <a:latin typeface="Arial" panose="020B0604020202020204" pitchFamily="34" charset="0"/>
                <a:ea typeface="Cambria Math" pitchFamily="18" charset="0"/>
                <a:cs typeface="Arial" panose="020B0604020202020204" pitchFamily="34" charset="0"/>
              </a:rPr>
              <a:t>  + 9</a:t>
            </a:r>
            <a:r>
              <a:rPr lang="en-US" sz="1800" baseline="30000" dirty="0">
                <a:solidFill>
                  <a:schemeClr val="tx1"/>
                </a:solidFill>
                <a:latin typeface="Arial" panose="020B0604020202020204" pitchFamily="34" charset="0"/>
                <a:ea typeface="Cambria Math" pitchFamily="18" charset="0"/>
                <a:cs typeface="Arial" panose="020B0604020202020204" pitchFamily="34" charset="0"/>
              </a:rPr>
              <a:t>3</a:t>
            </a:r>
            <a:r>
              <a:rPr lang="en-US" sz="1800" dirty="0">
                <a:solidFill>
                  <a:schemeClr val="tx1"/>
                </a:solidFill>
                <a:latin typeface="Arial" panose="020B0604020202020204" pitchFamily="34" charset="0"/>
                <a:ea typeface="Cambria Math" pitchFamily="18" charset="0"/>
                <a:cs typeface="Arial" panose="020B0604020202020204" pitchFamily="34" charset="0"/>
              </a:rPr>
              <a:t>  = 12</a:t>
            </a:r>
            <a:r>
              <a:rPr lang="en-US" sz="1800" baseline="30000" dirty="0">
                <a:solidFill>
                  <a:schemeClr val="tx1"/>
                </a:solidFill>
                <a:latin typeface="Arial" panose="020B0604020202020204" pitchFamily="34" charset="0"/>
                <a:ea typeface="Cambria Math" pitchFamily="18" charset="0"/>
                <a:cs typeface="Arial" panose="020B0604020202020204" pitchFamily="34" charset="0"/>
              </a:rPr>
              <a:t>3</a:t>
            </a:r>
            <a:r>
              <a:rPr lang="en-US" sz="1800" dirty="0">
                <a:solidFill>
                  <a:schemeClr val="tx1"/>
                </a:solidFill>
                <a:latin typeface="Arial" panose="020B0604020202020204" pitchFamily="34" charset="0"/>
                <a:ea typeface="Cambria Math" pitchFamily="18" charset="0"/>
                <a:cs typeface="Arial" panose="020B0604020202020204" pitchFamily="34" charset="0"/>
              </a:rPr>
              <a:t>  + 1</a:t>
            </a:r>
            <a:r>
              <a:rPr lang="en-US" sz="1800" baseline="30000" dirty="0">
                <a:solidFill>
                  <a:schemeClr val="tx1"/>
                </a:solidFill>
                <a:latin typeface="Arial" panose="020B0604020202020204" pitchFamily="34" charset="0"/>
                <a:ea typeface="Cambria Math" pitchFamily="18" charset="0"/>
                <a:cs typeface="Arial" panose="020B0604020202020204" pitchFamily="34" charset="0"/>
              </a:rPr>
              <a:t>3</a:t>
            </a:r>
          </a:p>
          <a:p>
            <a:endParaRPr lang="en-US" sz="1800" dirty="0">
              <a:solidFill>
                <a:schemeClr val="tx1"/>
              </a:solidFill>
              <a:latin typeface="Arial" panose="020B0604020202020204" pitchFamily="34" charset="0"/>
              <a:cs typeface="Arial" panose="020B0604020202020204" pitchFamily="34"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5315331" y="2129082"/>
            <a:ext cx="639670" cy="207043"/>
          </a:xfrm>
          <a:prstGeom prst="rect">
            <a:avLst/>
          </a:prstGeom>
        </p:spPr>
      </p:pic>
      <p:pic>
        <p:nvPicPr>
          <p:cNvPr id="7" name="Picture 6" descr="addin_tmp.png"/>
          <p:cNvPicPr>
            <a:picLocks noChangeAspect="1"/>
          </p:cNvPicPr>
          <p:nvPr>
            <p:custDataLst>
              <p:tags r:id="rId2"/>
            </p:custDataLst>
          </p:nvPr>
        </p:nvPicPr>
        <p:blipFill>
          <a:blip r:embed="rId4" cstate="print"/>
          <a:stretch>
            <a:fillRect/>
          </a:stretch>
        </p:blipFill>
        <p:spPr>
          <a:xfrm>
            <a:off x="3382182" y="3094056"/>
            <a:ext cx="677352" cy="219240"/>
          </a:xfrm>
          <a:prstGeom prst="rect">
            <a:avLst/>
          </a:prstGeom>
        </p:spPr>
      </p:pic>
    </p:spTree>
    <p:extLst>
      <p:ext uri="{BB962C8B-B14F-4D97-AF65-F5344CB8AC3E}">
        <p14:creationId xmlns:p14="http://schemas.microsoft.com/office/powerpoint/2010/main" val="33862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Techniques</a:t>
            </a:r>
          </a:p>
        </p:txBody>
      </p:sp>
      <p:sp>
        <p:nvSpPr>
          <p:cNvPr id="3" name="Text Placeholder 2"/>
          <p:cNvSpPr>
            <a:spLocks noGrp="1"/>
          </p:cNvSpPr>
          <p:nvPr>
            <p:ph type="body" idx="1"/>
          </p:nvPr>
        </p:nvSpPr>
        <p:spPr/>
        <p:txBody>
          <a:bodyPr/>
          <a:lstStyle/>
          <a:p>
            <a:r>
              <a:rPr lang="en-US" dirty="0" err="1" smtClean="0"/>
              <a:t>Nonconstructive</a:t>
            </a:r>
            <a:r>
              <a:rPr lang="en-US" dirty="0" smtClean="0"/>
              <a:t> Proofs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0" name="Content Placeholder 2"/>
          <p:cNvSpPr txBox="1">
            <a:spLocks/>
          </p:cNvSpPr>
          <p:nvPr/>
        </p:nvSpPr>
        <p:spPr>
          <a:xfrm>
            <a:off x="2245404" y="2228088"/>
            <a:ext cx="8229600" cy="3160776"/>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US" sz="18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2245404" y="2228088"/>
            <a:ext cx="8229600" cy="2862322"/>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 a </a:t>
            </a:r>
            <a:r>
              <a:rPr lang="en-US" i="1" dirty="0" err="1">
                <a:latin typeface="Arial" panose="020B0604020202020204" pitchFamily="34" charset="0"/>
                <a:cs typeface="Arial" panose="020B0604020202020204" pitchFamily="34" charset="0"/>
              </a:rPr>
              <a:t>nonconstructive</a:t>
            </a:r>
            <a:r>
              <a:rPr lang="en-US" dirty="0">
                <a:latin typeface="Arial" panose="020B0604020202020204" pitchFamily="34" charset="0"/>
                <a:cs typeface="Arial" panose="020B0604020202020204" pitchFamily="34" charset="0"/>
              </a:rPr>
              <a:t> existence proof, we assume no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exists which makes </a:t>
            </a:r>
            <a:r>
              <a:rPr lang="en-US" i="1" dirty="0">
                <a:latin typeface="Arial" panose="020B0604020202020204" pitchFamily="34" charset="0"/>
                <a:cs typeface="Arial" panose="020B0604020202020204" pitchFamily="34" charset="0"/>
              </a:rPr>
              <a:t>P(c)</a:t>
            </a:r>
            <a:r>
              <a:rPr lang="en-US" dirty="0">
                <a:latin typeface="Arial" panose="020B0604020202020204" pitchFamily="34" charset="0"/>
                <a:cs typeface="Arial" panose="020B0604020202020204" pitchFamily="34" charset="0"/>
              </a:rPr>
              <a:t> true and derive  a contradiction.</a:t>
            </a:r>
          </a:p>
          <a:p>
            <a:pPr>
              <a:buNone/>
            </a:pPr>
            <a:endParaRPr lang="en-US" b="1" dirty="0" smtClean="0">
              <a:latin typeface="Arial" panose="020B0604020202020204" pitchFamily="34" charset="0"/>
              <a:cs typeface="Arial" panose="020B0604020202020204" pitchFamily="34" charset="0"/>
            </a:endParaRPr>
          </a:p>
          <a:p>
            <a:pPr>
              <a:buNone/>
            </a:pPr>
            <a:r>
              <a:rPr lang="en-US" b="1" dirty="0" smtClean="0">
                <a:latin typeface="Arial" panose="020B0604020202020204" pitchFamily="34" charset="0"/>
                <a:cs typeface="Arial" panose="020B0604020202020204" pitchFamily="34" charset="0"/>
              </a:rPr>
              <a:t>Example</a:t>
            </a:r>
            <a:r>
              <a:rPr lang="en-US" dirty="0">
                <a:latin typeface="Arial" panose="020B0604020202020204" pitchFamily="34" charset="0"/>
                <a:cs typeface="Arial" panose="020B0604020202020204" pitchFamily="34" charset="0"/>
              </a:rPr>
              <a:t>: Show that there exist irrational numbers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and </a:t>
            </a:r>
            <a:r>
              <a:rPr lang="en-US" i="1" dirty="0">
                <a:latin typeface="Arial" panose="020B0604020202020204" pitchFamily="34" charset="0"/>
                <a:cs typeface="Arial" panose="020B0604020202020204" pitchFamily="34" charset="0"/>
              </a:rPr>
              <a:t>y</a:t>
            </a:r>
            <a:r>
              <a:rPr lang="en-US" dirty="0">
                <a:latin typeface="Arial" panose="020B0604020202020204" pitchFamily="34" charset="0"/>
                <a:cs typeface="Arial" panose="020B0604020202020204" pitchFamily="34" charset="0"/>
              </a:rPr>
              <a:t> such that </a:t>
            </a:r>
            <a:r>
              <a:rPr lang="en-US" i="1" dirty="0" err="1">
                <a:latin typeface="Arial" panose="020B0604020202020204" pitchFamily="34" charset="0"/>
                <a:cs typeface="Arial" panose="020B0604020202020204" pitchFamily="34" charset="0"/>
              </a:rPr>
              <a:t>x</a:t>
            </a:r>
            <a:r>
              <a:rPr lang="en-US" i="1" baseline="30000" dirty="0" err="1">
                <a:latin typeface="Arial" panose="020B0604020202020204" pitchFamily="34" charset="0"/>
                <a:cs typeface="Arial" panose="020B0604020202020204" pitchFamily="34" charset="0"/>
              </a:rPr>
              <a:t>y</a:t>
            </a:r>
            <a:r>
              <a:rPr lang="en-US" dirty="0">
                <a:latin typeface="Arial" panose="020B0604020202020204" pitchFamily="34" charset="0"/>
                <a:cs typeface="Arial" panose="020B0604020202020204" pitchFamily="34" charset="0"/>
              </a:rPr>
              <a:t> is rational.</a:t>
            </a:r>
          </a:p>
          <a:p>
            <a:pPr>
              <a:buNone/>
            </a:pPr>
            <a:endParaRPr lang="en-US" b="1" dirty="0" smtClean="0">
              <a:latin typeface="Arial" panose="020B0604020202020204" pitchFamily="34" charset="0"/>
              <a:cs typeface="Arial" panose="020B0604020202020204" pitchFamily="34" charset="0"/>
            </a:endParaRPr>
          </a:p>
          <a:p>
            <a:pPr>
              <a:buNone/>
            </a:pPr>
            <a:r>
              <a:rPr lang="en-US" b="1" dirty="0" smtClean="0">
                <a:latin typeface="Arial" panose="020B0604020202020204" pitchFamily="34" charset="0"/>
                <a:cs typeface="Arial" panose="020B0604020202020204" pitchFamily="34" charset="0"/>
              </a:rPr>
              <a:t>Proof</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We know that </a:t>
            </a:r>
            <a:r>
              <a:rPr lang="en-US" dirty="0">
                <a:latin typeface="Arial" panose="020B0604020202020204" pitchFamily="34" charset="0"/>
                <a:ea typeface="Cambria Math"/>
                <a:cs typeface="Arial" panose="020B0604020202020204" pitchFamily="34" charset="0"/>
              </a:rPr>
              <a:t>√2 is irrational. Consider the number √2 </a:t>
            </a:r>
            <a:r>
              <a:rPr lang="en-US" baseline="30000" dirty="0">
                <a:latin typeface="Arial" panose="020B0604020202020204" pitchFamily="34" charset="0"/>
                <a:ea typeface="Cambria Math"/>
                <a:cs typeface="Arial" panose="020B0604020202020204" pitchFamily="34" charset="0"/>
              </a:rPr>
              <a:t>√2 </a:t>
            </a:r>
            <a:r>
              <a:rPr lang="en-US" dirty="0">
                <a:latin typeface="Arial" panose="020B0604020202020204" pitchFamily="34" charset="0"/>
                <a:ea typeface="Cambria Math"/>
                <a:cs typeface="Arial" panose="020B0604020202020204" pitchFamily="34" charset="0"/>
              </a:rPr>
              <a:t>. If it is rational, we have two irrational numbers x and y with </a:t>
            </a:r>
            <a:r>
              <a:rPr lang="en-US" i="1" dirty="0" err="1">
                <a:latin typeface="Arial" panose="020B0604020202020204" pitchFamily="34" charset="0"/>
                <a:cs typeface="Arial" panose="020B0604020202020204" pitchFamily="34" charset="0"/>
              </a:rPr>
              <a:t>x</a:t>
            </a:r>
            <a:r>
              <a:rPr lang="en-US" i="1" baseline="30000" dirty="0" err="1">
                <a:latin typeface="Arial" panose="020B0604020202020204" pitchFamily="34" charset="0"/>
                <a:cs typeface="Arial" panose="020B0604020202020204" pitchFamily="34" charset="0"/>
              </a:rPr>
              <a:t>y</a:t>
            </a:r>
            <a:r>
              <a:rPr lang="en-US" i="1" baseline="30000"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rational, namely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 </a:t>
            </a:r>
            <a:r>
              <a:rPr lang="en-US" dirty="0">
                <a:latin typeface="Arial" panose="020B0604020202020204" pitchFamily="34" charset="0"/>
                <a:ea typeface="Cambria Math"/>
                <a:cs typeface="Arial" panose="020B0604020202020204" pitchFamily="34" charset="0"/>
              </a:rPr>
              <a:t>√2       and </a:t>
            </a:r>
            <a:r>
              <a:rPr lang="en-US" i="1" dirty="0">
                <a:latin typeface="Arial" panose="020B0604020202020204" pitchFamily="34" charset="0"/>
                <a:ea typeface="Cambria Math"/>
                <a:cs typeface="Arial" panose="020B0604020202020204" pitchFamily="34" charset="0"/>
              </a:rPr>
              <a:t>y</a:t>
            </a:r>
            <a:r>
              <a:rPr lang="en-US" dirty="0">
                <a:latin typeface="Arial" panose="020B0604020202020204" pitchFamily="34" charset="0"/>
                <a:ea typeface="Cambria Math"/>
                <a:cs typeface="Arial" panose="020B0604020202020204" pitchFamily="34" charset="0"/>
              </a:rPr>
              <a:t> = √2.</a:t>
            </a:r>
            <a:r>
              <a:rPr lang="en-US" dirty="0">
                <a:latin typeface="Arial" panose="020B0604020202020204" pitchFamily="34" charset="0"/>
                <a:cs typeface="Arial" panose="020B0604020202020204" pitchFamily="34" charset="0"/>
              </a:rPr>
              <a:t> But if </a:t>
            </a:r>
            <a:r>
              <a:rPr lang="en-US" dirty="0">
                <a:latin typeface="Arial" panose="020B0604020202020204" pitchFamily="34" charset="0"/>
                <a:ea typeface="Cambria Math"/>
                <a:cs typeface="Arial" panose="020B0604020202020204" pitchFamily="34" charset="0"/>
              </a:rPr>
              <a:t>√2 </a:t>
            </a:r>
            <a:r>
              <a:rPr lang="en-US" baseline="30000" dirty="0">
                <a:latin typeface="Arial" panose="020B0604020202020204" pitchFamily="34" charset="0"/>
                <a:ea typeface="Cambria Math"/>
                <a:cs typeface="Arial" panose="020B0604020202020204" pitchFamily="34" charset="0"/>
              </a:rPr>
              <a:t>√2  </a:t>
            </a:r>
            <a:r>
              <a:rPr lang="en-US" dirty="0">
                <a:latin typeface="Arial" panose="020B0604020202020204" pitchFamily="34" charset="0"/>
                <a:ea typeface="Cambria Math"/>
                <a:cs typeface="Arial" panose="020B0604020202020204" pitchFamily="34" charset="0"/>
              </a:rPr>
              <a:t> is irrational</a:t>
            </a:r>
            <a:r>
              <a:rPr lang="en-US" dirty="0" smtClean="0">
                <a:latin typeface="Arial" panose="020B0604020202020204" pitchFamily="34" charset="0"/>
                <a:ea typeface="Cambria Math"/>
                <a:cs typeface="Arial" panose="020B0604020202020204" pitchFamily="34" charset="0"/>
              </a:rPr>
              <a:t>, </a:t>
            </a:r>
            <a:r>
              <a:rPr lang="en-US" dirty="0">
                <a:latin typeface="Arial" panose="020B0604020202020204" pitchFamily="34" charset="0"/>
                <a:ea typeface="Cambria Math"/>
                <a:cs typeface="Arial" panose="020B0604020202020204" pitchFamily="34" charset="0"/>
              </a:rPr>
              <a:t>then we can let  </a:t>
            </a:r>
            <a:r>
              <a:rPr lang="en-US" i="1" dirty="0">
                <a:latin typeface="Arial" panose="020B0604020202020204" pitchFamily="34" charset="0"/>
                <a:ea typeface="Cambria Math"/>
                <a:cs typeface="Arial" panose="020B0604020202020204" pitchFamily="34" charset="0"/>
              </a:rPr>
              <a:t>x</a:t>
            </a:r>
            <a:r>
              <a:rPr lang="en-US" dirty="0">
                <a:latin typeface="Arial" panose="020B0604020202020204" pitchFamily="34" charset="0"/>
                <a:ea typeface="Cambria Math"/>
                <a:cs typeface="Arial" panose="020B0604020202020204" pitchFamily="34" charset="0"/>
              </a:rPr>
              <a:t> = √2 </a:t>
            </a:r>
            <a:r>
              <a:rPr lang="en-US" baseline="30000" dirty="0">
                <a:latin typeface="Arial" panose="020B0604020202020204" pitchFamily="34" charset="0"/>
                <a:ea typeface="Cambria Math"/>
                <a:cs typeface="Arial" panose="020B0604020202020204" pitchFamily="34" charset="0"/>
              </a:rPr>
              <a:t>√2 </a:t>
            </a:r>
            <a:r>
              <a:rPr lang="en-US" dirty="0">
                <a:latin typeface="Arial" panose="020B0604020202020204" pitchFamily="34" charset="0"/>
                <a:ea typeface="Cambria Math"/>
                <a:cs typeface="Arial" panose="020B0604020202020204" pitchFamily="34" charset="0"/>
              </a:rPr>
              <a:t> and </a:t>
            </a:r>
            <a:r>
              <a:rPr lang="en-US" i="1" dirty="0">
                <a:latin typeface="Arial" panose="020B0604020202020204" pitchFamily="34" charset="0"/>
                <a:ea typeface="Cambria Math"/>
                <a:cs typeface="Arial" panose="020B0604020202020204" pitchFamily="34" charset="0"/>
              </a:rPr>
              <a:t>y</a:t>
            </a:r>
            <a:r>
              <a:rPr lang="en-US" dirty="0">
                <a:latin typeface="Arial" panose="020B0604020202020204" pitchFamily="34" charset="0"/>
                <a:ea typeface="Cambria Math"/>
                <a:cs typeface="Arial" panose="020B0604020202020204" pitchFamily="34" charset="0"/>
              </a:rPr>
              <a:t> = √2 so that             </a:t>
            </a:r>
            <a:r>
              <a:rPr lang="en-US" i="1" dirty="0" err="1">
                <a:latin typeface="Arial" panose="020B0604020202020204" pitchFamily="34" charset="0"/>
                <a:cs typeface="Arial" panose="020B0604020202020204" pitchFamily="34" charset="0"/>
              </a:rPr>
              <a:t>x</a:t>
            </a:r>
            <a:r>
              <a:rPr lang="en-US" i="1" baseline="30000" dirty="0" err="1">
                <a:latin typeface="Arial" panose="020B0604020202020204" pitchFamily="34" charset="0"/>
                <a:cs typeface="Arial" panose="020B0604020202020204" pitchFamily="34" charset="0"/>
              </a:rPr>
              <a:t>y</a:t>
            </a:r>
            <a:r>
              <a:rPr lang="en-US" i="1" baseline="30000" dirty="0">
                <a:latin typeface="Arial" panose="020B0604020202020204" pitchFamily="34" charset="0"/>
                <a:cs typeface="Arial" panose="020B0604020202020204" pitchFamily="34" charset="0"/>
              </a:rPr>
              <a:t> </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a:latin typeface="Arial" panose="020B0604020202020204" pitchFamily="34" charset="0"/>
                <a:ea typeface="Cambria Math"/>
                <a:cs typeface="Arial" panose="020B0604020202020204" pitchFamily="34" charset="0"/>
              </a:rPr>
              <a:t> (√2 </a:t>
            </a:r>
            <a:r>
              <a:rPr lang="en-US" baseline="30000" dirty="0">
                <a:latin typeface="Arial" panose="020B0604020202020204" pitchFamily="34" charset="0"/>
                <a:ea typeface="Cambria Math"/>
                <a:cs typeface="Arial" panose="020B0604020202020204" pitchFamily="34" charset="0"/>
              </a:rPr>
              <a:t>√2  </a:t>
            </a:r>
            <a:r>
              <a:rPr lang="en-US" dirty="0">
                <a:latin typeface="Arial" panose="020B0604020202020204" pitchFamily="34" charset="0"/>
                <a:ea typeface="Cambria Math"/>
                <a:cs typeface="Arial" panose="020B0604020202020204" pitchFamily="34" charset="0"/>
              </a:rPr>
              <a:t>)</a:t>
            </a:r>
            <a:r>
              <a:rPr lang="en-US" baseline="30000" dirty="0">
                <a:latin typeface="Arial" panose="020B0604020202020204" pitchFamily="34" charset="0"/>
                <a:ea typeface="Cambria Math"/>
                <a:cs typeface="Arial" panose="020B0604020202020204" pitchFamily="34" charset="0"/>
              </a:rPr>
              <a:t>√2 </a:t>
            </a:r>
            <a:r>
              <a:rPr lang="en-US" dirty="0">
                <a:latin typeface="Arial" panose="020B0604020202020204" pitchFamily="34" charset="0"/>
                <a:ea typeface="Cambria Math"/>
                <a:cs typeface="Arial" panose="020B0604020202020204" pitchFamily="34" charset="0"/>
              </a:rPr>
              <a:t> = √2 </a:t>
            </a:r>
            <a:r>
              <a:rPr lang="en-US" baseline="30000" dirty="0">
                <a:latin typeface="Arial" panose="020B0604020202020204" pitchFamily="34" charset="0"/>
                <a:ea typeface="Cambria Math"/>
                <a:cs typeface="Arial" panose="020B0604020202020204" pitchFamily="34" charset="0"/>
              </a:rPr>
              <a:t>(√2 √2) </a:t>
            </a:r>
            <a:r>
              <a:rPr lang="en-US" dirty="0">
                <a:latin typeface="Arial" panose="020B0604020202020204" pitchFamily="34" charset="0"/>
                <a:ea typeface="Cambria Math"/>
                <a:cs typeface="Arial" panose="020B0604020202020204" pitchFamily="34" charset="0"/>
              </a:rPr>
              <a:t> = √2 </a:t>
            </a:r>
            <a:r>
              <a:rPr lang="en-US" baseline="30000" dirty="0">
                <a:latin typeface="Arial" panose="020B0604020202020204" pitchFamily="34" charset="0"/>
                <a:ea typeface="Cambria Math"/>
                <a:cs typeface="Arial" panose="020B0604020202020204" pitchFamily="34" charset="0"/>
              </a:rPr>
              <a:t>2 </a:t>
            </a:r>
            <a:r>
              <a:rPr lang="en-US" dirty="0">
                <a:latin typeface="Arial" panose="020B0604020202020204" pitchFamily="34" charset="0"/>
                <a:ea typeface="Cambria Math"/>
                <a:cs typeface="Arial" panose="020B0604020202020204" pitchFamily="34" charset="0"/>
              </a:rPr>
              <a:t> = 2.</a:t>
            </a:r>
          </a:p>
        </p:txBody>
      </p:sp>
    </p:spTree>
    <p:extLst>
      <p:ext uri="{BB962C8B-B14F-4D97-AF65-F5344CB8AC3E}">
        <p14:creationId xmlns:p14="http://schemas.microsoft.com/office/powerpoint/2010/main" val="123668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839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rightarrow Q(x))$&#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c) \rightarrow Q(c)$&#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rightarrow q$&#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p_1 \times p_2 \times \ldots\times p_n \; + 1$&#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 (1)</Template>
  <TotalTime>0</TotalTime>
  <Words>853</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Impact</vt:lpstr>
      <vt:lpstr>Wingdings</vt:lpstr>
      <vt:lpstr>Office Theme</vt:lpstr>
      <vt:lpstr>Proof Techniques</vt:lpstr>
      <vt:lpstr>Proof Techniques</vt:lpstr>
      <vt:lpstr>Proof Techniques</vt:lpstr>
      <vt:lpstr>Proof Techniques</vt:lpstr>
      <vt:lpstr>Proof Techniques</vt:lpstr>
      <vt:lpstr>Proof Techniques</vt:lpstr>
      <vt:lpstr>Proof Techniques</vt:lpstr>
      <vt:lpstr>Proof Techniques</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2018-04-02T02:49:45Z</dcterms:created>
  <dcterms:modified xsi:type="dcterms:W3CDTF">2019-06-07T00:39:47Z</dcterms:modified>
</cp:coreProperties>
</file>