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1"/>
  </p:notesMasterIdLst>
  <p:handoutMasterIdLst>
    <p:handoutMasterId r:id="rId22"/>
  </p:handoutMasterIdLst>
  <p:sldIdLst>
    <p:sldId id="257" r:id="rId2"/>
    <p:sldId id="258" r:id="rId3"/>
    <p:sldId id="297" r:id="rId4"/>
    <p:sldId id="298" r:id="rId5"/>
    <p:sldId id="299" r:id="rId6"/>
    <p:sldId id="300" r:id="rId7"/>
    <p:sldId id="301" r:id="rId8"/>
    <p:sldId id="305" r:id="rId9"/>
    <p:sldId id="306" r:id="rId10"/>
    <p:sldId id="307" r:id="rId11"/>
    <p:sldId id="308" r:id="rId12"/>
    <p:sldId id="309" r:id="rId13"/>
    <p:sldId id="310" r:id="rId14"/>
    <p:sldId id="311" r:id="rId15"/>
    <p:sldId id="312" r:id="rId16"/>
    <p:sldId id="313" r:id="rId17"/>
    <p:sldId id="314" r:id="rId18"/>
    <p:sldId id="315"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E4FF264C-EDB2-744A-A389-1329A6784357}">
          <p14:sldIdLst/>
        </p14:section>
        <p14:section name="Title Slide" id="{B4C4AEA3-6B3F-CC42-978A-E79612A86975}">
          <p14:sldIdLst>
            <p14:sldId id="257"/>
          </p14:sldIdLst>
        </p14:section>
        <p14:section name="Section One (Campus Gold)" id="{4270ABB2-C298-3944-8E72-E9400DBEB29D}">
          <p14:sldIdLst>
            <p14:sldId id="258"/>
            <p14:sldId id="297"/>
            <p14:sldId id="298"/>
            <p14:sldId id="299"/>
            <p14:sldId id="300"/>
            <p14:sldId id="301"/>
            <p14:sldId id="305"/>
            <p14:sldId id="306"/>
            <p14:sldId id="307"/>
            <p14:sldId id="308"/>
            <p14:sldId id="309"/>
            <p14:sldId id="310"/>
            <p14:sldId id="311"/>
            <p14:sldId id="312"/>
            <p14:sldId id="313"/>
            <p14:sldId id="314"/>
            <p14:sldId id="315"/>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9" autoAdjust="0"/>
    <p:restoredTop sz="86397" autoAdjust="0"/>
  </p:normalViewPr>
  <p:slideViewPr>
    <p:cSldViewPr snapToGrid="0">
      <p:cViewPr varScale="1">
        <p:scale>
          <a:sx n="95" d="100"/>
          <a:sy n="95" d="100"/>
        </p:scale>
        <p:origin x="114" y="174"/>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4/8/2018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4/8/2018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43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4/8/2018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tags" Target="../tags/tag16.xml"/><Relationship Id="rId7" Type="http://schemas.openxmlformats.org/officeDocument/2006/relationships/slideLayout" Target="../slideLayouts/slideLayout4.xml"/><Relationship Id="rId12" Type="http://schemas.openxmlformats.org/officeDocument/2006/relationships/image" Target="../media/image2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4.png"/><Relationship Id="rId5" Type="http://schemas.openxmlformats.org/officeDocument/2006/relationships/tags" Target="../tags/tag18.xml"/><Relationship Id="rId10" Type="http://schemas.openxmlformats.org/officeDocument/2006/relationships/image" Target="../media/image23.png"/><Relationship Id="rId4" Type="http://schemas.openxmlformats.org/officeDocument/2006/relationships/tags" Target="../tags/tag17.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tags" Target="../tags/tag22.xml"/><Relationship Id="rId7" Type="http://schemas.openxmlformats.org/officeDocument/2006/relationships/slideLayout" Target="../slideLayouts/slideLayout4.xml"/><Relationship Id="rId12" Type="http://schemas.openxmlformats.org/officeDocument/2006/relationships/image" Target="../media/image3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30.png"/><Relationship Id="rId5" Type="http://schemas.openxmlformats.org/officeDocument/2006/relationships/tags" Target="../tags/tag24.xml"/><Relationship Id="rId10" Type="http://schemas.openxmlformats.org/officeDocument/2006/relationships/image" Target="../media/image29.png"/><Relationship Id="rId4" Type="http://schemas.openxmlformats.org/officeDocument/2006/relationships/tags" Target="../tags/tag23.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3.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2.png"/><Relationship Id="rId3" Type="http://schemas.openxmlformats.org/officeDocument/2006/relationships/tags" Target="../tags/tag36.xml"/><Relationship Id="rId7" Type="http://schemas.openxmlformats.org/officeDocument/2006/relationships/slideLayout" Target="../slideLayouts/slideLayout4.xml"/><Relationship Id="rId12" Type="http://schemas.openxmlformats.org/officeDocument/2006/relationships/image" Target="../media/image4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image" Target="../media/image40.png"/><Relationship Id="rId5" Type="http://schemas.openxmlformats.org/officeDocument/2006/relationships/tags" Target="../tags/tag38.xml"/><Relationship Id="rId10" Type="http://schemas.openxmlformats.org/officeDocument/2006/relationships/image" Target="../media/image39.png"/><Relationship Id="rId4" Type="http://schemas.openxmlformats.org/officeDocument/2006/relationships/tags" Target="../tags/tag37.xml"/><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2.xml"/><Relationship Id="rId7" Type="http://schemas.openxmlformats.org/officeDocument/2006/relationships/image" Target="../media/image4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43.png"/><Relationship Id="rId5" Type="http://schemas.openxmlformats.org/officeDocument/2006/relationships/slideLayout" Target="../slideLayouts/slideLayout4.xml"/><Relationship Id="rId4" Type="http://schemas.openxmlformats.org/officeDocument/2006/relationships/tags" Target="../tags/tag43.xml"/><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slideLayout" Target="../slideLayouts/slideLayout4.xml"/><Relationship Id="rId4"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18.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6.png"/><Relationship Id="rId5" Type="http://schemas.openxmlformats.org/officeDocument/2006/relationships/tags" Target="../tags/tag11.xml"/><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tags" Target="../tags/tag10.xml"/><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Set Operations</a:t>
            </a:r>
            <a:endParaRPr lang="en-US" dirty="0"/>
          </a:p>
        </p:txBody>
      </p:sp>
      <p:sp>
        <p:nvSpPr>
          <p:cNvPr id="4" name="Footer"/>
          <p:cNvSpPr>
            <a:spLocks noGrp="1"/>
          </p:cNvSpPr>
          <p:nvPr>
            <p:ph type="body" sz="quarter" idx="14"/>
          </p:nvPr>
        </p:nvSpPr>
        <p:spPr>
          <a:xfrm>
            <a:off x="2252841" y="6106739"/>
            <a:ext cx="6100937" cy="486085"/>
          </a:xfrm>
        </p:spPr>
        <p:txBody>
          <a:bodyPr>
            <a:normAutofit fontScale="92500"/>
          </a:bodyPr>
          <a:lstStyle/>
          <a:p>
            <a:pPr lvl="0"/>
            <a:r>
              <a:rPr lang="en-US" dirty="0" smtClean="0"/>
              <a:t>Computer Science, Purdue University</a:t>
            </a:r>
          </a:p>
          <a:p>
            <a:r>
              <a:rPr lang="en-US" dirty="0" smtClean="0"/>
              <a:t>Copyright McGraw Hill, Rosen, Discrete Mathematics and its Applications</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Identities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26882"/>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Commutative laws</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Associative laws</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Distributive laws</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p:txBody>
      </p:sp>
      <p:pic>
        <p:nvPicPr>
          <p:cNvPr id="7" name="Content Placeholder 3" descr="addin_tmp.png"/>
          <p:cNvPicPr>
            <a:picLocks noChangeAspect="1"/>
          </p:cNvPicPr>
          <p:nvPr>
            <p:custDataLst>
              <p:tags r:id="rId1"/>
            </p:custDataLst>
          </p:nvPr>
        </p:nvPicPr>
        <p:blipFill>
          <a:blip r:embed="rId8" cstate="print"/>
          <a:stretch>
            <a:fillRect/>
          </a:stretch>
        </p:blipFill>
        <p:spPr>
          <a:xfrm>
            <a:off x="2702604" y="2661130"/>
            <a:ext cx="1412855" cy="154305"/>
          </a:xfrm>
          <a:prstGeom prst="rect">
            <a:avLst/>
          </a:prstGeom>
        </p:spPr>
      </p:pic>
      <p:pic>
        <p:nvPicPr>
          <p:cNvPr id="8" name="Picture 7" descr="addin_tmp.png"/>
          <p:cNvPicPr>
            <a:picLocks noChangeAspect="1"/>
          </p:cNvPicPr>
          <p:nvPr>
            <p:custDataLst>
              <p:tags r:id="rId2"/>
            </p:custDataLst>
          </p:nvPr>
        </p:nvPicPr>
        <p:blipFill>
          <a:blip r:embed="rId9" cstate="print"/>
          <a:stretch>
            <a:fillRect/>
          </a:stretch>
        </p:blipFill>
        <p:spPr>
          <a:xfrm>
            <a:off x="6055404" y="2661130"/>
            <a:ext cx="1412855" cy="154305"/>
          </a:xfrm>
          <a:prstGeom prst="rect">
            <a:avLst/>
          </a:prstGeom>
        </p:spPr>
      </p:pic>
      <p:pic>
        <p:nvPicPr>
          <p:cNvPr id="9" name="Picture 8" descr="addin_tmp.png"/>
          <p:cNvPicPr>
            <a:picLocks noChangeAspect="1"/>
          </p:cNvPicPr>
          <p:nvPr>
            <p:custDataLst>
              <p:tags r:id="rId3"/>
            </p:custDataLst>
          </p:nvPr>
        </p:nvPicPr>
        <p:blipFill>
          <a:blip r:embed="rId10" cstate="print"/>
          <a:stretch>
            <a:fillRect/>
          </a:stretch>
        </p:blipFill>
        <p:spPr>
          <a:xfrm>
            <a:off x="2702605" y="3720403"/>
            <a:ext cx="2502442" cy="210898"/>
          </a:xfrm>
          <a:prstGeom prst="rect">
            <a:avLst/>
          </a:prstGeom>
        </p:spPr>
      </p:pic>
      <p:pic>
        <p:nvPicPr>
          <p:cNvPr id="10" name="Content Placeholder 3" descr="addin_tmp.png"/>
          <p:cNvPicPr>
            <a:picLocks noChangeAspect="1"/>
          </p:cNvPicPr>
          <p:nvPr>
            <p:custDataLst>
              <p:tags r:id="rId4"/>
            </p:custDataLst>
          </p:nvPr>
        </p:nvPicPr>
        <p:blipFill>
          <a:blip r:embed="rId11" cstate="print"/>
          <a:stretch>
            <a:fillRect/>
          </a:stretch>
        </p:blipFill>
        <p:spPr>
          <a:xfrm>
            <a:off x="2702605" y="4177603"/>
            <a:ext cx="2502442" cy="210898"/>
          </a:xfrm>
          <a:prstGeom prst="rect">
            <a:avLst/>
          </a:prstGeom>
        </p:spPr>
      </p:pic>
      <p:pic>
        <p:nvPicPr>
          <p:cNvPr id="11" name="Content Placeholder 3" descr="addin_tmp.png"/>
          <p:cNvPicPr>
            <a:picLocks noChangeAspect="1"/>
          </p:cNvPicPr>
          <p:nvPr>
            <p:custDataLst>
              <p:tags r:id="rId5"/>
            </p:custDataLst>
          </p:nvPr>
        </p:nvPicPr>
        <p:blipFill>
          <a:blip r:embed="rId12" cstate="print"/>
          <a:stretch>
            <a:fillRect/>
          </a:stretch>
        </p:blipFill>
        <p:spPr>
          <a:xfrm>
            <a:off x="2702604" y="5375263"/>
            <a:ext cx="3075198" cy="21329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2702604" y="5769222"/>
            <a:ext cx="3075198" cy="213290"/>
          </a:xfrm>
          <a:prstGeom prst="rect">
            <a:avLst/>
          </a:prstGeom>
        </p:spPr>
      </p:pic>
    </p:spTree>
    <p:extLst>
      <p:ext uri="{BB962C8B-B14F-4D97-AF65-F5344CB8AC3E}">
        <p14:creationId xmlns:p14="http://schemas.microsoft.com/office/powerpoint/2010/main" val="300195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Identities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8" name="Content Placeholder 2"/>
          <p:cNvSpPr txBox="1">
            <a:spLocks/>
          </p:cNvSpPr>
          <p:nvPr/>
        </p:nvSpPr>
        <p:spPr>
          <a:xfrm>
            <a:off x="2245404" y="2166592"/>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De Morgan’s laws</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Absorption laws</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Complement laws</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p:txBody>
      </p:sp>
      <p:pic>
        <p:nvPicPr>
          <p:cNvPr id="9" name="Content Placeholder 3" descr="addin_tmp.png"/>
          <p:cNvPicPr>
            <a:picLocks noChangeAspect="1"/>
          </p:cNvPicPr>
          <p:nvPr>
            <p:custDataLst>
              <p:tags r:id="rId1"/>
            </p:custDataLst>
          </p:nvPr>
        </p:nvPicPr>
        <p:blipFill>
          <a:blip r:embed="rId8" cstate="print"/>
          <a:stretch>
            <a:fillRect/>
          </a:stretch>
        </p:blipFill>
        <p:spPr>
          <a:xfrm>
            <a:off x="2778804" y="2683168"/>
            <a:ext cx="1298181" cy="168310"/>
          </a:xfrm>
          <a:prstGeom prst="rect">
            <a:avLst/>
          </a:prstGeom>
        </p:spPr>
      </p:pic>
      <p:pic>
        <p:nvPicPr>
          <p:cNvPr id="10" name="Picture 9" descr="addin_tmp.png"/>
          <p:cNvPicPr>
            <a:picLocks noChangeAspect="1"/>
          </p:cNvPicPr>
          <p:nvPr>
            <p:custDataLst>
              <p:tags r:id="rId2"/>
            </p:custDataLst>
          </p:nvPr>
        </p:nvPicPr>
        <p:blipFill>
          <a:blip r:embed="rId9" cstate="print"/>
          <a:stretch>
            <a:fillRect/>
          </a:stretch>
        </p:blipFill>
        <p:spPr>
          <a:xfrm>
            <a:off x="6055404" y="2683168"/>
            <a:ext cx="1298181" cy="168310"/>
          </a:xfrm>
          <a:prstGeom prst="rect">
            <a:avLst/>
          </a:prstGeom>
        </p:spPr>
      </p:pic>
      <p:pic>
        <p:nvPicPr>
          <p:cNvPr id="12" name="Picture 11" descr="addin_tmp.png"/>
          <p:cNvPicPr>
            <a:picLocks noChangeAspect="1"/>
          </p:cNvPicPr>
          <p:nvPr>
            <p:custDataLst>
              <p:tags r:id="rId3"/>
            </p:custDataLst>
          </p:nvPr>
        </p:nvPicPr>
        <p:blipFill>
          <a:blip r:embed="rId10" cstate="print"/>
          <a:stretch>
            <a:fillRect/>
          </a:stretch>
        </p:blipFill>
        <p:spPr>
          <a:xfrm>
            <a:off x="6055404" y="4039032"/>
            <a:ext cx="1440666" cy="197999"/>
          </a:xfrm>
          <a:prstGeom prst="rect">
            <a:avLst/>
          </a:prstGeom>
        </p:spPr>
      </p:pic>
      <p:pic>
        <p:nvPicPr>
          <p:cNvPr id="13" name="Picture 12" descr="addin_tmp.png"/>
          <p:cNvPicPr>
            <a:picLocks noChangeAspect="1"/>
          </p:cNvPicPr>
          <p:nvPr>
            <p:custDataLst>
              <p:tags r:id="rId4"/>
            </p:custDataLst>
          </p:nvPr>
        </p:nvPicPr>
        <p:blipFill>
          <a:blip r:embed="rId11" cstate="print"/>
          <a:stretch>
            <a:fillRect/>
          </a:stretch>
        </p:blipFill>
        <p:spPr>
          <a:xfrm>
            <a:off x="2778804" y="5375689"/>
            <a:ext cx="922583" cy="170849"/>
          </a:xfrm>
          <a:prstGeom prst="rect">
            <a:avLst/>
          </a:prstGeom>
        </p:spPr>
      </p:pic>
      <p:pic>
        <p:nvPicPr>
          <p:cNvPr id="14" name="Picture 13" descr="addin_tmp.png"/>
          <p:cNvPicPr>
            <a:picLocks noChangeAspect="1"/>
          </p:cNvPicPr>
          <p:nvPr>
            <p:custDataLst>
              <p:tags r:id="rId5"/>
            </p:custDataLst>
          </p:nvPr>
        </p:nvPicPr>
        <p:blipFill>
          <a:blip r:embed="rId12" cstate="print"/>
          <a:stretch>
            <a:fillRect/>
          </a:stretch>
        </p:blipFill>
        <p:spPr>
          <a:xfrm>
            <a:off x="5979204" y="5375690"/>
            <a:ext cx="861671" cy="182734"/>
          </a:xfrm>
          <a:prstGeom prst="rect">
            <a:avLst/>
          </a:prstGeom>
        </p:spPr>
      </p:pic>
      <p:pic>
        <p:nvPicPr>
          <p:cNvPr id="15" name="Content Placeholder 3" descr="addin_tmp.png"/>
          <p:cNvPicPr>
            <a:picLocks noChangeAspect="1"/>
          </p:cNvPicPr>
          <p:nvPr>
            <p:custDataLst>
              <p:tags r:id="rId6"/>
            </p:custDataLst>
          </p:nvPr>
        </p:nvPicPr>
        <p:blipFill>
          <a:blip r:embed="rId13" cstate="print"/>
          <a:stretch>
            <a:fillRect/>
          </a:stretch>
        </p:blipFill>
        <p:spPr>
          <a:xfrm>
            <a:off x="2778804" y="4048853"/>
            <a:ext cx="1440666" cy="197999"/>
          </a:xfrm>
          <a:prstGeom prst="rect">
            <a:avLst/>
          </a:prstGeom>
        </p:spPr>
      </p:pic>
    </p:spTree>
    <p:extLst>
      <p:ext uri="{BB962C8B-B14F-4D97-AF65-F5344CB8AC3E}">
        <p14:creationId xmlns:p14="http://schemas.microsoft.com/office/powerpoint/2010/main" val="1172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Proving Set </a:t>
            </a:r>
            <a:r>
              <a:rPr lang="en-US" dirty="0" smtClean="0"/>
              <a:t>Identities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7" name="Content Placeholder 2"/>
          <p:cNvSpPr txBox="1">
            <a:spLocks/>
          </p:cNvSpPr>
          <p:nvPr/>
        </p:nvSpPr>
        <p:spPr>
          <a:xfrm>
            <a:off x="2245404" y="2297221"/>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514350" indent="-514350"/>
            <a:r>
              <a:rPr lang="en-US" sz="1800" dirty="0" smtClean="0">
                <a:solidFill>
                  <a:schemeClr val="tx1"/>
                </a:solidFill>
                <a:latin typeface="Arial" panose="020B0604020202020204" pitchFamily="34" charset="0"/>
                <a:cs typeface="Arial" panose="020B0604020202020204" pitchFamily="34" charset="0"/>
              </a:rPr>
              <a:t>Different ways to prove set identities:</a:t>
            </a:r>
          </a:p>
          <a:p>
            <a:pPr marL="880110" lvl="1" indent="-514350">
              <a:buFont typeface="+mj-lt"/>
              <a:buAutoNum type="arabicPeriod"/>
            </a:pPr>
            <a:r>
              <a:rPr lang="en-US" dirty="0" smtClean="0">
                <a:solidFill>
                  <a:schemeClr val="tx1"/>
                </a:solidFill>
                <a:latin typeface="Arial" panose="020B0604020202020204" pitchFamily="34" charset="0"/>
                <a:cs typeface="Arial" panose="020B0604020202020204" pitchFamily="34" charset="0"/>
              </a:rPr>
              <a:t>Prove that each set (side of the identity) is a subset of the other.</a:t>
            </a:r>
          </a:p>
          <a:p>
            <a:pPr marL="880110" lvl="1" indent="-514350">
              <a:buFont typeface="+mj-lt"/>
              <a:buAutoNum type="arabicPeriod"/>
            </a:pPr>
            <a:r>
              <a:rPr lang="en-US" dirty="0" smtClean="0">
                <a:solidFill>
                  <a:schemeClr val="tx1"/>
                </a:solidFill>
                <a:latin typeface="Arial" panose="020B0604020202020204" pitchFamily="34" charset="0"/>
                <a:cs typeface="Arial" panose="020B0604020202020204" pitchFamily="34" charset="0"/>
              </a:rPr>
              <a:t>Use set builder notation and propositional logic.</a:t>
            </a:r>
          </a:p>
          <a:p>
            <a:pPr marL="880110" lvl="1" indent="-514350">
              <a:buFont typeface="+mj-lt"/>
              <a:buAutoNum type="arabicPeriod"/>
            </a:pPr>
            <a:r>
              <a:rPr lang="en-US" dirty="0" smtClean="0">
                <a:solidFill>
                  <a:schemeClr val="tx1"/>
                </a:solidFill>
                <a:latin typeface="Arial" panose="020B0604020202020204" pitchFamily="34" charset="0"/>
                <a:cs typeface="Arial" panose="020B0604020202020204" pitchFamily="34" charset="0"/>
              </a:rPr>
              <a:t>Membership Tables: Verify that elements in the same combination of sets always either belong or do not belong to the same side of the identity.  Use </a:t>
            </a:r>
            <a:r>
              <a:rPr lang="en-US" dirty="0" smtClean="0">
                <a:solidFill>
                  <a:schemeClr val="tx1"/>
                </a:solidFill>
                <a:latin typeface="Arial" panose="020B0604020202020204" pitchFamily="34" charset="0"/>
                <a:ea typeface="Cambria Math" pitchFamily="18" charset="0"/>
                <a:cs typeface="Arial" panose="020B0604020202020204" pitchFamily="34" charset="0"/>
              </a:rPr>
              <a:t>1</a:t>
            </a:r>
            <a:r>
              <a:rPr lang="en-US" dirty="0" smtClean="0">
                <a:solidFill>
                  <a:schemeClr val="tx1"/>
                </a:solidFill>
                <a:latin typeface="Arial" panose="020B0604020202020204" pitchFamily="34" charset="0"/>
                <a:cs typeface="Arial" panose="020B0604020202020204" pitchFamily="34" charset="0"/>
              </a:rPr>
              <a:t> to indicate it is in the set and a </a:t>
            </a:r>
            <a:r>
              <a:rPr lang="en-US" dirty="0" smtClean="0">
                <a:solidFill>
                  <a:schemeClr val="tx1"/>
                </a:solidFill>
                <a:latin typeface="Arial" panose="020B0604020202020204" pitchFamily="34" charset="0"/>
                <a:ea typeface="Cambria Math" pitchFamily="18" charset="0"/>
                <a:cs typeface="Arial" panose="020B0604020202020204" pitchFamily="34" charset="0"/>
              </a:rPr>
              <a:t>0</a:t>
            </a:r>
            <a:r>
              <a:rPr lang="en-US" dirty="0" smtClean="0">
                <a:solidFill>
                  <a:schemeClr val="tx1"/>
                </a:solidFill>
                <a:latin typeface="Arial" panose="020B0604020202020204" pitchFamily="34" charset="0"/>
                <a:cs typeface="Arial" panose="020B0604020202020204" pitchFamily="34" charset="0"/>
              </a:rPr>
              <a:t> to indicate that it is not.</a:t>
            </a:r>
          </a:p>
          <a:p>
            <a:pPr marL="514350" indent="-514350">
              <a:buFont typeface="+mj-lt"/>
              <a:buAutoNum type="arabicPeriod"/>
            </a:pPr>
            <a:endParaRPr lang="en-US" sz="1800" dirty="0" smtClean="0">
              <a:solidFill>
                <a:schemeClr val="tx1"/>
              </a:solidFill>
              <a:latin typeface="Arial" panose="020B0604020202020204" pitchFamily="34" charset="0"/>
              <a:cs typeface="Arial" panose="020B0604020202020204" pitchFamily="34" charset="0"/>
            </a:endParaRPr>
          </a:p>
          <a:p>
            <a:pPr marL="514350" indent="-514350">
              <a:buFont typeface="+mj-lt"/>
              <a:buAutoNum type="arabicPeriod"/>
            </a:pPr>
            <a:endParaRPr 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5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Proving Set Identities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36930"/>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Prove that </a:t>
            </a:r>
          </a:p>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We prove this identity by showing that:</a:t>
            </a:r>
          </a:p>
          <a:p>
            <a:pPr marL="514350" indent="-514350"/>
            <a:r>
              <a:rPr lang="en-US" sz="1800" dirty="0" smtClean="0">
                <a:solidFill>
                  <a:schemeClr val="tx1"/>
                </a:solidFill>
                <a:latin typeface="Arial" panose="020B0604020202020204" pitchFamily="34" charset="0"/>
                <a:cs typeface="Arial" panose="020B0604020202020204" pitchFamily="34" charset="0"/>
              </a:rPr>
              <a:t>  </a:t>
            </a:r>
          </a:p>
          <a:p>
            <a:pPr marL="514350" indent="-514350"/>
            <a:r>
              <a:rPr lang="en-US" sz="1800" dirty="0" smtClean="0">
                <a:solidFill>
                  <a:schemeClr val="tx1"/>
                </a:solidFill>
                <a:latin typeface="Arial" panose="020B0604020202020204" pitchFamily="34" charset="0"/>
                <a:cs typeface="Arial" panose="020B0604020202020204" pitchFamily="34" charset="0"/>
              </a:rPr>
              <a:t>        1)                                           and</a:t>
            </a:r>
          </a:p>
          <a:p>
            <a:pPr marL="514350" indent="-514350"/>
            <a:endParaRPr lang="en-US" sz="1800" dirty="0" smtClean="0">
              <a:solidFill>
                <a:schemeClr val="tx1"/>
              </a:solidFill>
              <a:latin typeface="Arial" panose="020B0604020202020204" pitchFamily="34" charset="0"/>
              <a:cs typeface="Arial" panose="020B0604020202020204" pitchFamily="34" charset="0"/>
            </a:endParaRPr>
          </a:p>
          <a:p>
            <a:pPr marL="514350" indent="-514350"/>
            <a:r>
              <a:rPr lang="en-US" sz="1800" dirty="0" smtClean="0">
                <a:solidFill>
                  <a:schemeClr val="tx1"/>
                </a:solidFill>
                <a:latin typeface="Arial" panose="020B0604020202020204" pitchFamily="34" charset="0"/>
                <a:cs typeface="Arial" panose="020B0604020202020204" pitchFamily="34" charset="0"/>
              </a:rPr>
              <a:t>     </a:t>
            </a:r>
          </a:p>
          <a:p>
            <a:pPr marL="514350" indent="-514350"/>
            <a:r>
              <a:rPr lang="en-US" sz="1800" dirty="0" smtClean="0">
                <a:solidFill>
                  <a:schemeClr val="tx1"/>
                </a:solidFill>
                <a:latin typeface="Arial" panose="020B0604020202020204" pitchFamily="34" charset="0"/>
                <a:cs typeface="Arial" panose="020B0604020202020204" pitchFamily="34" charset="0"/>
              </a:rPr>
              <a:t>         2)</a:t>
            </a:r>
          </a:p>
          <a:p>
            <a:endParaRPr lang="en-US" sz="1800" dirty="0">
              <a:solidFill>
                <a:schemeClr val="tx1"/>
              </a:solidFill>
              <a:latin typeface="Arial" panose="020B0604020202020204" pitchFamily="34" charset="0"/>
              <a:cs typeface="Arial" panose="020B0604020202020204" pitchFamily="34" charset="0"/>
            </a:endParaRPr>
          </a:p>
        </p:txBody>
      </p:sp>
      <p:pic>
        <p:nvPicPr>
          <p:cNvPr id="8" name="Picture 7" descr="addin_tmp.png"/>
          <p:cNvPicPr>
            <a:picLocks noChangeAspect="1"/>
          </p:cNvPicPr>
          <p:nvPr>
            <p:custDataLst>
              <p:tags r:id="rId1"/>
            </p:custDataLst>
          </p:nvPr>
        </p:nvPicPr>
        <p:blipFill>
          <a:blip r:embed="rId5" cstate="print"/>
          <a:stretch>
            <a:fillRect/>
          </a:stretch>
        </p:blipFill>
        <p:spPr>
          <a:xfrm>
            <a:off x="3385890" y="4266476"/>
            <a:ext cx="1685109" cy="250772"/>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3385891" y="3258178"/>
            <a:ext cx="1598091" cy="237822"/>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4528675" y="2283721"/>
            <a:ext cx="1573311" cy="203981"/>
          </a:xfrm>
          <a:prstGeom prst="rect">
            <a:avLst/>
          </a:prstGeom>
        </p:spPr>
      </p:pic>
    </p:spTree>
    <p:extLst>
      <p:ext uri="{BB962C8B-B14F-4D97-AF65-F5344CB8AC3E}">
        <p14:creationId xmlns:p14="http://schemas.microsoft.com/office/powerpoint/2010/main" val="251588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Proof of </a:t>
            </a:r>
            <a:r>
              <a:rPr lang="en-US" dirty="0" err="1" smtClean="0"/>
              <a:t>DeMorgan’s</a:t>
            </a:r>
            <a:r>
              <a:rPr lang="en-US" dirty="0" smtClean="0"/>
              <a:t> Laws on Sets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0" name="Content Placeholder 2"/>
          <p:cNvSpPr txBox="1">
            <a:spLocks/>
          </p:cNvSpPr>
          <p:nvPr/>
        </p:nvSpPr>
        <p:spPr>
          <a:xfrm>
            <a:off x="2034791" y="2327366"/>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    These steps show that:                                       </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4839682" y="2344756"/>
            <a:ext cx="1749964" cy="260423"/>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3330191" y="2982687"/>
            <a:ext cx="6518910" cy="2070735"/>
          </a:xfrm>
          <a:prstGeom prst="rect">
            <a:avLst/>
          </a:prstGeom>
        </p:spPr>
      </p:pic>
    </p:spTree>
    <p:extLst>
      <p:ext uri="{BB962C8B-B14F-4D97-AF65-F5344CB8AC3E}">
        <p14:creationId xmlns:p14="http://schemas.microsoft.com/office/powerpoint/2010/main" val="115176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Proof of </a:t>
            </a:r>
            <a:r>
              <a:rPr lang="en-US" dirty="0" err="1" smtClean="0"/>
              <a:t>DeMorgan’s</a:t>
            </a:r>
            <a:r>
              <a:rPr lang="en-US" dirty="0" smtClean="0"/>
              <a:t> Laws on Sets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8" name="Content Placeholder 2"/>
          <p:cNvSpPr txBox="1">
            <a:spLocks/>
          </p:cNvSpPr>
          <p:nvPr/>
        </p:nvSpPr>
        <p:spPr>
          <a:xfrm>
            <a:off x="2054888" y="2216834"/>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   These steps show that:                                       </a:t>
            </a:r>
          </a:p>
          <a:p>
            <a:endParaRPr lang="en-US" dirty="0"/>
          </a:p>
        </p:txBody>
      </p:sp>
      <p:pic>
        <p:nvPicPr>
          <p:cNvPr id="19" name="Picture 18" descr="addin_tmp.png"/>
          <p:cNvPicPr>
            <a:picLocks noChangeAspect="1"/>
          </p:cNvPicPr>
          <p:nvPr>
            <p:custDataLst>
              <p:tags r:id="rId1"/>
            </p:custDataLst>
          </p:nvPr>
        </p:nvPicPr>
        <p:blipFill>
          <a:blip r:embed="rId4" cstate="print"/>
          <a:stretch>
            <a:fillRect/>
          </a:stretch>
        </p:blipFill>
        <p:spPr>
          <a:xfrm>
            <a:off x="3350288" y="2872155"/>
            <a:ext cx="6453665" cy="1981200"/>
          </a:xfrm>
          <a:prstGeom prst="rect">
            <a:avLst/>
          </a:prstGeom>
        </p:spPr>
      </p:pic>
      <p:pic>
        <p:nvPicPr>
          <p:cNvPr id="20" name="Picture 19" descr="addin_tmp.png"/>
          <p:cNvPicPr>
            <a:picLocks noChangeAspect="1"/>
          </p:cNvPicPr>
          <p:nvPr>
            <p:custDataLst>
              <p:tags r:id="rId2"/>
            </p:custDataLst>
          </p:nvPr>
        </p:nvPicPr>
        <p:blipFill>
          <a:blip r:embed="rId5" cstate="print"/>
          <a:stretch>
            <a:fillRect/>
          </a:stretch>
        </p:blipFill>
        <p:spPr>
          <a:xfrm>
            <a:off x="4716775" y="2275831"/>
            <a:ext cx="1597688" cy="237762"/>
          </a:xfrm>
          <a:prstGeom prst="rect">
            <a:avLst/>
          </a:prstGeom>
        </p:spPr>
      </p:pic>
    </p:spTree>
    <p:extLst>
      <p:ext uri="{BB962C8B-B14F-4D97-AF65-F5344CB8AC3E}">
        <p14:creationId xmlns:p14="http://schemas.microsoft.com/office/powerpoint/2010/main" val="24105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Builder Notation Proof of </a:t>
            </a:r>
            <a:r>
              <a:rPr lang="en-US" dirty="0" err="1" smtClean="0"/>
              <a:t>DeMorgan’s</a:t>
            </a:r>
            <a:r>
              <a:rPr lang="en-US" dirty="0" smtClean="0"/>
              <a:t> Law</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6" name="Content Placeholder 6" descr="addin_tmp.png"/>
          <p:cNvPicPr>
            <a:picLocks noChangeAspect="1"/>
          </p:cNvPicPr>
          <p:nvPr>
            <p:custDataLst>
              <p:tags r:id="rId1"/>
            </p:custDataLst>
          </p:nvPr>
        </p:nvPicPr>
        <p:blipFill>
          <a:blip r:embed="rId3" cstate="print"/>
          <a:stretch>
            <a:fillRect/>
          </a:stretch>
        </p:blipFill>
        <p:spPr>
          <a:xfrm>
            <a:off x="2344615" y="2383134"/>
            <a:ext cx="7874559" cy="2540981"/>
          </a:xfrm>
          <a:prstGeom prst="rect">
            <a:avLst/>
          </a:prstGeom>
        </p:spPr>
      </p:pic>
    </p:spTree>
    <p:extLst>
      <p:ext uri="{BB962C8B-B14F-4D97-AF65-F5344CB8AC3E}">
        <p14:creationId xmlns:p14="http://schemas.microsoft.com/office/powerpoint/2010/main" val="274917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Proof Using Membership Tables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pic>
        <p:nvPicPr>
          <p:cNvPr id="8" name="Picture 7" descr="addin_tmp.png"/>
          <p:cNvPicPr>
            <a:picLocks noChangeAspect="1"/>
          </p:cNvPicPr>
          <p:nvPr>
            <p:custDataLst>
              <p:tags r:id="rId1"/>
            </p:custDataLst>
          </p:nvPr>
        </p:nvPicPr>
        <p:blipFill>
          <a:blip r:embed="rId8" cstate="print"/>
          <a:stretch>
            <a:fillRect/>
          </a:stretch>
        </p:blipFill>
        <p:spPr>
          <a:xfrm>
            <a:off x="3549767" y="2533914"/>
            <a:ext cx="3531127" cy="244913"/>
          </a:xfrm>
          <a:prstGeom prst="rect">
            <a:avLst/>
          </a:prstGeom>
        </p:spPr>
      </p:pic>
      <p:sp>
        <p:nvSpPr>
          <p:cNvPr id="9" name="TextBox 8"/>
          <p:cNvSpPr txBox="1"/>
          <p:nvPr/>
        </p:nvSpPr>
        <p:spPr>
          <a:xfrm>
            <a:off x="2189735" y="2164582"/>
            <a:ext cx="1219200" cy="369332"/>
          </a:xfrm>
          <a:prstGeom prst="rect">
            <a:avLst/>
          </a:prstGeom>
          <a:noFill/>
        </p:spPr>
        <p:txBody>
          <a:bodyPr wrap="square" rtlCol="0">
            <a:spAutoFit/>
          </a:bodyPr>
          <a:lstStyle/>
          <a:p>
            <a:r>
              <a:rPr lang="en-US" b="1" dirty="0" smtClean="0"/>
              <a:t>Example</a:t>
            </a:r>
            <a:r>
              <a:rPr lang="en-US" dirty="0" smtClean="0"/>
              <a:t>:</a:t>
            </a:r>
            <a:endParaRPr lang="en-US" dirty="0"/>
          </a:p>
        </p:txBody>
      </p:sp>
      <p:sp>
        <p:nvSpPr>
          <p:cNvPr id="10" name="TextBox 9"/>
          <p:cNvSpPr txBox="1"/>
          <p:nvPr/>
        </p:nvSpPr>
        <p:spPr>
          <a:xfrm>
            <a:off x="2260151" y="2778827"/>
            <a:ext cx="1219200" cy="369332"/>
          </a:xfrm>
          <a:prstGeom prst="rect">
            <a:avLst/>
          </a:prstGeom>
          <a:noFill/>
        </p:spPr>
        <p:txBody>
          <a:bodyPr wrap="square" rtlCol="0">
            <a:spAutoFit/>
          </a:bodyPr>
          <a:lstStyle/>
          <a:p>
            <a:r>
              <a:rPr lang="en-US" b="1" dirty="0" smtClean="0"/>
              <a:t>Solution</a:t>
            </a:r>
            <a:r>
              <a:rPr lang="en-US" dirty="0" smtClean="0"/>
              <a:t>:</a:t>
            </a:r>
            <a:endParaRPr lang="en-US" dirty="0"/>
          </a:p>
        </p:txBody>
      </p:sp>
      <p:sp>
        <p:nvSpPr>
          <p:cNvPr id="11" name="TextBox 10"/>
          <p:cNvSpPr txBox="1"/>
          <p:nvPr/>
        </p:nvSpPr>
        <p:spPr>
          <a:xfrm>
            <a:off x="3408935" y="2164582"/>
            <a:ext cx="6705600" cy="646331"/>
          </a:xfrm>
          <a:prstGeom prst="rect">
            <a:avLst/>
          </a:prstGeom>
          <a:noFill/>
        </p:spPr>
        <p:txBody>
          <a:bodyPr wrap="square" rtlCol="0">
            <a:spAutoFit/>
          </a:bodyPr>
          <a:lstStyle/>
          <a:p>
            <a:r>
              <a:rPr lang="en-US" dirty="0" smtClean="0"/>
              <a:t>Construct a membership table to show that the distributive law holds.</a:t>
            </a:r>
            <a:endParaRPr lang="en-US" dirty="0"/>
          </a:p>
        </p:txBody>
      </p:sp>
      <p:graphicFrame>
        <p:nvGraphicFramePr>
          <p:cNvPr id="13" name="Content Placeholder 3"/>
          <p:cNvGraphicFramePr>
            <a:graphicFrameLocks/>
          </p:cNvGraphicFramePr>
          <p:nvPr>
            <p:extLst>
              <p:ext uri="{D42A27DB-BD31-4B8C-83A1-F6EECF244321}">
                <p14:modId xmlns:p14="http://schemas.microsoft.com/office/powerpoint/2010/main" val="3857584665"/>
              </p:ext>
            </p:extLst>
          </p:nvPr>
        </p:nvGraphicFramePr>
        <p:xfrm>
          <a:off x="3382265" y="2819905"/>
          <a:ext cx="8229600" cy="3332480"/>
        </p:xfrm>
        <a:graphic>
          <a:graphicData uri="http://schemas.openxmlformats.org/drawingml/2006/table">
            <a:tbl>
              <a:tblPr firstRow="1" bandRow="1">
                <a:tableStyleId>{5C22544A-7EE6-4342-B048-85BDC9FD1C3A}</a:tableStyleId>
              </a:tblPr>
              <a:tblGrid>
                <a:gridCol w="381000"/>
                <a:gridCol w="304800"/>
                <a:gridCol w="381000"/>
                <a:gridCol w="914400"/>
                <a:gridCol w="1524000"/>
                <a:gridCol w="838200"/>
                <a:gridCol w="914400"/>
                <a:gridCol w="2971800"/>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pic>
        <p:nvPicPr>
          <p:cNvPr id="14" name="Picture 13" descr="addin_tmp.png"/>
          <p:cNvPicPr>
            <a:picLocks noChangeAspect="1"/>
          </p:cNvPicPr>
          <p:nvPr>
            <p:custDataLst>
              <p:tags r:id="rId2"/>
            </p:custDataLst>
          </p:nvPr>
        </p:nvPicPr>
        <p:blipFill>
          <a:blip r:embed="rId9" cstate="print"/>
          <a:stretch>
            <a:fillRect/>
          </a:stretch>
        </p:blipFill>
        <p:spPr>
          <a:xfrm>
            <a:off x="4525265" y="2896105"/>
            <a:ext cx="668655" cy="180975"/>
          </a:xfrm>
          <a:prstGeom prst="rect">
            <a:avLst/>
          </a:prstGeom>
        </p:spPr>
      </p:pic>
      <p:pic>
        <p:nvPicPr>
          <p:cNvPr id="15" name="Picture 14" descr="addin_tmp.png"/>
          <p:cNvPicPr>
            <a:picLocks noChangeAspect="1"/>
          </p:cNvPicPr>
          <p:nvPr>
            <p:custDataLst>
              <p:tags r:id="rId3"/>
            </p:custDataLst>
          </p:nvPr>
        </p:nvPicPr>
        <p:blipFill>
          <a:blip r:embed="rId10" cstate="print"/>
          <a:stretch>
            <a:fillRect/>
          </a:stretch>
        </p:blipFill>
        <p:spPr>
          <a:xfrm>
            <a:off x="5439665" y="2896105"/>
            <a:ext cx="1322070" cy="255270"/>
          </a:xfrm>
          <a:prstGeom prst="rect">
            <a:avLst/>
          </a:prstGeom>
        </p:spPr>
      </p:pic>
      <p:pic>
        <p:nvPicPr>
          <p:cNvPr id="16" name="Picture 15" descr="addin_tmp.png"/>
          <p:cNvPicPr>
            <a:picLocks noChangeAspect="1"/>
          </p:cNvPicPr>
          <p:nvPr>
            <p:custDataLst>
              <p:tags r:id="rId4"/>
            </p:custDataLst>
          </p:nvPr>
        </p:nvPicPr>
        <p:blipFill>
          <a:blip r:embed="rId11" cstate="print"/>
          <a:stretch>
            <a:fillRect/>
          </a:stretch>
        </p:blipFill>
        <p:spPr>
          <a:xfrm>
            <a:off x="6963665" y="2896105"/>
            <a:ext cx="655320" cy="18288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7801865" y="2896105"/>
            <a:ext cx="655320" cy="182880"/>
          </a:xfrm>
          <a:prstGeom prst="rect">
            <a:avLst/>
          </a:prstGeom>
        </p:spPr>
      </p:pic>
      <p:pic>
        <p:nvPicPr>
          <p:cNvPr id="18" name="Picture 17" descr="addin_tmp.png"/>
          <p:cNvPicPr>
            <a:picLocks noChangeAspect="1"/>
          </p:cNvPicPr>
          <p:nvPr>
            <p:custDataLst>
              <p:tags r:id="rId6"/>
            </p:custDataLst>
          </p:nvPr>
        </p:nvPicPr>
        <p:blipFill>
          <a:blip r:embed="rId13" cstate="print"/>
          <a:stretch>
            <a:fillRect/>
          </a:stretch>
        </p:blipFill>
        <p:spPr>
          <a:xfrm>
            <a:off x="8792465" y="2896105"/>
            <a:ext cx="1971675" cy="255270"/>
          </a:xfrm>
          <a:prstGeom prst="rect">
            <a:avLst/>
          </a:prstGeom>
        </p:spPr>
      </p:pic>
    </p:spTree>
    <p:extLst>
      <p:ext uri="{BB962C8B-B14F-4D97-AF65-F5344CB8AC3E}">
        <p14:creationId xmlns:p14="http://schemas.microsoft.com/office/powerpoint/2010/main" val="857878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Generalized Unions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36930"/>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Let </a:t>
            </a:r>
            <a:r>
              <a:rPr lang="en-US" sz="1800" i="1" dirty="0" smtClean="0">
                <a:solidFill>
                  <a:schemeClr val="tx1"/>
                </a:solidFill>
                <a:latin typeface="Arial" panose="020B0604020202020204" pitchFamily="34" charset="0"/>
                <a:cs typeface="Arial" panose="020B0604020202020204" pitchFamily="34" charset="0"/>
              </a:rPr>
              <a:t>A</a:t>
            </a:r>
            <a:r>
              <a:rPr lang="en-US" sz="1800" baseline="-25000" dirty="0" smtClean="0">
                <a:solidFill>
                  <a:schemeClr val="tx1"/>
                </a:solidFill>
                <a:latin typeface="Arial" panose="020B0604020202020204" pitchFamily="34"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A</a:t>
            </a:r>
            <a:r>
              <a:rPr lang="en-US" sz="1800" baseline="-25000" dirty="0" smtClean="0">
                <a:solidFill>
                  <a:schemeClr val="tx1"/>
                </a:solidFill>
                <a:latin typeface="Arial" panose="020B0604020202020204" pitchFamily="34" charset="0"/>
                <a:cs typeface="Arial" panose="020B0604020202020204" pitchFamily="34" charset="0"/>
              </a:rPr>
              <a:t>2</a:t>
            </a:r>
            <a:r>
              <a:rPr lang="en-US" sz="1800" dirty="0" smtClean="0">
                <a:solidFill>
                  <a:schemeClr val="tx1"/>
                </a:solidFill>
                <a:latin typeface="Arial" panose="020B0604020202020204" pitchFamily="34" charset="0"/>
                <a:cs typeface="Arial" panose="020B0604020202020204" pitchFamily="34" charset="0"/>
              </a:rPr>
              <a:t> ,…, </a:t>
            </a:r>
            <a:r>
              <a:rPr lang="en-US" sz="1800" i="1" dirty="0" smtClean="0">
                <a:solidFill>
                  <a:schemeClr val="tx1"/>
                </a:solidFill>
                <a:latin typeface="Arial" panose="020B0604020202020204" pitchFamily="34" charset="0"/>
                <a:cs typeface="Arial" panose="020B0604020202020204" pitchFamily="34" charset="0"/>
              </a:rPr>
              <a:t>A</a:t>
            </a:r>
            <a:r>
              <a:rPr lang="en-US" sz="1800" i="1" baseline="-25000" dirty="0" smtClean="0">
                <a:solidFill>
                  <a:schemeClr val="tx1"/>
                </a:solidFill>
                <a:latin typeface="Arial" panose="020B0604020202020204" pitchFamily="34" charset="0"/>
                <a:cs typeface="Arial" panose="020B0604020202020204" pitchFamily="34" charset="0"/>
              </a:rPr>
              <a:t>n</a:t>
            </a:r>
            <a:r>
              <a:rPr lang="en-US" sz="1800" dirty="0" smtClean="0">
                <a:solidFill>
                  <a:schemeClr val="tx1"/>
                </a:solidFill>
                <a:latin typeface="Arial" panose="020B0604020202020204" pitchFamily="34" charset="0"/>
                <a:cs typeface="Arial" panose="020B0604020202020204" pitchFamily="34" charset="0"/>
              </a:rPr>
              <a:t> be an indexed collection of sets.</a:t>
            </a:r>
          </a:p>
          <a:p>
            <a:r>
              <a:rPr lang="en-US" sz="1800" dirty="0" smtClean="0">
                <a:solidFill>
                  <a:schemeClr val="tx1"/>
                </a:solidFill>
                <a:latin typeface="Arial" panose="020B0604020202020204" pitchFamily="34" charset="0"/>
                <a:cs typeface="Arial" panose="020B0604020202020204" pitchFamily="34" charset="0"/>
              </a:rPr>
              <a:t>We define:</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These are well defined, since union and intersection are associative.</a:t>
            </a:r>
          </a:p>
          <a:p>
            <a:endParaRPr lang="en-US" sz="11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Example: For </a:t>
            </a:r>
            <a:r>
              <a:rPr lang="en-US" sz="1800" i="1" dirty="0" err="1"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dirty="0" smtClean="0">
                <a:solidFill>
                  <a:schemeClr val="tx1"/>
                </a:solidFill>
                <a:latin typeface="Arial" panose="020B0604020202020204" pitchFamily="34" charset="0"/>
                <a:cs typeface="Arial" panose="020B0604020202020204" pitchFamily="34" charset="0"/>
              </a:rPr>
              <a:t>,…, let </a:t>
            </a:r>
            <a:r>
              <a:rPr lang="en-US" sz="1800" i="1" dirty="0" smtClean="0">
                <a:solidFill>
                  <a:schemeClr val="tx1"/>
                </a:solidFill>
                <a:latin typeface="Arial" panose="020B0604020202020204" pitchFamily="34" charset="0"/>
                <a:cs typeface="Arial" panose="020B0604020202020204" pitchFamily="34" charset="0"/>
              </a:rPr>
              <a:t>A</a:t>
            </a:r>
            <a:r>
              <a:rPr lang="en-US" sz="1800" baseline="-25000" dirty="0" smtClean="0">
                <a:solidFill>
                  <a:schemeClr val="tx1"/>
                </a:solidFill>
                <a:latin typeface="Arial" panose="020B0604020202020204" pitchFamily="34" charset="0"/>
                <a:cs typeface="Arial" panose="020B0604020202020204" pitchFamily="34" charset="0"/>
              </a:rPr>
              <a:t>i </a:t>
            </a:r>
            <a:r>
              <a:rPr lang="en-US" sz="1800" dirty="0" smtClean="0">
                <a:solidFill>
                  <a:schemeClr val="tx1"/>
                </a:solidFill>
                <a:latin typeface="Arial" panose="020B0604020202020204" pitchFamily="34" charset="0"/>
                <a:cs typeface="Arial" panose="020B0604020202020204" pitchFamily="34" charset="0"/>
              </a:rPr>
              <a:t> = {</a:t>
            </a:r>
            <a:r>
              <a:rPr lang="en-US" sz="1800" i="1" dirty="0" err="1"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a:t>
            </a:r>
            <a:r>
              <a:rPr lang="en-US" sz="1800" i="1" dirty="0" err="1"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a:t>
            </a:r>
            <a:r>
              <a:rPr lang="en-US" sz="1800" dirty="0" smtClean="0">
                <a:solidFill>
                  <a:schemeClr val="tx1"/>
                </a:solidFill>
                <a:latin typeface="Arial" panose="020B0604020202020204" pitchFamily="34" charset="0"/>
                <a:cs typeface="Arial" panose="020B0604020202020204" pitchFamily="34" charset="0"/>
              </a:rPr>
              <a:t>, </a:t>
            </a:r>
            <a:r>
              <a:rPr lang="en-US" sz="1800" i="1" dirty="0" err="1" smtClean="0">
                <a:solidFill>
                  <a:schemeClr val="tx1"/>
                </a:solidFill>
                <a:latin typeface="Arial" panose="020B0604020202020204" pitchFamily="34" charset="0"/>
                <a:cs typeface="Arial" panose="020B0604020202020204" pitchFamily="34" charset="0"/>
              </a:rPr>
              <a:t>i</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2</a:t>
            </a:r>
            <a:r>
              <a:rPr lang="en-US" sz="1800" dirty="0" smtClean="0">
                <a:solidFill>
                  <a:schemeClr val="tx1"/>
                </a:solidFill>
                <a:latin typeface="Arial" panose="020B0604020202020204" pitchFamily="34" charset="0"/>
                <a:cs typeface="Arial" panose="020B0604020202020204" pitchFamily="34" charset="0"/>
              </a:rPr>
              <a:t>, ….}. Then,</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p:txBody>
      </p:sp>
      <p:pic>
        <p:nvPicPr>
          <p:cNvPr id="8" name="Picture 7" descr="addin_tmp.png"/>
          <p:cNvPicPr>
            <a:picLocks noChangeAspect="1"/>
          </p:cNvPicPr>
          <p:nvPr>
            <p:custDataLst>
              <p:tags r:id="rId1"/>
            </p:custDataLst>
          </p:nvPr>
        </p:nvPicPr>
        <p:blipFill>
          <a:blip r:embed="rId6" cstate="print"/>
          <a:stretch>
            <a:fillRect/>
          </a:stretch>
        </p:blipFill>
        <p:spPr>
          <a:xfrm>
            <a:off x="3547947" y="2553408"/>
            <a:ext cx="2271713" cy="521494"/>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547946" y="3192904"/>
            <a:ext cx="2271713" cy="521494"/>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3547946" y="4817853"/>
            <a:ext cx="3553301" cy="521494"/>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547946" y="5579853"/>
            <a:ext cx="4869180" cy="521494"/>
          </a:xfrm>
          <a:prstGeom prst="rect">
            <a:avLst/>
          </a:prstGeom>
        </p:spPr>
      </p:pic>
    </p:spTree>
    <p:extLst>
      <p:ext uri="{BB962C8B-B14F-4D97-AF65-F5344CB8AC3E}">
        <p14:creationId xmlns:p14="http://schemas.microsoft.com/office/powerpoint/2010/main" val="89849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Set Operations</a:t>
            </a:r>
            <a:endParaRPr lang="en-US" dirty="0"/>
          </a:p>
        </p:txBody>
      </p:sp>
      <p:sp>
        <p:nvSpPr>
          <p:cNvPr id="3" name="Subhead"/>
          <p:cNvSpPr>
            <a:spLocks noGrp="1"/>
          </p:cNvSpPr>
          <p:nvPr>
            <p:ph type="body" idx="1"/>
          </p:nvPr>
        </p:nvSpPr>
        <p:spPr/>
        <p:txBody>
          <a:bodyPr/>
          <a:lstStyle/>
          <a:p>
            <a:pPr lvl="0"/>
            <a:r>
              <a:rPr lang="en-US" dirty="0" smtClean="0"/>
              <a:t>Set Union</a:t>
            </a:r>
            <a:endParaRPr lang="en-US" dirty="0"/>
          </a:p>
        </p:txBody>
      </p:sp>
      <p:sp>
        <p:nvSpPr>
          <p:cNvPr id="5" name="Footer"/>
          <p:cNvSpPr>
            <a:spLocks noGrp="1"/>
          </p:cNvSpPr>
          <p:nvPr>
            <p:ph type="body" sz="quarter" idx="14"/>
          </p:nvPr>
        </p:nvSpPr>
        <p:spPr/>
        <p:txBody>
          <a:bodyPr/>
          <a:lstStyle/>
          <a:p>
            <a:pPr lvl="0"/>
            <a:r>
              <a:rPr lang="en-US" dirty="0" smtClean="0"/>
              <a:t>Computer Science, Purdue University</a:t>
            </a:r>
            <a:endParaRPr lang="en-US" dirty="0"/>
          </a:p>
        </p:txBody>
      </p:sp>
      <p:sp>
        <p:nvSpPr>
          <p:cNvPr id="6" name="Content Placeholder 2"/>
          <p:cNvSpPr txBox="1">
            <a:spLocks/>
          </p:cNvSpPr>
          <p:nvPr/>
        </p:nvSpPr>
        <p:spPr>
          <a:xfrm>
            <a:off x="2245404" y="2257027"/>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Definition</a:t>
            </a:r>
            <a:r>
              <a:rPr lang="en-US" sz="1800" dirty="0" smtClean="0">
                <a:solidFill>
                  <a:schemeClr val="tx1"/>
                </a:solidFill>
                <a:latin typeface="Arial" panose="020B0604020202020204" pitchFamily="34" charset="0"/>
                <a:cs typeface="Arial" panose="020B0604020202020204" pitchFamily="34" charset="0"/>
              </a:rPr>
              <a:t>: Let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be sets. The </a:t>
            </a:r>
            <a:r>
              <a:rPr lang="en-US" sz="1800" i="1" dirty="0" smtClean="0">
                <a:solidFill>
                  <a:schemeClr val="tx1"/>
                </a:solidFill>
                <a:latin typeface="Arial" panose="020B0604020202020204" pitchFamily="34" charset="0"/>
                <a:cs typeface="Arial" panose="020B0604020202020204" pitchFamily="34" charset="0"/>
              </a:rPr>
              <a:t>union</a:t>
            </a:r>
            <a:r>
              <a:rPr lang="en-US" sz="1800" dirty="0" smtClean="0">
                <a:solidFill>
                  <a:schemeClr val="tx1"/>
                </a:solidFill>
                <a:latin typeface="Arial" panose="020B0604020202020204" pitchFamily="34" charset="0"/>
                <a:cs typeface="Arial" panose="020B0604020202020204" pitchFamily="34" charset="0"/>
              </a:rPr>
              <a:t> of the sets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denoted by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A</a:t>
            </a:r>
            <a:r>
              <a:rPr lang="en-US" sz="1800" b="1"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B,</a:t>
            </a:r>
            <a:r>
              <a:rPr lang="en-US" sz="1800" i="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 is the set:</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What is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1,2,3} </a:t>
            </a:r>
            <a:r>
              <a:rPr lang="en-US" sz="18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 {3, 4, 5}</a:t>
            </a:r>
            <a:r>
              <a:rPr lang="en-US" sz="1800" dirty="0" smtClean="0">
                <a:solidFill>
                  <a:schemeClr val="tx1"/>
                </a:solidFill>
                <a:latin typeface="Arial" panose="020B0604020202020204" pitchFamily="34" charset="0"/>
                <a:cs typeface="Arial" panose="020B0604020202020204" pitchFamily="34" charset="0"/>
              </a:rPr>
              <a:t>?</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a:t>
            </a:r>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1,2,3,4,5}</a:t>
            </a:r>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                                                </a:t>
            </a:r>
          </a:p>
          <a:p>
            <a:r>
              <a:rPr lang="en-US" sz="1800" dirty="0" smtClean="0">
                <a:solidFill>
                  <a:schemeClr val="tx1"/>
                </a:solidFill>
                <a:latin typeface="Arial" panose="020B0604020202020204" pitchFamily="34" charset="0"/>
                <a:cs typeface="Arial" panose="020B0604020202020204" pitchFamily="34" charset="0"/>
              </a:rPr>
              <a:t>   </a:t>
            </a:r>
            <a:endParaRPr lang="en-US" sz="1800" dirty="0">
              <a:solidFill>
                <a:schemeClr val="tx1"/>
              </a:solidFill>
              <a:latin typeface="Arial" panose="020B0604020202020204" pitchFamily="34" charset="0"/>
              <a:cs typeface="Arial" panose="020B0604020202020204" pitchFamily="34" charset="0"/>
            </a:endParaRPr>
          </a:p>
        </p:txBody>
      </p:sp>
      <p:grpSp>
        <p:nvGrpSpPr>
          <p:cNvPr id="7" name="Group 6"/>
          <p:cNvGrpSpPr/>
          <p:nvPr/>
        </p:nvGrpSpPr>
        <p:grpSpPr>
          <a:xfrm>
            <a:off x="7487922" y="4111350"/>
            <a:ext cx="3429000" cy="1447800"/>
            <a:chOff x="5562600" y="4724400"/>
            <a:chExt cx="3429000" cy="1447800"/>
          </a:xfrm>
        </p:grpSpPr>
        <p:sp>
          <p:nvSpPr>
            <p:cNvPr id="8" name="TextBox 7"/>
            <p:cNvSpPr txBox="1"/>
            <p:nvPr/>
          </p:nvSpPr>
          <p:spPr>
            <a:xfrm>
              <a:off x="8153400" y="4800600"/>
              <a:ext cx="838200" cy="369332"/>
            </a:xfrm>
            <a:prstGeom prst="rect">
              <a:avLst/>
            </a:prstGeom>
            <a:noFill/>
          </p:spPr>
          <p:txBody>
            <a:bodyPr wrap="square" rtlCol="0">
              <a:spAutoFit/>
            </a:bodyPr>
            <a:lstStyle/>
            <a:p>
              <a:r>
                <a:rPr lang="en-US" i="1" dirty="0" smtClean="0"/>
                <a:t>U</a:t>
              </a:r>
              <a:endParaRPr lang="en-US" i="1" dirty="0"/>
            </a:p>
          </p:txBody>
        </p:sp>
        <p:grpSp>
          <p:nvGrpSpPr>
            <p:cNvPr id="9" name="Group 8"/>
            <p:cNvGrpSpPr/>
            <p:nvPr/>
          </p:nvGrpSpPr>
          <p:grpSpPr>
            <a:xfrm>
              <a:off x="5562600" y="4724400"/>
              <a:ext cx="2971800" cy="1447800"/>
              <a:chOff x="5562600" y="4724400"/>
              <a:chExt cx="2971800" cy="1447800"/>
            </a:xfrm>
          </p:grpSpPr>
          <p:sp>
            <p:nvSpPr>
              <p:cNvPr id="12" name="Rectangle 11"/>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4" name="Oval 13"/>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1" name="TextBox 10"/>
            <p:cNvSpPr txBox="1"/>
            <p:nvPr/>
          </p:nvSpPr>
          <p:spPr>
            <a:xfrm>
              <a:off x="7467600" y="5257800"/>
              <a:ext cx="381000" cy="369332"/>
            </a:xfrm>
            <a:prstGeom prst="rect">
              <a:avLst/>
            </a:prstGeom>
            <a:noFill/>
          </p:spPr>
          <p:txBody>
            <a:bodyPr wrap="square" rtlCol="0">
              <a:spAutoFit/>
            </a:bodyPr>
            <a:lstStyle/>
            <a:p>
              <a:r>
                <a:rPr lang="en-US" i="1" dirty="0" smtClean="0"/>
                <a:t>B</a:t>
              </a:r>
              <a:endParaRPr lang="en-US" i="1" dirty="0"/>
            </a:p>
          </p:txBody>
        </p:sp>
      </p:grpSp>
      <p:sp>
        <p:nvSpPr>
          <p:cNvPr id="16" name="TextBox 15"/>
          <p:cNvSpPr txBox="1"/>
          <p:nvPr/>
        </p:nvSpPr>
        <p:spPr>
          <a:xfrm>
            <a:off x="7640322" y="3654150"/>
            <a:ext cx="2743200" cy="369332"/>
          </a:xfrm>
          <a:prstGeom prst="rect">
            <a:avLst/>
          </a:prstGeom>
          <a:noFill/>
        </p:spPr>
        <p:txBody>
          <a:bodyPr wrap="square" rtlCol="0">
            <a:spAutoFit/>
          </a:bodyPr>
          <a:lstStyle/>
          <a:p>
            <a:r>
              <a:rPr lang="en-US" dirty="0" smtClean="0"/>
              <a:t>Venn Diagram for </a:t>
            </a:r>
            <a:r>
              <a:rPr lang="en-US" i="1" dirty="0" smtClean="0"/>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pic>
        <p:nvPicPr>
          <p:cNvPr id="29" name="Picture 28" descr="addin_tmp.png"/>
          <p:cNvPicPr>
            <a:picLocks noChangeAspect="1"/>
          </p:cNvPicPr>
          <p:nvPr>
            <p:custDataLst>
              <p:tags r:id="rId1"/>
            </p:custDataLst>
          </p:nvPr>
        </p:nvPicPr>
        <p:blipFill>
          <a:blip r:embed="rId3" cstate="print"/>
          <a:stretch>
            <a:fillRect/>
          </a:stretch>
        </p:blipFill>
        <p:spPr>
          <a:xfrm>
            <a:off x="3768970" y="2596262"/>
            <a:ext cx="1737527" cy="219857"/>
          </a:xfrm>
          <a:prstGeom prst="rect">
            <a:avLst/>
          </a:prstGeom>
        </p:spPr>
      </p:pic>
    </p:spTree>
    <p:extLst>
      <p:ext uri="{BB962C8B-B14F-4D97-AF65-F5344CB8AC3E}">
        <p14:creationId xmlns:p14="http://schemas.microsoft.com/office/powerpoint/2010/main" val="154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Intersection</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4" y="2206786"/>
            <a:ext cx="8229600" cy="4389120"/>
          </a:xfrm>
          <a:prstGeom prst="rect">
            <a:avLst/>
          </a:prstGeom>
          <a:ln>
            <a:noFill/>
          </a:ln>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Definition</a:t>
            </a:r>
            <a:r>
              <a:rPr lang="en-US" sz="1800" dirty="0" smtClean="0">
                <a:solidFill>
                  <a:schemeClr val="tx1"/>
                </a:solidFill>
                <a:latin typeface="Arial" panose="020B0604020202020204" pitchFamily="34" charset="0"/>
                <a:cs typeface="Arial" panose="020B0604020202020204" pitchFamily="34" charset="0"/>
              </a:rPr>
              <a:t>:  The </a:t>
            </a:r>
            <a:r>
              <a:rPr lang="en-US" sz="1800" i="1" dirty="0" smtClean="0">
                <a:solidFill>
                  <a:schemeClr val="tx1"/>
                </a:solidFill>
                <a:latin typeface="Arial" panose="020B0604020202020204" pitchFamily="34" charset="0"/>
                <a:cs typeface="Arial" panose="020B0604020202020204" pitchFamily="34" charset="0"/>
              </a:rPr>
              <a:t>intersection</a:t>
            </a:r>
            <a:r>
              <a:rPr lang="en-US" sz="1800" dirty="0" smtClean="0">
                <a:solidFill>
                  <a:schemeClr val="tx1"/>
                </a:solidFill>
                <a:latin typeface="Arial" panose="020B0604020202020204" pitchFamily="34" charset="0"/>
                <a:cs typeface="Arial" panose="020B0604020202020204" pitchFamily="34" charset="0"/>
              </a:rPr>
              <a:t> of sets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denoted by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A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is</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Note if the intersection is empty, then </a:t>
            </a:r>
            <a:r>
              <a:rPr lang="en-US" sz="1800" i="1" dirty="0" smtClean="0">
                <a:solidFill>
                  <a:schemeClr val="tx1"/>
                </a:solidFill>
                <a:latin typeface="Arial" panose="020B0604020202020204" pitchFamily="34" charset="0"/>
                <a:cs typeface="Arial" panose="020B0604020202020204" pitchFamily="34" charset="0"/>
              </a:rPr>
              <a:t>A</a:t>
            </a:r>
            <a:r>
              <a:rPr lang="en-US" sz="1800" b="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are said to be </a:t>
            </a:r>
            <a:r>
              <a:rPr lang="en-US" sz="1800" i="1" dirty="0" smtClean="0">
                <a:solidFill>
                  <a:schemeClr val="tx1"/>
                </a:solidFill>
                <a:latin typeface="Arial" panose="020B0604020202020204" pitchFamily="34" charset="0"/>
                <a:cs typeface="Arial" panose="020B0604020202020204" pitchFamily="34" charset="0"/>
              </a:rPr>
              <a:t>disjoint</a:t>
            </a:r>
            <a:r>
              <a:rPr lang="en-US" sz="1800" dirty="0" smtClean="0">
                <a:solidFill>
                  <a:schemeClr val="tx1"/>
                </a:solidFill>
                <a:latin typeface="Arial" panose="020B0604020202020204" pitchFamily="34" charset="0"/>
                <a:cs typeface="Arial" panose="020B0604020202020204" pitchFamily="34" charset="0"/>
              </a:rPr>
              <a:t>.</a:t>
            </a: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What is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{1,2,3} ∩ {3,4,5} ? </a:t>
            </a:r>
          </a:p>
          <a:p>
            <a:r>
              <a:rPr lang="en-US" sz="1800" b="1" dirty="0" smtClean="0">
                <a:solidFill>
                  <a:schemeClr val="tx1"/>
                </a:solidFill>
                <a:latin typeface="Arial" panose="020B0604020202020204" pitchFamily="34" charset="0"/>
                <a:ea typeface="Cambria Math" pitchFamily="18" charset="0"/>
                <a:cs typeface="Arial" panose="020B0604020202020204" pitchFamily="34" charset="0"/>
              </a:rPr>
              <a:t>	Solution</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{3}</a:t>
            </a: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a:t>
            </a:r>
            <a:r>
              <a:rPr lang="en-US" sz="1800" b="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What is</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{1,2,3} ∩ {4,5,6} ?    </a:t>
            </a:r>
          </a:p>
          <a:p>
            <a:r>
              <a:rPr lang="en-US" sz="1800" b="1" dirty="0" smtClean="0">
                <a:solidFill>
                  <a:schemeClr val="tx1"/>
                </a:solidFill>
                <a:latin typeface="Arial" panose="020B0604020202020204" pitchFamily="34" charset="0"/>
                <a:ea typeface="Cambria Math" pitchFamily="18" charset="0"/>
                <a:cs typeface="Arial" panose="020B0604020202020204" pitchFamily="34" charset="0"/>
              </a:rPr>
              <a:t>	Solution</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a:t>
            </a:r>
          </a:p>
          <a:p>
            <a:endParaRPr lang="en-US" sz="1800" dirty="0" smtClean="0">
              <a:solidFill>
                <a:schemeClr val="tx1"/>
              </a:solidFill>
              <a:latin typeface="Arial" panose="020B0604020202020204" pitchFamily="34" charset="0"/>
              <a:ea typeface="Cambria Math" pitchFamily="18" charset="0"/>
              <a:cs typeface="Arial" panose="020B0604020202020204" pitchFamily="34" charset="0"/>
            </a:endParaRPr>
          </a:p>
          <a:p>
            <a:endParaRPr lang="en-US" sz="1800" dirty="0">
              <a:solidFill>
                <a:schemeClr val="tx1"/>
              </a:solidFill>
              <a:latin typeface="Arial" panose="020B0604020202020204" pitchFamily="34" charset="0"/>
              <a:ea typeface="Cambria Math" pitchFamily="18" charset="0"/>
              <a:cs typeface="Arial" panose="020B0604020202020204" pitchFamily="34" charset="0"/>
            </a:endParaRPr>
          </a:p>
        </p:txBody>
      </p:sp>
      <p:pic>
        <p:nvPicPr>
          <p:cNvPr id="8" name="Picture 7" descr="addin_tmp.png"/>
          <p:cNvPicPr>
            <a:picLocks noChangeAspect="1"/>
          </p:cNvPicPr>
          <p:nvPr>
            <p:custDataLst>
              <p:tags r:id="rId1"/>
            </p:custDataLst>
          </p:nvPr>
        </p:nvPicPr>
        <p:blipFill>
          <a:blip r:embed="rId3" cstate="print"/>
          <a:stretch>
            <a:fillRect/>
          </a:stretch>
        </p:blipFill>
        <p:spPr>
          <a:xfrm>
            <a:off x="2245404" y="2553408"/>
            <a:ext cx="1954807" cy="247351"/>
          </a:xfrm>
          <a:prstGeom prst="rect">
            <a:avLst/>
          </a:prstGeom>
        </p:spPr>
      </p:pic>
      <p:grpSp>
        <p:nvGrpSpPr>
          <p:cNvPr id="9" name="Group 8"/>
          <p:cNvGrpSpPr/>
          <p:nvPr/>
        </p:nvGrpSpPr>
        <p:grpSpPr>
          <a:xfrm>
            <a:off x="7684074" y="4181790"/>
            <a:ext cx="3429000" cy="1447800"/>
            <a:chOff x="5715000" y="4724400"/>
            <a:chExt cx="3429000" cy="1447800"/>
          </a:xfrm>
        </p:grpSpPr>
        <p:sp>
          <p:nvSpPr>
            <p:cNvPr id="10" name="Oval 9"/>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0"/>
            <p:cNvGrpSpPr/>
            <p:nvPr/>
          </p:nvGrpSpPr>
          <p:grpSpPr>
            <a:xfrm>
              <a:off x="5715000" y="4724400"/>
              <a:ext cx="2971800" cy="1447800"/>
              <a:chOff x="5715000" y="4724400"/>
              <a:chExt cx="2971800" cy="1447800"/>
            </a:xfrm>
          </p:grpSpPr>
          <p:sp>
            <p:nvSpPr>
              <p:cNvPr id="16" name="Rectangle 15"/>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p:cNvGrpSpPr/>
              <p:nvPr/>
            </p:nvGrpSpPr>
            <p:grpSpPr>
              <a:xfrm>
                <a:off x="6248400" y="5029200"/>
                <a:ext cx="1905000" cy="990600"/>
                <a:chOff x="6248400" y="5029200"/>
                <a:chExt cx="1905000" cy="990600"/>
              </a:xfrm>
            </p:grpSpPr>
            <p:sp>
              <p:nvSpPr>
                <p:cNvPr id="18" name="Oval 17"/>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21"/>
            <p:cNvGrpSpPr/>
            <p:nvPr/>
          </p:nvGrpSpPr>
          <p:grpSpPr>
            <a:xfrm>
              <a:off x="6400800" y="4800600"/>
              <a:ext cx="2743200" cy="826532"/>
              <a:chOff x="6400800" y="4800600"/>
              <a:chExt cx="2743200" cy="826532"/>
            </a:xfrm>
          </p:grpSpPr>
          <p:sp>
            <p:nvSpPr>
              <p:cNvPr id="13" name="TextBox 12"/>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14" name="TextBox 13"/>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15" name="TextBox 14"/>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20" name="TextBox 19"/>
          <p:cNvSpPr txBox="1"/>
          <p:nvPr/>
        </p:nvSpPr>
        <p:spPr>
          <a:xfrm>
            <a:off x="8141274" y="3724590"/>
            <a:ext cx="29718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ea typeface="Cambria Math"/>
              </a:rPr>
              <a:t>A</a:t>
            </a:r>
            <a:r>
              <a:rPr lang="en-US" i="1" dirty="0" smtClean="0">
                <a:latin typeface="Cambria Math"/>
                <a:ea typeface="Cambria Math"/>
              </a:rPr>
              <a:t> </a:t>
            </a:r>
            <a:r>
              <a:rPr lang="en-US" dirty="0" smtClean="0">
                <a:latin typeface="Cambria Math"/>
                <a:ea typeface="Cambria Math"/>
              </a:rPr>
              <a:t>∩</a:t>
            </a:r>
            <a:r>
              <a:rPr lang="en-US" i="1" dirty="0" smtClean="0">
                <a:ea typeface="Cambria Math"/>
              </a:rPr>
              <a:t>B</a:t>
            </a:r>
            <a:r>
              <a:rPr lang="en-US" dirty="0" smtClean="0"/>
              <a:t>    </a:t>
            </a:r>
            <a:endParaRPr lang="en-US" dirty="0"/>
          </a:p>
        </p:txBody>
      </p:sp>
    </p:spTree>
    <p:extLst>
      <p:ext uri="{BB962C8B-B14F-4D97-AF65-F5344CB8AC3E}">
        <p14:creationId xmlns:p14="http://schemas.microsoft.com/office/powerpoint/2010/main" val="112315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Complement</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4" y="2287173"/>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Definition</a:t>
            </a:r>
            <a:r>
              <a:rPr lang="en-US" sz="1800" dirty="0" smtClean="0">
                <a:solidFill>
                  <a:schemeClr val="tx1"/>
                </a:solidFill>
                <a:latin typeface="Arial" panose="020B0604020202020204" pitchFamily="34" charset="0"/>
                <a:cs typeface="Arial" panose="020B0604020202020204" pitchFamily="34" charset="0"/>
              </a:rPr>
              <a:t>: If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is a set, then the complement of the </a:t>
            </a:r>
            <a:r>
              <a:rPr lang="en-US" sz="1800" i="1" dirty="0" smtClean="0">
                <a:solidFill>
                  <a:schemeClr val="tx1"/>
                </a:solidFill>
                <a:latin typeface="Arial" panose="020B0604020202020204" pitchFamily="34" charset="0"/>
                <a:cs typeface="Arial" panose="020B0604020202020204" pitchFamily="34" charset="0"/>
              </a:rPr>
              <a:t>A</a:t>
            </a:r>
            <a:r>
              <a:rPr lang="en-US" sz="1800" b="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(with respect to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U</a:t>
            </a:r>
            <a:r>
              <a:rPr lang="en-US" sz="1800" dirty="0" smtClean="0">
                <a:solidFill>
                  <a:schemeClr val="tx1"/>
                </a:solidFill>
                <a:latin typeface="Arial" panose="020B0604020202020204" pitchFamily="34" charset="0"/>
                <a:cs typeface="Arial" panose="020B0604020202020204" pitchFamily="34" charset="0"/>
              </a:rPr>
              <a:t>), denoted by </a:t>
            </a:r>
            <a:r>
              <a:rPr lang="en-US" sz="1800" i="1" dirty="0" smtClean="0">
                <a:solidFill>
                  <a:schemeClr val="tx1"/>
                </a:solidFill>
                <a:latin typeface="Arial" panose="020B0604020202020204" pitchFamily="34" charset="0"/>
                <a:cs typeface="Arial" panose="020B0604020202020204" pitchFamily="34" charset="0"/>
              </a:rPr>
              <a:t>Ā</a:t>
            </a:r>
            <a:r>
              <a:rPr lang="en-US" sz="1800" dirty="0" smtClean="0">
                <a:solidFill>
                  <a:schemeClr val="tx1"/>
                </a:solidFill>
                <a:latin typeface="Arial" panose="020B0604020202020204" pitchFamily="34" charset="0"/>
                <a:cs typeface="Arial" panose="020B0604020202020204" pitchFamily="34" charset="0"/>
              </a:rPr>
              <a:t> is the set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U</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A</a:t>
            </a:r>
          </a:p>
          <a:p>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Ā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x</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U</a:t>
            </a:r>
            <a:r>
              <a:rPr lang="en-US" sz="1800" dirty="0" smtClean="0">
                <a:solidFill>
                  <a:schemeClr val="tx1"/>
                </a:solidFill>
                <a:latin typeface="Arial" panose="020B0604020202020204" pitchFamily="34" charset="0"/>
                <a:ea typeface="Cambria Math"/>
                <a:cs typeface="Arial" panose="020B0604020202020204" pitchFamily="34" charset="0"/>
              </a:rPr>
              <a:t> | </a:t>
            </a:r>
            <a:r>
              <a:rPr lang="en-US" sz="1800" i="1" dirty="0" smtClean="0">
                <a:solidFill>
                  <a:schemeClr val="tx1"/>
                </a:solidFill>
                <a:latin typeface="Arial" panose="020B0604020202020204" pitchFamily="34" charset="0"/>
                <a:ea typeface="Cambria Math"/>
                <a:cs typeface="Arial" panose="020B0604020202020204" pitchFamily="34" charset="0"/>
              </a:rPr>
              <a:t>x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A</a:t>
            </a:r>
            <a:r>
              <a:rPr lang="en-US" sz="1800" dirty="0" smtClean="0">
                <a:solidFill>
                  <a:schemeClr val="tx1"/>
                </a:solidFill>
                <a:latin typeface="Arial" panose="020B0604020202020204" pitchFamily="34" charset="0"/>
                <a:ea typeface="Cambria Math"/>
                <a:cs typeface="Arial" panose="020B0604020202020204" pitchFamily="34" charset="0"/>
              </a:rPr>
              <a:t>}</a:t>
            </a:r>
            <a:endParaRPr lang="en-US" sz="1800" dirty="0" smtClean="0">
              <a:solidFill>
                <a:schemeClr val="tx1"/>
              </a:solidFill>
              <a:latin typeface="Arial" panose="020B0604020202020204" pitchFamily="34" charset="0"/>
              <a:ea typeface="Cambria Math" pitchFamily="18"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(The complement of A is sometimes denoted by </a:t>
            </a:r>
            <a:r>
              <a:rPr lang="en-US" sz="1800" i="1" dirty="0" smtClean="0">
                <a:solidFill>
                  <a:schemeClr val="tx1"/>
                </a:solidFill>
                <a:latin typeface="Arial" panose="020B0604020202020204" pitchFamily="34" charset="0"/>
                <a:cs typeface="Arial" panose="020B0604020202020204" pitchFamily="34" charset="0"/>
              </a:rPr>
              <a:t>A</a:t>
            </a:r>
            <a:r>
              <a:rPr lang="en-US" sz="1800" i="1" baseline="30000" dirty="0" smtClean="0">
                <a:solidFill>
                  <a:schemeClr val="tx1"/>
                </a:solidFill>
                <a:latin typeface="Arial" panose="020B0604020202020204" pitchFamily="34" charset="0"/>
                <a:cs typeface="Arial" panose="020B0604020202020204" pitchFamily="34" charset="0"/>
              </a:rPr>
              <a:t>c </a:t>
            </a:r>
            <a:r>
              <a:rPr lang="en-US" sz="1800" i="1" dirty="0" smtClean="0">
                <a:solidFill>
                  <a:schemeClr val="tx1"/>
                </a:solidFill>
                <a:latin typeface="Arial" panose="020B0604020202020204" pitchFamily="34" charset="0"/>
                <a:cs typeface="Arial" panose="020B0604020202020204" pitchFamily="34" charset="0"/>
              </a:rPr>
              <a:t>.</a:t>
            </a:r>
            <a:r>
              <a:rPr lang="en-US" sz="1800" dirty="0" smtClean="0">
                <a:solidFill>
                  <a:schemeClr val="tx1"/>
                </a:solidFill>
                <a:latin typeface="Arial" panose="020B0604020202020204" pitchFamily="34" charset="0"/>
                <a:cs typeface="Arial" panose="020B0604020202020204" pitchFamily="34" charset="0"/>
              </a:rPr>
              <a:t>)</a:t>
            </a: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If </a:t>
            </a:r>
            <a:r>
              <a:rPr lang="en-US" sz="1800" i="1" dirty="0" smtClean="0">
                <a:solidFill>
                  <a:schemeClr val="tx1"/>
                </a:solidFill>
                <a:latin typeface="Arial" panose="020B0604020202020204" pitchFamily="34" charset="0"/>
                <a:cs typeface="Arial" panose="020B0604020202020204" pitchFamily="34" charset="0"/>
              </a:rPr>
              <a:t>U</a:t>
            </a:r>
            <a:r>
              <a:rPr lang="en-US" sz="1800" dirty="0" smtClean="0">
                <a:solidFill>
                  <a:schemeClr val="tx1"/>
                </a:solidFill>
                <a:latin typeface="Arial" panose="020B0604020202020204" pitchFamily="34" charset="0"/>
                <a:cs typeface="Arial" panose="020B0604020202020204" pitchFamily="34" charset="0"/>
              </a:rPr>
              <a:t> is the positive integers less </a:t>
            </a:r>
          </a:p>
          <a:p>
            <a:r>
              <a:rPr lang="en-US" sz="1800" dirty="0" smtClean="0">
                <a:solidFill>
                  <a:schemeClr val="tx1"/>
                </a:solidFill>
                <a:latin typeface="Arial" panose="020B0604020202020204" pitchFamily="34" charset="0"/>
                <a:cs typeface="Arial" panose="020B0604020202020204" pitchFamily="34" charset="0"/>
              </a:rPr>
              <a:t>than 100, what is the complement of </a:t>
            </a:r>
          </a:p>
          <a:p>
            <a:r>
              <a:rPr lang="en-US" sz="1800" dirty="0" smtClean="0">
                <a:solidFill>
                  <a:schemeClr val="tx1"/>
                </a:solidFill>
                <a:latin typeface="Arial" panose="020B0604020202020204" pitchFamily="34" charset="0"/>
                <a:ea typeface="Cambria Math" pitchFamily="18" charset="0"/>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x</a:t>
            </a:r>
            <a:r>
              <a:rPr lang="en-US" sz="1800" dirty="0" smtClean="0">
                <a:solidFill>
                  <a:schemeClr val="tx1"/>
                </a:solidFill>
                <a:latin typeface="Arial" panose="020B0604020202020204" pitchFamily="34" charset="0"/>
                <a:ea typeface="Cambria Math"/>
                <a:cs typeface="Arial" panose="020B0604020202020204" pitchFamily="34" charset="0"/>
              </a:rPr>
              <a:t> | </a:t>
            </a:r>
            <a:r>
              <a:rPr lang="en-US" sz="1800" i="1" dirty="0" smtClean="0">
                <a:solidFill>
                  <a:schemeClr val="tx1"/>
                </a:solidFill>
                <a:latin typeface="Arial" panose="020B0604020202020204" pitchFamily="34" charset="0"/>
                <a:ea typeface="Cambria Math"/>
                <a:cs typeface="Arial" panose="020B0604020202020204" pitchFamily="34" charset="0"/>
              </a:rPr>
              <a:t>x </a:t>
            </a:r>
            <a:r>
              <a:rPr lang="en-US" sz="1800" dirty="0" smtClean="0">
                <a:solidFill>
                  <a:schemeClr val="tx1"/>
                </a:solidFill>
                <a:latin typeface="Arial" panose="020B0604020202020204" pitchFamily="34" charset="0"/>
                <a:ea typeface="Cambria Math"/>
                <a:cs typeface="Arial" panose="020B0604020202020204" pitchFamily="34" charset="0"/>
              </a:rPr>
              <a:t>&gt; 70} </a:t>
            </a:r>
          </a:p>
          <a:p>
            <a:endParaRPr lang="en-US" sz="1800" dirty="0" smtClean="0">
              <a:solidFill>
                <a:schemeClr val="tx1"/>
              </a:solidFill>
              <a:latin typeface="Arial" panose="020B0604020202020204" pitchFamily="34" charset="0"/>
              <a:ea typeface="Cambria Math"/>
              <a:cs typeface="Arial" panose="020B0604020202020204" pitchFamily="34" charset="0"/>
            </a:endParaRPr>
          </a:p>
          <a:p>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b="1" dirty="0" smtClean="0">
                <a:solidFill>
                  <a:schemeClr val="tx1"/>
                </a:solidFill>
                <a:latin typeface="Arial" panose="020B0604020202020204" pitchFamily="34" charset="0"/>
                <a:ea typeface="Cambria Math"/>
                <a:cs typeface="Arial" panose="020B0604020202020204" pitchFamily="34" charset="0"/>
              </a:rPr>
              <a:t>Solution</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x</a:t>
            </a:r>
            <a:r>
              <a:rPr lang="en-US" sz="1800" dirty="0" smtClean="0">
                <a:solidFill>
                  <a:schemeClr val="tx1"/>
                </a:solidFill>
                <a:latin typeface="Arial" panose="020B0604020202020204" pitchFamily="34" charset="0"/>
                <a:ea typeface="Cambria Math"/>
                <a:cs typeface="Arial" panose="020B0604020202020204" pitchFamily="34" charset="0"/>
              </a:rPr>
              <a:t> | </a:t>
            </a:r>
            <a:r>
              <a:rPr lang="en-US" sz="1800" i="1" dirty="0" smtClean="0">
                <a:solidFill>
                  <a:schemeClr val="tx1"/>
                </a:solidFill>
                <a:latin typeface="Arial" panose="020B0604020202020204" pitchFamily="34" charset="0"/>
                <a:ea typeface="Cambria Math"/>
                <a:cs typeface="Arial" panose="020B0604020202020204" pitchFamily="34" charset="0"/>
              </a:rPr>
              <a:t>x </a:t>
            </a:r>
            <a:r>
              <a:rPr lang="en-US" sz="1800" dirty="0" smtClean="0">
                <a:solidFill>
                  <a:schemeClr val="tx1"/>
                </a:solidFill>
                <a:latin typeface="Arial" panose="020B0604020202020204" pitchFamily="34" charset="0"/>
                <a:ea typeface="Cambria Math"/>
                <a:cs typeface="Arial" panose="020B0604020202020204" pitchFamily="34" charset="0"/>
              </a:rPr>
              <a:t>≤ 70} </a:t>
            </a:r>
            <a:endParaRPr lang="en-US" sz="1800" dirty="0" smtClean="0">
              <a:solidFill>
                <a:schemeClr val="tx1"/>
              </a:solidFill>
              <a:latin typeface="Arial" panose="020B0604020202020204" pitchFamily="34" charset="0"/>
              <a:ea typeface="Cambria Math"/>
              <a:cs typeface="Arial" panose="020B0604020202020204" pitchFamily="34" charset="0"/>
            </a:endParaRPr>
          </a:p>
        </p:txBody>
      </p:sp>
      <p:grpSp>
        <p:nvGrpSpPr>
          <p:cNvPr id="7" name="Group 6"/>
          <p:cNvGrpSpPr/>
          <p:nvPr/>
        </p:nvGrpSpPr>
        <p:grpSpPr>
          <a:xfrm>
            <a:off x="7471384" y="4084656"/>
            <a:ext cx="3733800" cy="1676400"/>
            <a:chOff x="5562600" y="4495800"/>
            <a:chExt cx="3733800" cy="1676400"/>
          </a:xfrm>
        </p:grpSpPr>
        <p:grpSp>
          <p:nvGrpSpPr>
            <p:cNvPr id="8" name="Group 19"/>
            <p:cNvGrpSpPr/>
            <p:nvPr/>
          </p:nvGrpSpPr>
          <p:grpSpPr>
            <a:xfrm>
              <a:off x="5562600" y="4724400"/>
              <a:ext cx="2971800" cy="1447800"/>
              <a:chOff x="5562600" y="4724400"/>
              <a:chExt cx="2971800" cy="1447800"/>
            </a:xfrm>
          </p:grpSpPr>
          <p:sp>
            <p:nvSpPr>
              <p:cNvPr id="11" name="Rectangle 10"/>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0" name="TextBox 9"/>
            <p:cNvSpPr txBox="1"/>
            <p:nvPr/>
          </p:nvSpPr>
          <p:spPr>
            <a:xfrm>
              <a:off x="8458200" y="4495800"/>
              <a:ext cx="838200" cy="369332"/>
            </a:xfrm>
            <a:prstGeom prst="rect">
              <a:avLst/>
            </a:prstGeom>
            <a:noFill/>
          </p:spPr>
          <p:txBody>
            <a:bodyPr wrap="square" rtlCol="0">
              <a:spAutoFit/>
            </a:bodyPr>
            <a:lstStyle/>
            <a:p>
              <a:r>
                <a:rPr lang="en-US" i="1" dirty="0" smtClean="0"/>
                <a:t>U</a:t>
              </a:r>
              <a:endParaRPr lang="en-US" i="1" dirty="0"/>
            </a:p>
          </p:txBody>
        </p:sp>
      </p:grpSp>
      <p:sp>
        <p:nvSpPr>
          <p:cNvPr id="13" name="TextBox 12"/>
          <p:cNvSpPr txBox="1"/>
          <p:nvPr/>
        </p:nvSpPr>
        <p:spPr>
          <a:xfrm>
            <a:off x="7166584" y="3779856"/>
            <a:ext cx="3581400" cy="369332"/>
          </a:xfrm>
          <a:prstGeom prst="rect">
            <a:avLst/>
          </a:prstGeom>
          <a:noFill/>
        </p:spPr>
        <p:txBody>
          <a:bodyPr wrap="square" rtlCol="0">
            <a:spAutoFit/>
          </a:bodyPr>
          <a:lstStyle/>
          <a:p>
            <a:r>
              <a:rPr lang="en-US" dirty="0" smtClean="0"/>
              <a:t>Venn Diagram for Complement</a:t>
            </a:r>
            <a:endParaRPr lang="en-US" dirty="0"/>
          </a:p>
        </p:txBody>
      </p:sp>
    </p:spTree>
    <p:extLst>
      <p:ext uri="{BB962C8B-B14F-4D97-AF65-F5344CB8AC3E}">
        <p14:creationId xmlns:p14="http://schemas.microsoft.com/office/powerpoint/2010/main" val="10946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a:t>
            </a:r>
            <a:r>
              <a:rPr lang="en-US" dirty="0" smtClean="0"/>
              <a:t>Difference</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6" name="Content Placeholder 2"/>
          <p:cNvSpPr txBox="1">
            <a:spLocks/>
          </p:cNvSpPr>
          <p:nvPr/>
        </p:nvSpPr>
        <p:spPr>
          <a:xfrm>
            <a:off x="2245404" y="2206785"/>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Definition</a:t>
            </a:r>
            <a:r>
              <a:rPr lang="en-US" sz="1800" dirty="0" smtClean="0">
                <a:solidFill>
                  <a:schemeClr val="tx1"/>
                </a:solidFill>
                <a:latin typeface="Arial" panose="020B0604020202020204" pitchFamily="34" charset="0"/>
                <a:cs typeface="Arial" panose="020B0604020202020204" pitchFamily="34" charset="0"/>
              </a:rPr>
              <a:t>: Let  </a:t>
            </a:r>
            <a:r>
              <a:rPr lang="en-US" sz="1800" i="1" dirty="0" smtClean="0">
                <a:solidFill>
                  <a:schemeClr val="tx1"/>
                </a:solidFill>
                <a:latin typeface="Arial" panose="020B0604020202020204" pitchFamily="34" charset="0"/>
                <a:cs typeface="Arial" panose="020B0604020202020204" pitchFamily="34" charset="0"/>
              </a:rPr>
              <a:t>A </a:t>
            </a:r>
            <a:r>
              <a:rPr lang="en-US" sz="1800" dirty="0" smtClean="0">
                <a:solidFill>
                  <a:schemeClr val="tx1"/>
                </a:solidFill>
                <a:latin typeface="Arial" panose="020B0604020202020204" pitchFamily="34" charset="0"/>
                <a:cs typeface="Arial" panose="020B0604020202020204" pitchFamily="34" charset="0"/>
              </a:rPr>
              <a:t>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be sets. The </a:t>
            </a:r>
            <a:r>
              <a:rPr lang="en-US" sz="1800" i="1" dirty="0" smtClean="0">
                <a:solidFill>
                  <a:schemeClr val="tx1"/>
                </a:solidFill>
                <a:latin typeface="Arial" panose="020B0604020202020204" pitchFamily="34" charset="0"/>
                <a:cs typeface="Arial" panose="020B0604020202020204" pitchFamily="34" charset="0"/>
              </a:rPr>
              <a:t>difference</a:t>
            </a:r>
            <a:r>
              <a:rPr lang="en-US" sz="1800" dirty="0" smtClean="0">
                <a:solidFill>
                  <a:schemeClr val="tx1"/>
                </a:solidFill>
                <a:latin typeface="Arial" panose="020B0604020202020204" pitchFamily="34" charset="0"/>
                <a:cs typeface="Arial" panose="020B0604020202020204" pitchFamily="34" charset="0"/>
              </a:rPr>
              <a:t> of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denoted by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is the set containing the elements of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that are not in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The difference of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is also called the complement of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with respect to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a:t>
            </a:r>
          </a:p>
          <a:p>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x</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x</a:t>
            </a:r>
            <a:r>
              <a:rPr lang="en-US" sz="1800" dirty="0" smtClean="0">
                <a:solidFill>
                  <a:schemeClr val="tx1"/>
                </a:solidFill>
                <a:latin typeface="Arial" panose="020B0604020202020204" pitchFamily="34" charset="0"/>
                <a:ea typeface="Cambria Math"/>
                <a:cs typeface="Arial" panose="020B0604020202020204" pitchFamily="34" charset="0"/>
              </a:rPr>
              <a:t> ∈ A </a:t>
            </a:r>
            <a:r>
              <a:rPr lang="en-US" sz="1800" dirty="0" smtClean="0">
                <a:solidFill>
                  <a:schemeClr val="tx1"/>
                </a:solidFill>
                <a:latin typeface="Arial" panose="020B0604020202020204" pitchFamily="34" charset="0"/>
                <a:ea typeface="Cambria Math"/>
                <a:cs typeface="Arial" panose="020B0604020202020204" pitchFamily="34" charset="0"/>
                <a:sym typeface="Symbol"/>
              </a:rPr>
              <a:t></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x </a:t>
            </a:r>
            <a:r>
              <a:rPr lang="en-US" sz="1800" dirty="0" smtClean="0">
                <a:solidFill>
                  <a:schemeClr val="tx1"/>
                </a:solidFill>
                <a:latin typeface="Arial" panose="020B0604020202020204" pitchFamily="34" charset="0"/>
                <a:ea typeface="Cambria Math"/>
                <a:cs typeface="Arial" panose="020B0604020202020204" pitchFamily="34" charset="0"/>
              </a:rPr>
              <a:t>∉ </a:t>
            </a:r>
            <a:r>
              <a:rPr lang="en-US" sz="1800" i="1" dirty="0" smtClean="0">
                <a:solidFill>
                  <a:schemeClr val="tx1"/>
                </a:solidFill>
                <a:latin typeface="Arial" panose="020B0604020202020204" pitchFamily="34" charset="0"/>
                <a:ea typeface="Cambria Math"/>
                <a:cs typeface="Arial" panose="020B0604020202020204" pitchFamily="34" charset="0"/>
              </a:rPr>
              <a:t>B</a:t>
            </a:r>
            <a:r>
              <a:rPr lang="en-US" sz="1800" dirty="0" smtClean="0">
                <a:solidFill>
                  <a:schemeClr val="tx1"/>
                </a:solidFill>
                <a:latin typeface="Arial" panose="020B0604020202020204" pitchFamily="34" charset="0"/>
                <a:ea typeface="Cambria Math"/>
                <a:cs typeface="Arial" panose="020B0604020202020204" pitchFamily="34" charset="0"/>
              </a:rPr>
              <a:t>}  =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A</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1800" b="1" dirty="0" smtClean="0">
                <a:solidFill>
                  <a:schemeClr val="tx1"/>
                </a:solidFill>
                <a:latin typeface="Arial" panose="020B0604020202020204" pitchFamily="34" charset="0"/>
                <a:ea typeface="Cambria Math" pitchFamily="18" charset="0"/>
                <a:cs typeface="Arial" panose="020B0604020202020204" pitchFamily="34" charset="0"/>
                <a:sym typeface="Symbol"/>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sym typeface="Symbol"/>
              </a:rPr>
              <a:t>B</a:t>
            </a:r>
            <a:endParaRPr lang="en-US" sz="1800" i="1" dirty="0" smtClean="0">
              <a:solidFill>
                <a:schemeClr val="tx1"/>
              </a:solidFill>
              <a:latin typeface="Arial" panose="020B0604020202020204" pitchFamily="34" charset="0"/>
              <a:ea typeface="Cambria Math" pitchFamily="18" charset="0"/>
              <a:cs typeface="Arial" panose="020B0604020202020204" pitchFamily="34" charset="0"/>
            </a:endParaRPr>
          </a:p>
        </p:txBody>
      </p:sp>
      <p:grpSp>
        <p:nvGrpSpPr>
          <p:cNvPr id="8" name="Group 7"/>
          <p:cNvGrpSpPr/>
          <p:nvPr/>
        </p:nvGrpSpPr>
        <p:grpSpPr>
          <a:xfrm>
            <a:off x="3693204" y="4357796"/>
            <a:ext cx="3429000" cy="1447800"/>
            <a:chOff x="5410200" y="4876800"/>
            <a:chExt cx="3429000" cy="1447800"/>
          </a:xfrm>
        </p:grpSpPr>
        <p:sp>
          <p:nvSpPr>
            <p:cNvPr id="9" name="Rectangle 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001000" y="4953000"/>
              <a:ext cx="838200" cy="369332"/>
            </a:xfrm>
            <a:prstGeom prst="rect">
              <a:avLst/>
            </a:prstGeom>
            <a:noFill/>
          </p:spPr>
          <p:txBody>
            <a:bodyPr wrap="square" rtlCol="0">
              <a:spAutoFit/>
            </a:bodyPr>
            <a:lstStyle/>
            <a:p>
              <a:r>
                <a:rPr lang="en-US" dirty="0" smtClean="0"/>
                <a:t>U</a:t>
              </a:r>
              <a:endParaRPr lang="en-US" dirty="0"/>
            </a:p>
          </p:txBody>
        </p:sp>
        <p:sp>
          <p:nvSpPr>
            <p:cNvPr id="13" name="TextBox 12"/>
            <p:cNvSpPr txBox="1"/>
            <p:nvPr/>
          </p:nvSpPr>
          <p:spPr>
            <a:xfrm>
              <a:off x="5715000" y="5181600"/>
              <a:ext cx="3810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7315200" y="5410200"/>
              <a:ext cx="381000" cy="369332"/>
            </a:xfrm>
            <a:prstGeom prst="rect">
              <a:avLst/>
            </a:prstGeom>
            <a:noFill/>
          </p:spPr>
          <p:txBody>
            <a:bodyPr wrap="square" rtlCol="0">
              <a:spAutoFit/>
            </a:bodyPr>
            <a:lstStyle/>
            <a:p>
              <a:r>
                <a:rPr lang="en-US" dirty="0" smtClean="0"/>
                <a:t>B</a:t>
              </a:r>
              <a:endParaRPr lang="en-US" dirty="0"/>
            </a:p>
          </p:txBody>
        </p:sp>
        <p:sp>
          <p:nvSpPr>
            <p:cNvPr id="15" name="Oval 14"/>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6969804" y="4357796"/>
            <a:ext cx="35052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Tree>
    <p:extLst>
      <p:ext uri="{BB962C8B-B14F-4D97-AF65-F5344CB8AC3E}">
        <p14:creationId xmlns:p14="http://schemas.microsoft.com/office/powerpoint/2010/main" val="363877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3" name="Text Placeholder 2"/>
          <p:cNvSpPr>
            <a:spLocks noGrp="1"/>
          </p:cNvSpPr>
          <p:nvPr>
            <p:ph type="body" idx="1"/>
          </p:nvPr>
        </p:nvSpPr>
        <p:spPr/>
        <p:txBody>
          <a:bodyPr/>
          <a:lstStyle/>
          <a:p>
            <a:r>
              <a:rPr lang="en-US" dirty="0"/>
              <a:t>Cardinality of union of Sets</a:t>
            </a:r>
            <a:endParaRPr lang="en-US" dirty="0"/>
          </a:p>
        </p:txBody>
      </p:sp>
      <p:sp>
        <p:nvSpPr>
          <p:cNvPr id="5" name="Text Placeholder 4"/>
          <p:cNvSpPr>
            <a:spLocks noGrp="1"/>
          </p:cNvSpPr>
          <p:nvPr>
            <p:ph type="body" sz="quarter" idx="14"/>
          </p:nvPr>
        </p:nvSpPr>
        <p:spPr/>
        <p:txBody>
          <a:bodyPr/>
          <a:lstStyle/>
          <a:p>
            <a:r>
              <a:rPr lang="en-US" dirty="0" smtClean="0"/>
              <a:t>Computer Science, </a:t>
            </a:r>
            <a:r>
              <a:rPr lang="en-US" smtClean="0"/>
              <a:t>Purdue University</a:t>
            </a:r>
            <a:endParaRPr lang="en-US"/>
          </a:p>
        </p:txBody>
      </p:sp>
      <p:sp>
        <p:nvSpPr>
          <p:cNvPr id="9" name="Content Placeholder 2"/>
          <p:cNvSpPr txBox="1">
            <a:spLocks/>
          </p:cNvSpPr>
          <p:nvPr/>
        </p:nvSpPr>
        <p:spPr>
          <a:xfrm>
            <a:off x="2245404" y="2410819"/>
            <a:ext cx="8229600" cy="3346886"/>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endParaRPr lang="en-US" sz="1800" dirty="0">
              <a:solidFill>
                <a:schemeClr val="tx1"/>
              </a:solidFill>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2245404" y="2226547"/>
            <a:ext cx="8229600" cy="4389120"/>
          </a:xfrm>
          <a:prstGeom prst="rect">
            <a:avLst/>
          </a:prstGeom>
        </p:spPr>
        <p:txBody>
          <a:bodyPr vert="horz">
            <a:normAutofit/>
          </a:bodyPr>
          <a:lstStyle/>
          <a:p>
            <a:pPr marR="0" lvl="0" algn="l" defTabSz="914400" rtl="0" eaLnBrk="1" fontAlgn="auto" latinLnBrk="0" hangingPunct="1">
              <a:lnSpc>
                <a:spcPct val="100000"/>
              </a:lnSpc>
              <a:spcBef>
                <a:spcPct val="20000"/>
              </a:spcBef>
              <a:spcAft>
                <a:spcPts val="0"/>
              </a:spcAft>
              <a:buClr>
                <a:schemeClr val="accent3"/>
              </a:buClr>
              <a:buSzPct val="95000"/>
              <a:tabLst/>
              <a:defRPr/>
            </a:pP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A</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 </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B</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 |</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A</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 | </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B</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a:cs typeface="Arial" panose="020B0604020202020204" pitchFamily="34" charset="0"/>
              </a:rPr>
              <a:t>−</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A</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 ∩ </a:t>
            </a:r>
            <a:r>
              <a:rPr kumimoji="0" lang="en-US" i="1"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B</a:t>
            </a:r>
            <a:r>
              <a:rPr kumimoji="0" lang="en-US" b="0" i="0" u="none" strike="noStrike" kern="1200" cap="none" spc="0" normalizeH="0" baseline="0" noProof="0" dirty="0" smtClean="0">
                <a:ln>
                  <a:noFill/>
                </a:ln>
                <a:solidFill>
                  <a:schemeClr val="tx1"/>
                </a:solidFill>
                <a:effectLst/>
                <a:uLnTx/>
                <a:uFillTx/>
                <a:latin typeface="Arial" panose="020B0604020202020204" pitchFamily="34" charset="0"/>
                <a:ea typeface="Cambria Math" pitchFamily="18" charset="0"/>
                <a:cs typeface="Arial" panose="020B0604020202020204" pitchFamily="34" charset="0"/>
              </a:rPr>
              <a:t>|</a:t>
            </a:r>
            <a:endParaRPr lang="en-US" dirty="0" smtClean="0">
              <a:latin typeface="Arial" panose="020B0604020202020204" pitchFamily="34" charset="0"/>
              <a:ea typeface="Cambria Math" pitchFamily="18" charset="0"/>
              <a:cs typeface="Arial" panose="020B0604020202020204"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dirty="0" smtClean="0">
              <a:latin typeface="Arial" panose="020B0604020202020204" pitchFamily="34" charset="0"/>
              <a:cs typeface="Arial" panose="020B0604020202020204"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dirty="0" smtClean="0">
              <a:latin typeface="Arial" panose="020B0604020202020204" pitchFamily="34" charset="0"/>
              <a:cs typeface="Arial" panose="020B0604020202020204"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dirty="0" smtClean="0">
              <a:latin typeface="Arial" panose="020B0604020202020204" pitchFamily="34" charset="0"/>
              <a:cs typeface="Arial" panose="020B0604020202020204"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dirty="0" smtClean="0">
              <a:latin typeface="Arial" panose="020B0604020202020204" pitchFamily="34" charset="0"/>
              <a:cs typeface="Arial" panose="020B0604020202020204" pitchFamily="34" charset="0"/>
            </a:endParaRPr>
          </a:p>
          <a:p>
            <a:pPr marR="0" lvl="0" algn="l" defTabSz="914400" rtl="0" eaLnBrk="1" fontAlgn="auto" latinLnBrk="0" hangingPunct="1">
              <a:lnSpc>
                <a:spcPct val="100000"/>
              </a:lnSpc>
              <a:spcBef>
                <a:spcPct val="20000"/>
              </a:spcBef>
              <a:spcAft>
                <a:spcPts val="0"/>
              </a:spcAft>
              <a:buClr>
                <a:schemeClr val="accent3"/>
              </a:buClr>
              <a:buSzPct val="95000"/>
              <a:tabLst/>
              <a:defRPr/>
            </a:pPr>
            <a:endParaRPr lang="en-US" dirty="0" smtClean="0">
              <a:latin typeface="Arial" panose="020B0604020202020204" pitchFamily="34" charset="0"/>
              <a:cs typeface="Arial" panose="020B0604020202020204" pitchFamily="34"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b="1" dirty="0" smtClean="0">
                <a:latin typeface="Arial" panose="020B0604020202020204" pitchFamily="34" charset="0"/>
                <a:cs typeface="Arial" panose="020B0604020202020204" pitchFamily="34" charset="0"/>
              </a:rPr>
              <a:t>Example</a:t>
            </a:r>
            <a:r>
              <a:rPr lang="en-US" dirty="0" smtClean="0">
                <a:latin typeface="Arial" panose="020B0604020202020204" pitchFamily="34" charset="0"/>
                <a:cs typeface="Arial" panose="020B0604020202020204" pitchFamily="34" charset="0"/>
              </a:rPr>
              <a:t>: Let </a:t>
            </a:r>
            <a:r>
              <a:rPr lang="en-US" i="1" dirty="0" smtClean="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be the math majors in your class and </a:t>
            </a:r>
            <a:r>
              <a:rPr lang="en-US" i="1" dirty="0" smtClean="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 be the CS majors. To count the number of students who are either math majors or CS majors, add the number of math majors and the number of CS majors, and subtract the number of joint CS/math majors.</a:t>
            </a:r>
          </a:p>
          <a:p>
            <a:pPr marL="274320" lvl="0" indent="-274320">
              <a:spcBef>
                <a:spcPct val="20000"/>
              </a:spcBef>
              <a:buClr>
                <a:schemeClr val="accent3"/>
              </a:buClr>
              <a:buSzPct val="95000"/>
            </a:pPr>
            <a:r>
              <a:rPr lang="en-US" dirty="0" smtClean="0">
                <a:latin typeface="Arial" panose="020B0604020202020204" pitchFamily="34" charset="0"/>
                <a:cs typeface="Arial" panose="020B0604020202020204" pitchFamily="34" charset="0"/>
              </a:rPr>
              <a:t> </a:t>
            </a:r>
            <a:endParaRPr kumimoji="0" lang="en-US"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grpSp>
        <p:nvGrpSpPr>
          <p:cNvPr id="10" name="Group 22"/>
          <p:cNvGrpSpPr/>
          <p:nvPr/>
        </p:nvGrpSpPr>
        <p:grpSpPr>
          <a:xfrm>
            <a:off x="6817404" y="2226547"/>
            <a:ext cx="3429000" cy="1447800"/>
            <a:chOff x="5715000" y="4724400"/>
            <a:chExt cx="3429000" cy="1447800"/>
          </a:xfrm>
        </p:grpSpPr>
        <p:sp>
          <p:nvSpPr>
            <p:cNvPr id="11" name="Oval 10"/>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20"/>
            <p:cNvGrpSpPr/>
            <p:nvPr/>
          </p:nvGrpSpPr>
          <p:grpSpPr>
            <a:xfrm>
              <a:off x="5715000" y="4724400"/>
              <a:ext cx="2971800" cy="1447800"/>
              <a:chOff x="5715000" y="4724400"/>
              <a:chExt cx="2971800" cy="1447800"/>
            </a:xfrm>
          </p:grpSpPr>
          <p:sp>
            <p:nvSpPr>
              <p:cNvPr id="17" name="Rectangle 16"/>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9"/>
              <p:cNvGrpSpPr/>
              <p:nvPr/>
            </p:nvGrpSpPr>
            <p:grpSpPr>
              <a:xfrm>
                <a:off x="6248400" y="5029200"/>
                <a:ext cx="1905000" cy="990600"/>
                <a:chOff x="6248400" y="5029200"/>
                <a:chExt cx="1905000" cy="990600"/>
              </a:xfrm>
            </p:grpSpPr>
            <p:sp>
              <p:nvSpPr>
                <p:cNvPr id="19" name="Oval 18"/>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21"/>
            <p:cNvGrpSpPr/>
            <p:nvPr/>
          </p:nvGrpSpPr>
          <p:grpSpPr>
            <a:xfrm>
              <a:off x="6400800" y="4800600"/>
              <a:ext cx="2743200" cy="826532"/>
              <a:chOff x="6400800" y="4800600"/>
              <a:chExt cx="2743200" cy="826532"/>
            </a:xfrm>
          </p:grpSpPr>
          <p:sp>
            <p:nvSpPr>
              <p:cNvPr id="14" name="TextBox 13"/>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15" name="TextBox 14"/>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16" name="TextBox 15"/>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21" name="TextBox 20"/>
          <p:cNvSpPr txBox="1"/>
          <p:nvPr/>
        </p:nvSpPr>
        <p:spPr>
          <a:xfrm>
            <a:off x="6665004" y="3826747"/>
            <a:ext cx="39624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a:t>
            </a:r>
            <a:r>
              <a:rPr lang="en-US" i="1" dirty="0" smtClean="0">
                <a:latin typeface="Cambria Math"/>
                <a:ea typeface="Cambria Math"/>
              </a:rPr>
              <a:t>B</a:t>
            </a:r>
            <a:r>
              <a:rPr lang="en-US" dirty="0" smtClean="0">
                <a:latin typeface="Cambria Math"/>
                <a:ea typeface="Cambria Math"/>
              </a:rPr>
              <a:t>,</a:t>
            </a:r>
            <a:r>
              <a:rPr lang="en-US" i="1" dirty="0" smtClean="0">
                <a:ea typeface="Cambria Math" pitchFamily="18" charset="0"/>
              </a:rPr>
              <a:t> A</a:t>
            </a:r>
            <a:r>
              <a:rPr lang="en-US" dirty="0" smtClean="0">
                <a:latin typeface="Cambria Math" pitchFamily="18" charset="0"/>
                <a:ea typeface="Cambria Math" pitchFamily="18" charset="0"/>
              </a:rPr>
              <a:t> ∩ </a:t>
            </a:r>
            <a:r>
              <a:rPr lang="en-US" i="1" dirty="0" smtClean="0">
                <a:ea typeface="Cambria Math" pitchFamily="18" charset="0"/>
              </a:rPr>
              <a:t>B, A</a:t>
            </a:r>
            <a:r>
              <a:rPr lang="en-US" dirty="0" smtClean="0">
                <a:latin typeface="Cambria Math" pitchFamily="18" charset="0"/>
                <a:ea typeface="Cambria Math" pitchFamily="18" charset="0"/>
              </a:rPr>
              <a:t> ∪ </a:t>
            </a:r>
            <a:r>
              <a:rPr lang="en-US" i="1" dirty="0" smtClean="0">
                <a:ea typeface="Cambria Math" pitchFamily="18" charset="0"/>
              </a:rPr>
              <a:t>B </a:t>
            </a:r>
            <a:r>
              <a:rPr lang="en-US" dirty="0" smtClean="0">
                <a:latin typeface="Cambria Math"/>
                <a:ea typeface="Cambria Math"/>
              </a:rPr>
              <a:t> </a:t>
            </a:r>
            <a:r>
              <a:rPr lang="en-US" dirty="0" smtClean="0"/>
              <a:t>    </a:t>
            </a:r>
            <a:endParaRPr lang="en-US" dirty="0"/>
          </a:p>
        </p:txBody>
      </p:sp>
    </p:spTree>
    <p:extLst>
      <p:ext uri="{BB962C8B-B14F-4D97-AF65-F5344CB8AC3E}">
        <p14:creationId xmlns:p14="http://schemas.microsoft.com/office/powerpoint/2010/main" val="177163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Some Examples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206786"/>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U</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0,1,2,3,4,5</a:t>
            </a:r>
            <a:r>
              <a:rPr lang="en-US" sz="1800" dirty="0" smtClean="0">
                <a:solidFill>
                  <a:schemeClr val="tx1"/>
                </a:solidFill>
                <a:latin typeface="Arial" panose="020B0604020202020204" pitchFamily="34" charset="0"/>
                <a:cs typeface="Arial" panose="020B0604020202020204" pitchFamily="34" charset="0"/>
              </a:rPr>
              <a:t>,</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6,7,8,9,10</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1,2,3,4,5</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4,5,6,7,8</a:t>
            </a:r>
            <a:r>
              <a:rPr lang="en-US" sz="1800" dirty="0" smtClean="0">
                <a:solidFill>
                  <a:schemeClr val="tx1"/>
                </a:solidFill>
                <a:latin typeface="Arial" panose="020B0604020202020204" pitchFamily="34" charset="0"/>
                <a:cs typeface="Arial" panose="020B0604020202020204" pitchFamily="34" charset="0"/>
              </a:rPr>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r>
              <a:rPr lang="en-US" b="1" dirty="0" smtClean="0">
                <a:latin typeface="Cambria Math"/>
                <a:ea typeface="Cambria Math"/>
              </a:rPr>
              <a:t> </a:t>
            </a:r>
            <a:r>
              <a:rPr lang="en-US" b="1" dirty="0" smtClean="0">
                <a:ea typeface="Cambria Math"/>
              </a:rPr>
              <a:t>Solution:</a:t>
            </a:r>
            <a:r>
              <a:rPr lang="en-US" b="1" dirty="0" smtClean="0">
                <a:latin typeface="Cambria Math"/>
                <a:ea typeface="Cambria Math"/>
              </a:rPr>
              <a:t> </a:t>
            </a:r>
            <a:r>
              <a:rPr lang="en-US" dirty="0" smtClean="0"/>
              <a:t>{</a:t>
            </a:r>
            <a:r>
              <a:rPr lang="en-US" dirty="0" smtClean="0">
                <a:latin typeface="Cambria Math" pitchFamily="18" charset="0"/>
                <a:ea typeface="Cambria Math" pitchFamily="18" charset="0"/>
              </a:rPr>
              <a:t>1,2,3,4,5</a:t>
            </a:r>
            <a:r>
              <a:rPr lang="en-US" dirty="0" smtClean="0"/>
              <a:t>,</a:t>
            </a:r>
            <a:r>
              <a:rPr lang="en-US" dirty="0" smtClean="0">
                <a:latin typeface="Cambria Math" pitchFamily="18" charset="0"/>
                <a:ea typeface="Cambria Math" pitchFamily="18" charset="0"/>
              </a:rPr>
              <a:t>6,7,8</a:t>
            </a:r>
            <a:r>
              <a:rPr lang="en-US" dirty="0" smtClean="0"/>
              <a:t>}</a:t>
            </a:r>
            <a:r>
              <a:rPr lang="en-US"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r>
              <a:rPr lang="en-US" b="1" dirty="0" smtClean="0">
                <a:ea typeface="Cambria Math"/>
              </a:rPr>
              <a:t> Solution:</a:t>
            </a:r>
            <a:r>
              <a:rPr lang="en-US" b="1" dirty="0" smtClean="0">
                <a:latin typeface="Cambria Math"/>
                <a:ea typeface="Cambria Math"/>
              </a:rPr>
              <a:t> </a:t>
            </a:r>
            <a:r>
              <a:rPr lang="en-US" dirty="0" smtClean="0"/>
              <a:t>{</a:t>
            </a:r>
            <a:r>
              <a:rPr lang="en-US" dirty="0" smtClean="0">
                <a:latin typeface="Cambria Math" pitchFamily="18" charset="0"/>
                <a:ea typeface="Cambria Math" pitchFamily="18" charset="0"/>
              </a:rPr>
              <a:t>4,5</a:t>
            </a:r>
            <a:r>
              <a:rPr lang="en-US" dirty="0" smtClean="0"/>
              <a:t>}</a:t>
            </a:r>
            <a:r>
              <a:rPr lang="en-US"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r>
              <a:rPr lang="en-US" b="1" dirty="0" smtClean="0">
                <a:ea typeface="Cambria Math"/>
              </a:rPr>
              <a:t>  Solution:</a:t>
            </a:r>
            <a:r>
              <a:rPr lang="en-US" b="1" dirty="0" smtClean="0">
                <a:latin typeface="Cambria Math"/>
                <a:ea typeface="Cambria Math"/>
              </a:rPr>
              <a:t> </a:t>
            </a:r>
            <a:r>
              <a:rPr lang="en-US" dirty="0" smtClean="0"/>
              <a:t>{</a:t>
            </a:r>
            <a:r>
              <a:rPr lang="en-US" dirty="0" smtClean="0">
                <a:latin typeface="Cambria Math" pitchFamily="18" charset="0"/>
                <a:ea typeface="Cambria Math" pitchFamily="18" charset="0"/>
              </a:rPr>
              <a:t>0,6,7,8,9,10</a:t>
            </a:r>
            <a:r>
              <a:rPr lang="en-US" dirty="0" smtClean="0"/>
              <a:t>}</a:t>
            </a:r>
            <a:endParaRPr lang="en-US"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r>
              <a:rPr lang="en-US" dirty="0" smtClean="0">
                <a:latin typeface="Cambria Math" pitchFamily="18" charset="0"/>
                <a:ea typeface="Cambria Math" pitchFamily="18" charset="0"/>
                <a:sym typeface="Symbol"/>
              </a:rPr>
              <a:t> </a:t>
            </a:r>
            <a:r>
              <a:rPr lang="en-US" b="1" dirty="0" smtClean="0">
                <a:ea typeface="Cambria Math"/>
              </a:rPr>
              <a:t>Solution:</a:t>
            </a:r>
            <a:r>
              <a:rPr lang="en-US" dirty="0" smtClean="0"/>
              <a:t> {</a:t>
            </a:r>
            <a:r>
              <a:rPr lang="en-US" dirty="0" smtClean="0">
                <a:latin typeface="Cambria Math" pitchFamily="18" charset="0"/>
                <a:ea typeface="Cambria Math" pitchFamily="18" charset="0"/>
              </a:rPr>
              <a:t>0,1,2,3,9,10</a:t>
            </a:r>
            <a:r>
              <a:rPr lang="en-US" dirty="0" smtClean="0"/>
              <a:t>}</a:t>
            </a:r>
            <a:endParaRPr lang="en-US"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r>
              <a:rPr lang="en-US" b="1" dirty="0" smtClean="0">
                <a:ea typeface="Cambria Math"/>
              </a:rPr>
              <a:t>  Solution:</a:t>
            </a:r>
            <a:r>
              <a:rPr lang="en-US" b="1" dirty="0" smtClean="0">
                <a:latin typeface="Cambria Math"/>
                <a:ea typeface="Cambria Math"/>
              </a:rPr>
              <a:t> </a:t>
            </a:r>
            <a:r>
              <a:rPr lang="en-US" dirty="0" smtClean="0"/>
              <a:t>{</a:t>
            </a:r>
            <a:r>
              <a:rPr lang="en-US" dirty="0" smtClean="0">
                <a:latin typeface="Cambria Math" pitchFamily="18" charset="0"/>
                <a:ea typeface="Cambria Math" pitchFamily="18" charset="0"/>
              </a:rPr>
              <a:t>1,2,3</a:t>
            </a:r>
            <a:r>
              <a:rPr lang="en-US" dirty="0" smtClean="0"/>
              <a:t>} </a:t>
            </a:r>
            <a:endParaRPr lang="en-US"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r>
              <a:rPr lang="en-US" b="1" dirty="0" smtClean="0">
                <a:ea typeface="Cambria Math"/>
              </a:rPr>
              <a:t>Solution:</a:t>
            </a:r>
            <a:r>
              <a:rPr lang="en-US" b="1"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6,7,8</a:t>
            </a:r>
            <a:r>
              <a:rPr lang="en-US" dirty="0" smtClean="0"/>
              <a:t>} </a:t>
            </a:r>
            <a:r>
              <a:rPr lang="en-US" b="1" dirty="0" smtClean="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endParaRPr lang="en-US" dirty="0"/>
          </a:p>
        </p:txBody>
      </p:sp>
    </p:spTree>
    <p:extLst>
      <p:ext uri="{BB962C8B-B14F-4D97-AF65-F5344CB8AC3E}">
        <p14:creationId xmlns:p14="http://schemas.microsoft.com/office/powerpoint/2010/main" val="27835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Symmetric Difference</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156543"/>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b="1" dirty="0" smtClean="0">
                <a:solidFill>
                  <a:schemeClr val="tx1"/>
                </a:solidFill>
                <a:latin typeface="Arial" panose="020B0604020202020204" pitchFamily="34" charset="0"/>
                <a:cs typeface="Arial" panose="020B0604020202020204" pitchFamily="34" charset="0"/>
              </a:rPr>
              <a:t>Definition</a:t>
            </a:r>
            <a:r>
              <a:rPr lang="en-US" sz="1800" dirty="0" smtClean="0">
                <a:solidFill>
                  <a:schemeClr val="tx1"/>
                </a:solidFill>
                <a:latin typeface="Arial" panose="020B0604020202020204" pitchFamily="34" charset="0"/>
                <a:cs typeface="Arial" panose="020B0604020202020204" pitchFamily="34" charset="0"/>
              </a:rPr>
              <a:t>: The </a:t>
            </a:r>
            <a:r>
              <a:rPr lang="en-US" sz="1800" i="1" dirty="0" smtClean="0">
                <a:solidFill>
                  <a:schemeClr val="tx1"/>
                </a:solidFill>
                <a:latin typeface="Arial" panose="020B0604020202020204" pitchFamily="34" charset="0"/>
                <a:cs typeface="Arial" panose="020B0604020202020204" pitchFamily="34" charset="0"/>
              </a:rPr>
              <a:t>symmetric difference </a:t>
            </a:r>
            <a:r>
              <a:rPr lang="en-US" sz="1800" dirty="0" smtClean="0">
                <a:solidFill>
                  <a:schemeClr val="tx1"/>
                </a:solidFill>
                <a:latin typeface="Arial" panose="020B0604020202020204" pitchFamily="34" charset="0"/>
                <a:cs typeface="Arial" panose="020B0604020202020204" pitchFamily="34" charset="0"/>
              </a:rPr>
              <a:t>of </a:t>
            </a:r>
            <a:r>
              <a:rPr lang="en-US" sz="1800" b="1" dirty="0" smtClean="0">
                <a:solidFill>
                  <a:schemeClr val="tx1"/>
                </a:solidFill>
                <a:latin typeface="Arial" panose="020B0604020202020204" pitchFamily="34" charset="0"/>
                <a:cs typeface="Arial" panose="020B0604020202020204" pitchFamily="34" charset="0"/>
              </a:rPr>
              <a:t>A</a:t>
            </a:r>
            <a:r>
              <a:rPr lang="en-US" sz="1800" dirty="0" smtClean="0">
                <a:solidFill>
                  <a:schemeClr val="tx1"/>
                </a:solidFill>
                <a:latin typeface="Arial" panose="020B0604020202020204" pitchFamily="34" charset="0"/>
                <a:cs typeface="Arial" panose="020B0604020202020204" pitchFamily="34" charset="0"/>
              </a:rPr>
              <a:t> and </a:t>
            </a:r>
            <a:r>
              <a:rPr lang="en-US" sz="1800" b="1" dirty="0" smtClean="0">
                <a:solidFill>
                  <a:schemeClr val="tx1"/>
                </a:solidFill>
                <a:latin typeface="Arial" panose="020B0604020202020204" pitchFamily="34" charset="0"/>
                <a:cs typeface="Arial" panose="020B0604020202020204" pitchFamily="34" charset="0"/>
              </a:rPr>
              <a:t>B</a:t>
            </a:r>
            <a:r>
              <a:rPr lang="en-US" sz="1800" dirty="0" smtClean="0">
                <a:solidFill>
                  <a:schemeClr val="tx1"/>
                </a:solidFill>
                <a:latin typeface="Arial" panose="020B0604020202020204" pitchFamily="34" charset="0"/>
                <a:cs typeface="Arial" panose="020B0604020202020204" pitchFamily="34" charset="0"/>
              </a:rPr>
              <a:t>, denoted by             is the set</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a:t>
            </a:r>
          </a:p>
          <a:p>
            <a:pPr lvl="1"/>
            <a:r>
              <a:rPr lang="en-US" i="1" dirty="0" smtClean="0">
                <a:solidFill>
                  <a:schemeClr val="tx1"/>
                </a:solidFill>
                <a:latin typeface="Arial" panose="020B0604020202020204" pitchFamily="34" charset="0"/>
                <a:ea typeface="Cambria Math" pitchFamily="18" charset="0"/>
                <a:cs typeface="Arial" panose="020B0604020202020204" pitchFamily="34" charset="0"/>
              </a:rPr>
              <a:t>U</a:t>
            </a:r>
            <a:r>
              <a:rPr lang="en-US" dirty="0" smtClean="0">
                <a:solidFill>
                  <a:schemeClr val="tx1"/>
                </a:solidFill>
                <a:latin typeface="Arial" panose="020B0604020202020204" pitchFamily="34" charset="0"/>
                <a:ea typeface="Cambria Math" pitchFamily="18" charset="0"/>
                <a:cs typeface="Arial" panose="020B0604020202020204" pitchFamily="34" charset="0"/>
              </a:rPr>
              <a:t> = {0,1,2,3,4,5,6,7,8,9,10}  </a:t>
            </a:r>
          </a:p>
          <a:p>
            <a:pPr lvl="1"/>
            <a:r>
              <a:rPr lang="en-US" i="1" dirty="0" smtClean="0">
                <a:solidFill>
                  <a:schemeClr val="tx1"/>
                </a:solidFill>
                <a:latin typeface="Arial" panose="020B0604020202020204" pitchFamily="34" charset="0"/>
                <a:ea typeface="Cambria Math" pitchFamily="18" charset="0"/>
                <a:cs typeface="Arial" panose="020B0604020202020204" pitchFamily="34" charset="0"/>
              </a:rPr>
              <a:t>A</a:t>
            </a:r>
            <a:r>
              <a:rPr lang="en-US" dirty="0" smtClean="0">
                <a:solidFill>
                  <a:schemeClr val="tx1"/>
                </a:solidFill>
                <a:latin typeface="Arial" panose="020B0604020202020204" pitchFamily="34" charset="0"/>
                <a:ea typeface="Cambria Math" pitchFamily="18" charset="0"/>
                <a:cs typeface="Arial" panose="020B0604020202020204" pitchFamily="34" charset="0"/>
              </a:rPr>
              <a:t> = {1,2,3,4,5}   </a:t>
            </a:r>
            <a:r>
              <a:rPr lang="en-US" i="1" dirty="0" smtClean="0">
                <a:solidFill>
                  <a:schemeClr val="tx1"/>
                </a:solidFill>
                <a:latin typeface="Arial" panose="020B0604020202020204" pitchFamily="34" charset="0"/>
                <a:ea typeface="Cambria Math" pitchFamily="18" charset="0"/>
                <a:cs typeface="Arial" panose="020B0604020202020204" pitchFamily="34" charset="0"/>
              </a:rPr>
              <a:t>B</a:t>
            </a:r>
            <a:r>
              <a:rPr lang="en-US" dirty="0" smtClean="0">
                <a:solidFill>
                  <a:schemeClr val="tx1"/>
                </a:solidFill>
                <a:latin typeface="Arial" panose="020B0604020202020204" pitchFamily="34" charset="0"/>
                <a:ea typeface="Cambria Math" pitchFamily="18" charset="0"/>
                <a:cs typeface="Arial" panose="020B0604020202020204" pitchFamily="34" charset="0"/>
              </a:rPr>
              <a:t> ={4,5,6,7,8}</a:t>
            </a:r>
          </a:p>
          <a:p>
            <a:pPr lvl="1"/>
            <a:r>
              <a:rPr lang="en-US" dirty="0" smtClean="0">
                <a:solidFill>
                  <a:schemeClr val="tx1"/>
                </a:solidFill>
                <a:latin typeface="Arial" panose="020B0604020202020204" pitchFamily="34" charset="0"/>
                <a:cs typeface="Arial" panose="020B0604020202020204" pitchFamily="34" charset="0"/>
              </a:rPr>
              <a:t>What is             ?</a:t>
            </a:r>
            <a:r>
              <a:rPr lang="en-US" b="1" dirty="0" smtClean="0">
                <a:solidFill>
                  <a:schemeClr val="tx1"/>
                </a:solidFill>
                <a:latin typeface="Arial" panose="020B0604020202020204" pitchFamily="34" charset="0"/>
                <a:ea typeface="Cambria Math" pitchFamily="18" charset="0"/>
                <a:cs typeface="Arial" panose="020B0604020202020204" pitchFamily="34" charset="0"/>
              </a:rPr>
              <a:t>  </a:t>
            </a:r>
            <a:r>
              <a:rPr lang="en-US" dirty="0" smtClean="0">
                <a:solidFill>
                  <a:schemeClr val="tx1"/>
                </a:solidFill>
                <a:latin typeface="Arial" panose="020B0604020202020204" pitchFamily="34" charset="0"/>
                <a:ea typeface="Cambria Math" pitchFamily="18" charset="0"/>
                <a:cs typeface="Arial" panose="020B0604020202020204" pitchFamily="34" charset="0"/>
              </a:rPr>
              <a:t> </a:t>
            </a:r>
          </a:p>
          <a:p>
            <a:pPr lvl="1"/>
            <a:r>
              <a:rPr lang="en-US" b="1" dirty="0" smtClean="0">
                <a:solidFill>
                  <a:schemeClr val="tx1"/>
                </a:solidFill>
                <a:latin typeface="Arial" panose="020B0604020202020204" pitchFamily="34" charset="0"/>
                <a:ea typeface="Cambria Math" pitchFamily="18" charset="0"/>
                <a:cs typeface="Arial" panose="020B0604020202020204" pitchFamily="34" charset="0"/>
              </a:rPr>
              <a:t>Solution</a:t>
            </a:r>
            <a:r>
              <a:rPr lang="en-US" dirty="0" smtClean="0">
                <a:solidFill>
                  <a:schemeClr val="tx1"/>
                </a:solidFill>
                <a:latin typeface="Arial" panose="020B0604020202020204" pitchFamily="34" charset="0"/>
                <a:ea typeface="Cambria Math" pitchFamily="18" charset="0"/>
                <a:cs typeface="Arial" panose="020B0604020202020204" pitchFamily="34" charset="0"/>
              </a:rPr>
              <a:t>: {1,2,3,6,7,8}</a:t>
            </a:r>
            <a:endParaRPr lang="en-US" dirty="0" smtClean="0">
              <a:solidFill>
                <a:schemeClr val="tx1"/>
              </a:solidFill>
              <a:latin typeface="Arial" panose="020B0604020202020204" pitchFamily="34" charset="0"/>
              <a:cs typeface="Arial" panose="020B0604020202020204" pitchFamily="34" charset="0"/>
            </a:endParaRPr>
          </a:p>
          <a:p>
            <a:pPr lvl="1"/>
            <a:endParaRPr lang="en-US" dirty="0" smtClean="0">
              <a:solidFill>
                <a:schemeClr val="tx1"/>
              </a:solidFill>
              <a:latin typeface="Arial" panose="020B0604020202020204" pitchFamily="34" charset="0"/>
              <a:cs typeface="Arial" panose="020B0604020202020204" pitchFamily="34" charset="0"/>
            </a:endParaRPr>
          </a:p>
          <a:p>
            <a:endParaRPr lang="en-US" dirty="0"/>
          </a:p>
        </p:txBody>
      </p:sp>
      <p:grpSp>
        <p:nvGrpSpPr>
          <p:cNvPr id="8" name="Group 7"/>
          <p:cNvGrpSpPr/>
          <p:nvPr/>
        </p:nvGrpSpPr>
        <p:grpSpPr>
          <a:xfrm>
            <a:off x="6890046" y="3077456"/>
            <a:ext cx="3493476" cy="2057400"/>
            <a:chOff x="4953000" y="3581400"/>
            <a:chExt cx="3493476" cy="2057400"/>
          </a:xfrm>
        </p:grpSpPr>
        <p:sp>
          <p:nvSpPr>
            <p:cNvPr id="9" name="Rectangle 8"/>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543799" y="4210725"/>
              <a:ext cx="902677" cy="369332"/>
            </a:xfrm>
            <a:prstGeom prst="rect">
              <a:avLst/>
            </a:prstGeom>
            <a:noFill/>
          </p:spPr>
          <p:txBody>
            <a:bodyPr wrap="square" rtlCol="0">
              <a:spAutoFit/>
            </a:bodyPr>
            <a:lstStyle/>
            <a:p>
              <a:r>
                <a:rPr lang="en-US" dirty="0" smtClean="0"/>
                <a:t>U</a:t>
              </a:r>
              <a:endParaRPr lang="en-US" dirty="0"/>
            </a:p>
          </p:txBody>
        </p:sp>
        <p:sp>
          <p:nvSpPr>
            <p:cNvPr id="13" name="TextBox 12"/>
            <p:cNvSpPr txBox="1"/>
            <p:nvPr/>
          </p:nvSpPr>
          <p:spPr>
            <a:xfrm>
              <a:off x="5562600" y="4643862"/>
              <a:ext cx="410308"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6858000" y="4643862"/>
              <a:ext cx="410308" cy="369332"/>
            </a:xfrm>
            <a:prstGeom prst="rect">
              <a:avLst/>
            </a:prstGeom>
            <a:noFill/>
          </p:spPr>
          <p:txBody>
            <a:bodyPr wrap="square" rtlCol="0">
              <a:spAutoFit/>
            </a:bodyPr>
            <a:lstStyle/>
            <a:p>
              <a:r>
                <a:rPr lang="en-US" dirty="0" smtClean="0"/>
                <a:t>B</a:t>
              </a:r>
              <a:endParaRPr lang="en-US" dirty="0"/>
            </a:p>
          </p:txBody>
        </p:sp>
        <p:sp>
          <p:nvSpPr>
            <p:cNvPr id="15" name="Oval 14"/>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7575846" y="5439656"/>
            <a:ext cx="2438400" cy="369332"/>
          </a:xfrm>
          <a:prstGeom prst="rect">
            <a:avLst/>
          </a:prstGeom>
          <a:noFill/>
        </p:spPr>
        <p:txBody>
          <a:bodyPr wrap="square" rtlCol="0">
            <a:spAutoFit/>
          </a:bodyPr>
          <a:lstStyle/>
          <a:p>
            <a:r>
              <a:rPr lang="en-US" dirty="0" smtClean="0"/>
              <a:t>Venn Diagram</a:t>
            </a:r>
            <a:endParaRPr lang="en-US" dirty="0"/>
          </a:p>
        </p:txBody>
      </p:sp>
      <p:pic>
        <p:nvPicPr>
          <p:cNvPr id="40" name="Picture 39" descr="addin_tmp.png"/>
          <p:cNvPicPr>
            <a:picLocks noChangeAspect="1"/>
          </p:cNvPicPr>
          <p:nvPr>
            <p:custDataLst>
              <p:tags r:id="rId1"/>
            </p:custDataLst>
          </p:nvPr>
        </p:nvPicPr>
        <p:blipFill>
          <a:blip r:embed="rId6" cstate="print"/>
          <a:stretch>
            <a:fillRect/>
          </a:stretch>
        </p:blipFill>
        <p:spPr>
          <a:xfrm>
            <a:off x="2245404" y="2553408"/>
            <a:ext cx="1855683" cy="232829"/>
          </a:xfrm>
          <a:prstGeom prst="rect">
            <a:avLst/>
          </a:prstGeom>
        </p:spPr>
      </p:pic>
      <p:pic>
        <p:nvPicPr>
          <p:cNvPr id="41" name="Picture 40" descr="addin_tmp.png"/>
          <p:cNvPicPr>
            <a:picLocks noChangeAspect="1"/>
          </p:cNvPicPr>
          <p:nvPr>
            <p:custDataLst>
              <p:tags r:id="rId2"/>
            </p:custDataLst>
          </p:nvPr>
        </p:nvPicPr>
        <p:blipFill>
          <a:blip r:embed="rId7" cstate="print"/>
          <a:stretch>
            <a:fillRect/>
          </a:stretch>
        </p:blipFill>
        <p:spPr>
          <a:xfrm>
            <a:off x="8477685" y="2223122"/>
            <a:ext cx="634721" cy="190947"/>
          </a:xfrm>
          <a:prstGeom prst="rect">
            <a:avLst/>
          </a:prstGeom>
        </p:spPr>
      </p:pic>
      <p:pic>
        <p:nvPicPr>
          <p:cNvPr id="42" name="Picture 41" descr="addin_tmp.png"/>
          <p:cNvPicPr>
            <a:picLocks noChangeAspect="1"/>
          </p:cNvPicPr>
          <p:nvPr>
            <p:custDataLst>
              <p:tags r:id="rId3"/>
            </p:custDataLst>
          </p:nvPr>
        </p:nvPicPr>
        <p:blipFill>
          <a:blip r:embed="rId7" cstate="print"/>
          <a:stretch>
            <a:fillRect/>
          </a:stretch>
        </p:blipFill>
        <p:spPr>
          <a:xfrm>
            <a:off x="8151339" y="3231902"/>
            <a:ext cx="634721" cy="190947"/>
          </a:xfrm>
          <a:prstGeom prst="rect">
            <a:avLst/>
          </a:prstGeom>
        </p:spPr>
      </p:pic>
      <p:pic>
        <p:nvPicPr>
          <p:cNvPr id="43" name="Picture 42" descr="addin_tmp.png"/>
          <p:cNvPicPr>
            <a:picLocks noChangeAspect="1"/>
          </p:cNvPicPr>
          <p:nvPr>
            <p:custDataLst>
              <p:tags r:id="rId4"/>
            </p:custDataLst>
          </p:nvPr>
        </p:nvPicPr>
        <p:blipFill>
          <a:blip r:embed="rId7" cstate="print"/>
          <a:stretch>
            <a:fillRect/>
          </a:stretch>
        </p:blipFill>
        <p:spPr>
          <a:xfrm>
            <a:off x="3537020" y="4184201"/>
            <a:ext cx="634721" cy="190947"/>
          </a:xfrm>
          <a:prstGeom prst="rect">
            <a:avLst/>
          </a:prstGeom>
        </p:spPr>
      </p:pic>
      <p:cxnSp>
        <p:nvCxnSpPr>
          <p:cNvPr id="48" name="Straight Arrow Connector 47"/>
          <p:cNvCxnSpPr/>
          <p:nvPr/>
        </p:nvCxnSpPr>
        <p:spPr>
          <a:xfrm rot="16200000" flipH="1">
            <a:off x="8429397" y="3448677"/>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8124598" y="3402243"/>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2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p:sp>
        <p:nvSpPr>
          <p:cNvPr id="3" name="Text Placeholder 2"/>
          <p:cNvSpPr>
            <a:spLocks noGrp="1"/>
          </p:cNvSpPr>
          <p:nvPr>
            <p:ph type="body" idx="1"/>
          </p:nvPr>
        </p:nvSpPr>
        <p:spPr/>
        <p:txBody>
          <a:bodyPr/>
          <a:lstStyle/>
          <a:p>
            <a:r>
              <a:rPr lang="en-US" dirty="0" smtClean="0"/>
              <a:t>Set Identities</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15" name="Content Placeholder 2"/>
          <p:cNvSpPr txBox="1">
            <a:spLocks/>
          </p:cNvSpPr>
          <p:nvPr/>
        </p:nvSpPr>
        <p:spPr>
          <a:xfrm>
            <a:off x="2245404" y="2166258"/>
            <a:ext cx="8229600"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Identity laws</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Domination laws</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Idempotent laws</a:t>
            </a:r>
          </a:p>
          <a:p>
            <a:r>
              <a:rPr lang="en-US" sz="1800" dirty="0" smtClean="0">
                <a:solidFill>
                  <a:schemeClr val="tx1"/>
                </a:solidFill>
                <a:latin typeface="Arial" panose="020B0604020202020204" pitchFamily="34" charset="0"/>
                <a:cs typeface="Arial" panose="020B0604020202020204" pitchFamily="34" charset="0"/>
              </a:rPr>
              <a:t>                                           </a:t>
            </a: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Complementation law</a:t>
            </a:r>
            <a:endParaRPr lang="en-US" sz="1800" dirty="0" smtClean="0">
              <a:solidFill>
                <a:schemeClr val="tx1"/>
              </a:solidFill>
              <a:latin typeface="Arial" panose="020B0604020202020204" pitchFamily="34" charset="0"/>
              <a:cs typeface="Arial" panose="020B0604020202020204" pitchFamily="34" charset="0"/>
            </a:endParaRPr>
          </a:p>
        </p:txBody>
      </p:sp>
      <p:pic>
        <p:nvPicPr>
          <p:cNvPr id="16" name="Content Placeholder 3" descr="addin_tmp.png"/>
          <p:cNvPicPr>
            <a:picLocks noChangeAspect="1"/>
          </p:cNvPicPr>
          <p:nvPr>
            <p:custDataLst>
              <p:tags r:id="rId1"/>
            </p:custDataLst>
          </p:nvPr>
        </p:nvPicPr>
        <p:blipFill>
          <a:blip r:embed="rId9" cstate="print"/>
          <a:stretch>
            <a:fillRect/>
          </a:stretch>
        </p:blipFill>
        <p:spPr>
          <a:xfrm>
            <a:off x="3155184" y="2545080"/>
            <a:ext cx="1129412" cy="216971"/>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5517384" y="2545080"/>
            <a:ext cx="1204964" cy="185975"/>
          </a:xfrm>
          <a:prstGeom prst="rect">
            <a:avLst/>
          </a:prstGeom>
        </p:spPr>
      </p:pic>
      <p:pic>
        <p:nvPicPr>
          <p:cNvPr id="18" name="Picture 17" descr="addin_tmp.png"/>
          <p:cNvPicPr>
            <a:picLocks noChangeAspect="1"/>
          </p:cNvPicPr>
          <p:nvPr>
            <p:custDataLst>
              <p:tags r:id="rId3"/>
            </p:custDataLst>
          </p:nvPr>
        </p:nvPicPr>
        <p:blipFill>
          <a:blip r:embed="rId11" cstate="print"/>
          <a:stretch>
            <a:fillRect/>
          </a:stretch>
        </p:blipFill>
        <p:spPr>
          <a:xfrm>
            <a:off x="3155184" y="3535583"/>
            <a:ext cx="1208423" cy="185022"/>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5517385" y="3459383"/>
            <a:ext cx="1054238" cy="215859"/>
          </a:xfrm>
          <a:prstGeom prst="rect">
            <a:avLst/>
          </a:prstGeom>
        </p:spPr>
      </p:pic>
      <p:pic>
        <p:nvPicPr>
          <p:cNvPr id="20" name="Content Placeholder 3" descr="addin_tmp.png"/>
          <p:cNvPicPr>
            <a:picLocks noChangeAspect="1"/>
          </p:cNvPicPr>
          <p:nvPr>
            <p:custDataLst>
              <p:tags r:id="rId5"/>
            </p:custDataLst>
          </p:nvPr>
        </p:nvPicPr>
        <p:blipFill>
          <a:blip r:embed="rId13" cstate="print"/>
          <a:stretch>
            <a:fillRect/>
          </a:stretch>
        </p:blipFill>
        <p:spPr>
          <a:xfrm>
            <a:off x="3166071" y="4594515"/>
            <a:ext cx="1117877" cy="174215"/>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5604471" y="4594515"/>
            <a:ext cx="1117877" cy="174215"/>
          </a:xfrm>
          <a:prstGeom prst="rect">
            <a:avLst/>
          </a:prstGeom>
        </p:spPr>
      </p:pic>
      <p:pic>
        <p:nvPicPr>
          <p:cNvPr id="22" name="Picture 21" descr="addin_tmp.png"/>
          <p:cNvPicPr>
            <a:picLocks noChangeAspect="1"/>
          </p:cNvPicPr>
          <p:nvPr>
            <p:custDataLst>
              <p:tags r:id="rId7"/>
            </p:custDataLst>
          </p:nvPr>
        </p:nvPicPr>
        <p:blipFill>
          <a:blip r:embed="rId15" cstate="print"/>
          <a:stretch>
            <a:fillRect/>
          </a:stretch>
        </p:blipFill>
        <p:spPr>
          <a:xfrm>
            <a:off x="3155184" y="5548788"/>
            <a:ext cx="906595" cy="329498"/>
          </a:xfrm>
          <a:prstGeom prst="rect">
            <a:avLst/>
          </a:prstGeom>
        </p:spPr>
      </p:pic>
    </p:spTree>
    <p:extLst>
      <p:ext uri="{BB962C8B-B14F-4D97-AF65-F5344CB8AC3E}">
        <p14:creationId xmlns:p14="http://schemas.microsoft.com/office/powerpoint/2010/main" val="1565703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967</Words>
  <Application>Microsoft Office PowerPoint</Application>
  <PresentationFormat>Widescreen</PresentationFormat>
  <Paragraphs>261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Impact</vt:lpstr>
      <vt:lpstr>Symbol</vt:lpstr>
      <vt:lpstr>Wingdings</vt:lpstr>
      <vt:lpstr>Office Theme</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Set Operations</vt:lpstr>
      <vt:lpstr>Thank You</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2018-04-02T02:49:45Z</dcterms:created>
  <dcterms:modified xsi:type="dcterms:W3CDTF">2018-04-09T01:10:22Z</dcterms:modified>
  <cp:category/>
</cp:coreProperties>
</file>