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Bijection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45404" y="2206786"/>
            <a:ext cx="517028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 f is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one-to-one correspondence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a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it is both one-to-one and onto 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surjective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injective).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34092" y="2054388"/>
            <a:ext cx="2956560" cy="3048000"/>
            <a:chOff x="3048000" y="1219200"/>
            <a:chExt cx="3411415" cy="4495800"/>
          </a:xfrm>
        </p:grpSpPr>
        <p:sp>
          <p:nvSpPr>
            <p:cNvPr id="15" name="Flowchart: Connector 1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3615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923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23846" y="30175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23846" y="369189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1538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3615" y="324231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73615" y="43662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61538" y="52654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657600" y="4724400"/>
              <a:ext cx="2057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that a Function is One-to-one or Onto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6" name="Content Placeholder 3" descr="Rosen_page_145_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434213"/>
            <a:ext cx="8319232" cy="31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that a Set is One-to-one or Onto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45404" y="2367559"/>
            <a:ext cx="894846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the function from {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a,b,c,d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to {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1,2,3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defined by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Is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onto function?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Yes,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onto since all three elements of the codomain are images of elements in the domain. If the codomain were changed to {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1,2,3,4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not be onto. 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 the function 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set of integers to the set of integers onto?  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 not onto because there is no integer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for example. 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Then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         , is the function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as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inverse exists unless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Why?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743987" y="2196737"/>
            <a:ext cx="375089" cy="25506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129092" y="2451798"/>
            <a:ext cx="2703409" cy="290449"/>
          </a:xfrm>
          <a:prstGeom prst="rect">
            <a:avLst/>
          </a:prstGeom>
        </p:spPr>
      </p:pic>
      <p:pic>
        <p:nvPicPr>
          <p:cNvPr id="13" name="Picture 12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6666" y="3565187"/>
            <a:ext cx="4495800" cy="2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582" y="1370880"/>
            <a:ext cx="8138118" cy="421893"/>
          </a:xfrm>
        </p:spPr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grpSp>
        <p:nvGrpSpPr>
          <p:cNvPr id="8" name="Group 44"/>
          <p:cNvGrpSpPr/>
          <p:nvPr/>
        </p:nvGrpSpPr>
        <p:grpSpPr>
          <a:xfrm>
            <a:off x="3949840" y="1805152"/>
            <a:ext cx="3429000" cy="4495800"/>
            <a:chOff x="3048000" y="1219200"/>
            <a:chExt cx="3429000" cy="4495800"/>
          </a:xfrm>
        </p:grpSpPr>
        <p:sp>
          <p:nvSpPr>
            <p:cNvPr id="9" name="Flowchart: Connector 8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</p:grpSp>
      <p:grpSp>
        <p:nvGrpSpPr>
          <p:cNvPr id="36" name="Group 45"/>
          <p:cNvGrpSpPr/>
          <p:nvPr/>
        </p:nvGrpSpPr>
        <p:grpSpPr>
          <a:xfrm>
            <a:off x="8293240" y="1881352"/>
            <a:ext cx="3429000" cy="4495800"/>
            <a:chOff x="3048000" y="1219200"/>
            <a:chExt cx="3429000" cy="4495800"/>
          </a:xfrm>
        </p:grpSpPr>
        <p:sp>
          <p:nvSpPr>
            <p:cNvPr id="37" name="Flowchart: Connector 36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Connector 53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</p:grpSp>
      <p:pic>
        <p:nvPicPr>
          <p:cNvPr id="61" name="Picture 6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683890" y="2284264"/>
            <a:ext cx="411781" cy="2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 Functions: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0678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the function from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to {1,2,3} 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invertible and if so what is its inverse?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7872" y="3371223"/>
            <a:ext cx="6448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invertible because it is a one-to-one correspondence. The inverse function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 reverses the correspondence given by </a:t>
            </a:r>
            <a:r>
              <a:rPr lang="en-US" i="1" dirty="0" smtClean="0"/>
              <a:t>f</a:t>
            </a:r>
            <a:r>
              <a:rPr lang="en-US" dirty="0" smtClean="0"/>
              <a:t>, so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i="1" baseline="30000" dirty="0" smtClean="0">
                <a:ea typeface="Cambria Math" pitchFamily="18" charset="0"/>
              </a:rPr>
              <a:t>-</a:t>
            </a:r>
            <a:r>
              <a:rPr lang="en-US" baseline="30000" dirty="0" smtClean="0"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</a:t>
            </a:r>
            <a:r>
              <a:rPr lang="en-US" i="1" dirty="0" smtClean="0">
                <a:ea typeface="Cambria Math" pitchFamily="18" charset="0"/>
              </a:rPr>
              <a:t>= 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   </a:t>
            </a:r>
            <a:r>
              <a:rPr lang="en-US" i="1" dirty="0" smtClean="0"/>
              <a:t>f</a:t>
            </a:r>
            <a:r>
              <a:rPr lang="en-US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i="1" baseline="30000" dirty="0" smtClean="0"/>
              <a:t> 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 = a,  </a:t>
            </a:r>
            <a:r>
              <a:rPr lang="en-US" dirty="0" smtClean="0"/>
              <a:t>and</a:t>
            </a:r>
            <a:r>
              <a:rPr lang="en-US" i="1" dirty="0" smtClean="0"/>
              <a:t> f</a:t>
            </a:r>
            <a:r>
              <a:rPr lang="en-US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i="1" baseline="30000" dirty="0" smtClean="0"/>
              <a:t> 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i="1" dirty="0" smtClean="0"/>
              <a:t> =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 Functions: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4597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Z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be 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f(x) = x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invertible, and if so, what is its inverse?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8355" y="3845729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invertible because it is a one-to-one correspondence. The inverse function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 reverses the correspondence  so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i="1" baseline="30000" dirty="0" smtClean="0">
                <a:ea typeface="Cambria Math" pitchFamily="18" charset="0"/>
              </a:rPr>
              <a:t>-</a:t>
            </a:r>
            <a:r>
              <a:rPr lang="en-US" baseline="30000" dirty="0" smtClean="0"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(y) = y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 Functions: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45404" y="225702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→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be 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   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invertible, and if so, what is its inverse?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8452" y="3642527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not invertible because it is not one-to-one . </a:t>
            </a:r>
            <a:endParaRPr lang="en-US" dirty="0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92297" y="2257027"/>
            <a:ext cx="1102807" cy="2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45404" y="2175748"/>
            <a:ext cx="5081954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nonempty sets.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is an assignment of each element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to exactly one element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.  We write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is the unique element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assigned by the function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to the element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Functions are sometimes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mappings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transformations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9613358" y="42835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9613358" y="48931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13358" y="35977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89558" y="54265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1061158" y="33691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1061158" y="43597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442158" y="3292995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442158" y="3826395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518358" y="4359795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2358" y="291199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756358" y="291199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Grades</a:t>
            </a:r>
            <a:endParaRPr lang="en-US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11061158" y="39025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11061158" y="48169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1061158" y="5274195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442158" y="4816995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518358" y="527419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32158" y="54265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Kathy  Scott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55958" y="42835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Sandeep</a:t>
            </a:r>
            <a:r>
              <a:rPr lang="en-US" dirty="0" smtClean="0"/>
              <a:t> Patel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79758" y="359779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Carlota Rodriguez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32158" y="481699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Jalen</a:t>
            </a:r>
            <a:r>
              <a:rPr lang="en-US" dirty="0" smtClean="0"/>
              <a:t> Williams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0" idx="6"/>
          </p:cNvCxnSpPr>
          <p:nvPr/>
        </p:nvCxnSpPr>
        <p:spPr>
          <a:xfrm flipV="1">
            <a:off x="9918158" y="3597795"/>
            <a:ext cx="1143000" cy="14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94358" y="4131195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10259959" y="3560794"/>
            <a:ext cx="351636" cy="118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9537158" y="4131195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45404" y="215654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be defined as a subset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×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relation). This subset is restricted to be a relation where no two elements of the relation have the same first element.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Specifically, a function f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one, and only one ordered pair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 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for every element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∈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2" name="Picture 2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45404" y="3772871"/>
            <a:ext cx="4034816" cy="2691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49" y="4744982"/>
            <a:ext cx="5552117" cy="2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45403" y="2216834"/>
            <a:ext cx="8978605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→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or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codomain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	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preimage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900" i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set of all images of points in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denote it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functions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they have the same domain, the same codomain and map each element of the domain to the same element of the codomain.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5" name="Picture 14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604" y="2262554"/>
            <a:ext cx="271119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45404" y="246888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may be specified in different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explicit statement of the assignment.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and grades, for example.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formula. </a:t>
            </a:r>
          </a:p>
          <a:p>
            <a:pPr lvl="2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+ 1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 program.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program that when given an integer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produces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Fibonacci Number.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97804" y="2206288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(a) = ?</a:t>
            </a:r>
            <a:endParaRPr lang="en-US" sz="3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50804" y="2054388"/>
            <a:ext cx="2667000" cy="3200400"/>
            <a:chOff x="3048000" y="1219200"/>
            <a:chExt cx="3276600" cy="3733800"/>
          </a:xfrm>
        </p:grpSpPr>
        <p:sp>
          <p:nvSpPr>
            <p:cNvPr id="24" name="Flowchart: Connector 23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2514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226604" y="21305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97681" y="272656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image of d is ?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79081" y="272656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83504" y="3236654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domain of f is ?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3504" y="316045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</a:t>
            </a:r>
            <a:endParaRPr lang="en-US" sz="3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83504" y="374268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codomain</a:t>
            </a:r>
            <a:r>
              <a:rPr lang="en-US" sz="3200" dirty="0" smtClean="0"/>
              <a:t> of f is ?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98304" y="374268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B</a:t>
            </a:r>
            <a:endParaRPr lang="en-US" sz="3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97681" y="424731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preimage</a:t>
            </a:r>
            <a:r>
              <a:rPr lang="en-US" sz="3200" dirty="0" smtClean="0"/>
              <a:t> of y is ?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60081" y="424731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2397804" y="47533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) = ?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57769" y="530456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a,c,d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3504" y="533107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preimage</a:t>
            </a:r>
            <a:r>
              <a:rPr lang="en-US" sz="3200" dirty="0" smtClean="0"/>
              <a:t>(s) of z is (are) ?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75606" y="474629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y,z</a:t>
            </a:r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6707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                       and  S is a subset of A, then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01962" y="2844378"/>
            <a:ext cx="2422697" cy="2796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725262" y="2268749"/>
            <a:ext cx="2667000" cy="3200400"/>
            <a:chOff x="3048000" y="1219200"/>
            <a:chExt cx="3276600" cy="3733800"/>
          </a:xfrm>
        </p:grpSpPr>
        <p:sp>
          <p:nvSpPr>
            <p:cNvPr id="10" name="Flowchart: Connector 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2514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632668" y="39252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 </a:t>
            </a:r>
            <a:r>
              <a:rPr lang="en-US" dirty="0" smtClean="0"/>
              <a:t>{</a:t>
            </a:r>
            <a:r>
              <a:rPr lang="en-US" dirty="0" err="1" smtClean="0"/>
              <a:t>c,d</a:t>
            </a:r>
            <a:r>
              <a:rPr lang="en-US" dirty="0" smtClean="0"/>
              <a:t>} is 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7859" y="32723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y,z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2668" y="327750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 </a:t>
            </a:r>
            <a:r>
              <a:rPr lang="en-US" dirty="0" smtClean="0"/>
              <a:t>{</a:t>
            </a:r>
            <a:r>
              <a:rPr lang="en-US" dirty="0" err="1" smtClean="0"/>
              <a:t>a,b,c</a:t>
            </a:r>
            <a:r>
              <a:rPr lang="en-US" dirty="0" smtClean="0"/>
              <a:t>,} is 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53059" y="39251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z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4" name="Picture 3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32668" y="2336037"/>
            <a:ext cx="1061703" cy="2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2245404" y="2164080"/>
            <a:ext cx="559231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 f is said to be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and only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implies that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domain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function is said to be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is one-to-one.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532323" y="2315307"/>
            <a:ext cx="2438400" cy="3276600"/>
            <a:chOff x="3048000" y="1219200"/>
            <a:chExt cx="3429000" cy="4495800"/>
          </a:xfrm>
        </p:grpSpPr>
        <p:sp>
          <p:nvSpPr>
            <p:cNvPr id="23" name="Flowchart: Connector 22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2743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grpSp>
          <p:nvGrpSpPr>
            <p:cNvPr id="27" name="Group 34"/>
            <p:cNvGrpSpPr/>
            <p:nvPr/>
          </p:nvGrpSpPr>
          <p:grpSpPr>
            <a:xfrm>
              <a:off x="3048000" y="1219200"/>
              <a:ext cx="3429000" cy="4114800"/>
              <a:chOff x="3048000" y="1219200"/>
              <a:chExt cx="3429000" cy="4114800"/>
            </a:xfrm>
          </p:grpSpPr>
          <p:sp>
            <p:nvSpPr>
              <p:cNvPr id="28" name="Flowchart: Connector 27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6"/>
              <p:cNvSpPr/>
              <p:nvPr/>
            </p:nvSpPr>
            <p:spPr>
              <a:xfrm>
                <a:off x="3124200" y="4495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5715000" y="32766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5791200" y="4191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480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endParaRPr lang="en-US" sz="4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912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endParaRPr lang="en-US" sz="4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00400" y="21336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00400" y="3048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00400" y="3810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200400" y="4495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867400" y="2057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91200" y="3352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7400" y="4267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657600" y="3200400"/>
                <a:ext cx="19812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0" idx="6"/>
              </p:cNvCxnSpPr>
              <p:nvPr/>
            </p:nvCxnSpPr>
            <p:spPr>
              <a:xfrm>
                <a:off x="3581400" y="2286000"/>
                <a:ext cx="22098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lowchart: Connector 50"/>
              <p:cNvSpPr/>
              <p:nvPr/>
            </p:nvSpPr>
            <p:spPr>
              <a:xfrm>
                <a:off x="5791200" y="2667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657600" y="2286000"/>
                <a:ext cx="205740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3657600" y="4724400"/>
                <a:ext cx="2057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Surjection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45404" y="2136447"/>
            <a:ext cx="5823422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surjective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and only if for every element               there is an element               with                   .  A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14643" y="2670349"/>
            <a:ext cx="2575560" cy="2590800"/>
            <a:chOff x="3048000" y="985838"/>
            <a:chExt cx="3408829" cy="3967162"/>
          </a:xfrm>
        </p:grpSpPr>
        <p:sp>
          <p:nvSpPr>
            <p:cNvPr id="23" name="Flowchart: Connector 22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8000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71029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8853" y="203596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8853" y="296941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853" y="3669506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8853" y="4486275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71882" y="1919288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71029" y="3202781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71029" y="4252913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57600" y="45720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51748" y="2463438"/>
            <a:ext cx="572533" cy="179939"/>
          </a:xfrm>
          <a:prstGeom prst="rect">
            <a:avLst/>
          </a:prstGeom>
        </p:spPr>
      </p:pic>
      <p:pic>
        <p:nvPicPr>
          <p:cNvPr id="44" name="Picture 4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97179" y="2746596"/>
            <a:ext cx="623612" cy="192473"/>
          </a:xfrm>
          <a:prstGeom prst="rect">
            <a:avLst/>
          </a:prstGeom>
        </p:spPr>
      </p:pic>
      <p:pic>
        <p:nvPicPr>
          <p:cNvPr id="45" name="Picture 4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073804" y="2705937"/>
            <a:ext cx="976654" cy="2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f(x) = x^{2}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\in f] \rightarrow y_1 = y_2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in B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in A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a) = b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1028</Words>
  <Application>Microsoft Office PowerPoint</Application>
  <PresentationFormat>Widescreen</PresentationFormat>
  <Paragraphs>201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Impact</vt:lpstr>
      <vt:lpstr>Wingdings</vt:lpstr>
      <vt:lpstr>Office Theme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2018-04-09T13:40:42Z</dcterms:modified>
  <cp:category/>
</cp:coreProperties>
</file>