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97" r:id="rId4"/>
    <p:sldId id="298" r:id="rId5"/>
    <p:sldId id="299" r:id="rId6"/>
    <p:sldId id="300" r:id="rId7"/>
    <p:sldId id="301" r:id="rId8"/>
    <p:sldId id="305" r:id="rId9"/>
    <p:sldId id="306" r:id="rId10"/>
    <p:sldId id="307" r:id="rId11"/>
    <p:sldId id="308" r:id="rId12"/>
    <p:sldId id="30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cessibility Statement" id="{E4FF264C-EDB2-744A-A389-1329A6784357}">
          <p14:sldIdLst/>
        </p14:section>
        <p14:section name="Title Slide" id="{B4C4AEA3-6B3F-CC42-978A-E79612A86975}">
          <p14:sldIdLst>
            <p14:sldId id="257"/>
          </p14:sldIdLst>
        </p14:section>
        <p14:section name="Section One (Campus Gold)" id="{4270ABB2-C298-3944-8E72-E9400DBEB29D}">
          <p14:sldIdLst>
            <p14:sldId id="258"/>
            <p14:sldId id="297"/>
            <p14:sldId id="298"/>
            <p14:sldId id="299"/>
            <p14:sldId id="300"/>
            <p14:sldId id="301"/>
            <p14:sldId id="305"/>
            <p14:sldId id="306"/>
            <p14:sldId id="307"/>
            <p14:sldId id="308"/>
            <p14:sldId id="309"/>
          </p14:sldIdLst>
        </p14:section>
        <p14:section name="Concluding Slide" id="{8920AFE1-41E2-8C4A-AB74-0F9AE52903EC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3" orient="horz" pos="1056" userDrawn="1">
          <p15:clr>
            <a:srgbClr val="A4A3A4"/>
          </p15:clr>
        </p15:guide>
        <p15:guide id="7" orient="horz" pos="1214" userDrawn="1">
          <p15:clr>
            <a:srgbClr val="A4A3A4"/>
          </p15:clr>
        </p15:guide>
        <p15:guide id="8" orient="horz" pos="624" userDrawn="1">
          <p15:clr>
            <a:srgbClr val="A4A3A4"/>
          </p15:clr>
        </p15:guide>
        <p15:guide id="9" orient="horz" pos="3552" userDrawn="1">
          <p15:clr>
            <a:srgbClr val="A4A3A4"/>
          </p15:clr>
        </p15:guide>
        <p15:guide id="11" pos="1032" userDrawn="1">
          <p15:clr>
            <a:srgbClr val="A4A3A4"/>
          </p15:clr>
        </p15:guide>
        <p15:guide id="12" pos="7204" userDrawn="1">
          <p15:clr>
            <a:srgbClr val="A4A3A4"/>
          </p15:clr>
        </p15:guide>
        <p15:guide id="13" pos="576" userDrawn="1">
          <p15:clr>
            <a:srgbClr val="A4A3A4"/>
          </p15:clr>
        </p15:guide>
        <p15:guide id="16" pos="6769" userDrawn="1">
          <p15:clr>
            <a:srgbClr val="A4A3A4"/>
          </p15:clr>
        </p15:guide>
        <p15:guide id="17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9" autoAdjust="0"/>
    <p:restoredTop sz="86397" autoAdjust="0"/>
  </p:normalViewPr>
  <p:slideViewPr>
    <p:cSldViewPr snapToGrid="0">
      <p:cViewPr varScale="1">
        <p:scale>
          <a:sx n="95" d="100"/>
          <a:sy n="95" d="100"/>
        </p:scale>
        <p:origin x="114" y="174"/>
      </p:cViewPr>
      <p:guideLst>
        <p:guide orient="horz" pos="4032"/>
        <p:guide orient="horz" pos="1056"/>
        <p:guide orient="horz" pos="1214"/>
        <p:guide orient="horz" pos="624"/>
        <p:guide orient="horz" pos="3552"/>
        <p:guide pos="1032"/>
        <p:guide pos="7204"/>
        <p:guide pos="576"/>
        <p:guide pos="6769"/>
        <p:guide pos="3840"/>
      </p:guideLst>
    </p:cSldViewPr>
  </p:slideViewPr>
  <p:outlineViewPr>
    <p:cViewPr>
      <p:scale>
        <a:sx n="33" d="100"/>
        <a:sy n="33" d="100"/>
      </p:scale>
      <p:origin x="0" y="-233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6A28-9CAF-E041-8311-DFCD44262095}" type="datetime1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BEA41-3E73-2348-A8FF-2E926A2C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15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2D4DA-089F-F344-9C15-F02D87A8D9F3}" type="datetime1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0545-154E-774E-8D78-F1689AC6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0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3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support.office.com/en-us/article/Make-your-PowerPoint-presentations-accessible-6f7772b2-2f33-4bd2-8ca7-dae3b2b3ef25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hyperlink" Target="http://www.purdue.edu/atc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ilit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ccessibility Statement Part 1" descr="Accessibility Statement Part 1">
            <a:hlinkClick r:id="rId2" tooltip="Microsoft Office Accessibility Instructions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24200" y="1137276"/>
            <a:ext cx="5943600" cy="3124200"/>
          </a:xfrm>
          <a:prstGeom prst="rect">
            <a:avLst/>
          </a:prstGeom>
        </p:spPr>
      </p:pic>
      <p:pic>
        <p:nvPicPr>
          <p:cNvPr id="4" name="Accessibility Statement Part 2" descr="Accessibility Statement Part 2">
            <a:hlinkClick r:id="rId4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24200" y="4555798"/>
            <a:ext cx="5943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12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Ross-Ade Green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wo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ss-Ade Green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4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7"/>
            <a:ext cx="5025248" cy="42976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oss-Ade Green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5006960" cy="384048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Impact Regular 24 Point Ross-Ade Green</a:t>
            </a:r>
            <a:endParaRPr lang="en-US" dirty="0" smtClean="0"/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ss-Ade Green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Ross-Ade Green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ss-Ade Green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Bell Tower Brick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hre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Bell Tower Brick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5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207461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/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401635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80" userDrawn="1">
          <p15:clr>
            <a:srgbClr val="FBAE40"/>
          </p15:clr>
        </p15:guide>
        <p15:guide id="4" pos="1416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orient="horz" pos="7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Bell Tower Brick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ll Tower Brick Bar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Bell Tower Brick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ll Tower Brick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Ever True Blue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Four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Ever True Blue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3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805792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Ever True Blue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96648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ver True Blue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Ever True Blue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On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3005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pos="650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ver True Blue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5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7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0698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84057" y="1478617"/>
            <a:ext cx="124180" cy="2757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Concluding Head"/>
          <p:cNvSpPr>
            <a:spLocks noGrp="1"/>
          </p:cNvSpPr>
          <p:nvPr>
            <p:ph type="title" hasCustomPrompt="1"/>
          </p:nvPr>
        </p:nvSpPr>
        <p:spPr>
          <a:xfrm>
            <a:off x="2321986" y="2071159"/>
            <a:ext cx="6799437" cy="829733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0" i="0" cap="all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cluding Text"/>
          <p:cNvSpPr>
            <a:spLocks noGrp="1"/>
          </p:cNvSpPr>
          <p:nvPr>
            <p:ph type="body" sz="half" idx="2" hasCustomPrompt="1"/>
          </p:nvPr>
        </p:nvSpPr>
        <p:spPr>
          <a:xfrm>
            <a:off x="2321981" y="3219451"/>
            <a:ext cx="6799440" cy="101688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 conclusion, thank-you message or contact information could go here. Arial Regular 18 point minimum.</a:t>
            </a:r>
          </a:p>
        </p:txBody>
      </p:sp>
      <p:pic>
        <p:nvPicPr>
          <p:cNvPr id="12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  <p:pic>
        <p:nvPicPr>
          <p:cNvPr id="11" name="We Are Purdue. What We Make Moves The World Forward.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24100" y="6290852"/>
            <a:ext cx="4759515" cy="205262"/>
          </a:xfrm>
          <a:prstGeom prst="rect">
            <a:avLst/>
          </a:prstGeom>
        </p:spPr>
      </p:pic>
      <p:pic>
        <p:nvPicPr>
          <p:cNvPr id="3" name="An Equal Access/Equal Opportunity University" descr="An Equal Access/Equal Opportunity University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082" y="6589379"/>
            <a:ext cx="647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439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84" userDrawn="1">
          <p15:clr>
            <a:srgbClr val="FBAE40"/>
          </p15:clr>
        </p15:guide>
        <p15:guide id="4" orient="horz" pos="4056" userDrawn="1">
          <p15:clr>
            <a:srgbClr val="FBAE40"/>
          </p15:clr>
        </p15:guide>
        <p15:guide id="5" pos="14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9662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Campus Gold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39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045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78360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13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ampus Gold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3" y="1636776"/>
            <a:ext cx="4769216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873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624" userDrawn="1">
          <p15:clr>
            <a:srgbClr val="FBAE40"/>
          </p15:clr>
        </p15:guide>
        <p15:guide id="6" orient="horz" pos="1056" userDrawn="1">
          <p15:clr>
            <a:srgbClr val="FBAE40"/>
          </p15:clr>
        </p15:guide>
        <p15:guide id="7" orient="horz" pos="39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mpus Gold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Campus Gold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Picture caption. Arial Bold 18 pt. minimum. Short description of picture, up to 3 lines of copy. Short description of picture, up to 3 lines of copy. Short description of picture, up to 3 lines of copy. </a:t>
            </a:r>
            <a:b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b="1" i="0" baseline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142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56" userDrawn="1">
          <p15:clr>
            <a:srgbClr val="FBAE40"/>
          </p15:clr>
        </p15:guide>
        <p15:guide id="4" pos="14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mpus Gold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9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orient="horz" pos="3984" userDrawn="1">
          <p15:clr>
            <a:srgbClr val="FBAE40"/>
          </p15:clr>
        </p15:guide>
        <p15:guide id="5" pos="10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7E35-53ED-5E4E-9D20-AC891FED6640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0DB3-FFB6-DA49-A752-B59EFFE07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0" r:id="rId2"/>
    <p:sldLayoutId id="214748368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657" r:id="rId3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6.xml"/><Relationship Id="rId7" Type="http://schemas.openxmlformats.org/officeDocument/2006/relationships/image" Target="../media/image1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.xml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4.xml"/><Relationship Id="rId12" Type="http://schemas.openxmlformats.org/officeDocument/2006/relationships/image" Target="../media/image2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22.png"/><Relationship Id="rId5" Type="http://schemas.openxmlformats.org/officeDocument/2006/relationships/tags" Target="../tags/tag12.xml"/><Relationship Id="rId10" Type="http://schemas.openxmlformats.org/officeDocument/2006/relationships/image" Target="../media/image21.png"/><Relationship Id="rId4" Type="http://schemas.openxmlformats.org/officeDocument/2006/relationships/tags" Target="../tags/tag11.xml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244132" y="2728553"/>
            <a:ext cx="8168496" cy="1295191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4"/>
          </p:nvPr>
        </p:nvSpPr>
        <p:spPr>
          <a:xfrm>
            <a:off x="2252841" y="6106739"/>
            <a:ext cx="6100937" cy="486085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Computer Science, Purdue University</a:t>
            </a:r>
          </a:p>
          <a:p>
            <a:r>
              <a:rPr lang="en-US" dirty="0" smtClean="0"/>
              <a:t>Copyright McGraw Hill, Rosen, Discrete Mathematics and its Applications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9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Floor and Ceiling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pic>
        <p:nvPicPr>
          <p:cNvPr id="37" name="Content Placeholder 3" descr="table2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6655" y="1497782"/>
            <a:ext cx="4266024" cy="428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5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Proving Properties of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257027"/>
            <a:ext cx="8435994" cy="374183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Prove that x is a real number, then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                         ⌊2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⌋= ⌊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⌋ + ⌊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+ 1/2⌋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Let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ε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, where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is an integer and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 ≤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ε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&lt; 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. </a:t>
            </a:r>
          </a:p>
          <a:p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Case 1: 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ε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&lt; ½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= 2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+ 2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ε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 and  ⌊2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⌋ = 2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n,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since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≤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ε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&lt; 1.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⌊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+ 1/2⌋ =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n,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since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+ ½ =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+ (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1/2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+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ε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) and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≤ ½ +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ε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&lt; 1.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Hence, ⌊2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⌋ = 2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and ⌊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⌋ + ⌊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+ 1/2⌋ =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+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 = 2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.</a:t>
            </a:r>
          </a:p>
          <a:p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Case 2:   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ε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≥ ½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= 2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+ 2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ε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=  (2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+ 1) +(2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ε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 − 1)  and ⌊2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⌋ =2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+ 1, since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 ≤ 2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ε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- 1&lt; 1.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⌊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+ 1/2⌋ = ⌊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+ (1/2 +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ε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⌋ = ⌊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+ 1 +  (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ε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– 1/2)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⌋ =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+ 1 since     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0 ≤ </a:t>
            </a:r>
            <a:r>
              <a:rPr lang="el-GR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ε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– 1/2&lt; 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Hence,  ⌊2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⌋ = 2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+ 1 and ⌊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⌋ + ⌊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+ 1/2⌋ =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+ 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+ 1)  = 2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+ 1.          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ea typeface="Cambria Math"/>
              <a:cs typeface="Arial" panose="020B0604020202020204" pitchFamily="34" charset="0"/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 flipV="1">
            <a:off x="9502826" y="5680668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Factorial Function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5404" y="2156544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Definition: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Wingdings" pitchFamily="2" charset="2"/>
              </a:rPr>
              <a:t>→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Z</a:t>
            </a:r>
            <a:r>
              <a:rPr lang="en-US" sz="1800" b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+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,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denoted by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 =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! is the product of the first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positive integers when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is a nonnegative integer.</a:t>
            </a:r>
            <a:endParaRPr lang="en-US" sz="1800" baseline="30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endParaRPr lang="en-US" sz="1800" baseline="30000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  <a:sym typeface="Wingdings" pitchFamily="2" charset="2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        f(n) = 1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Wingdings" pitchFamily="2" charset="2"/>
              </a:rPr>
              <a:t>∙ 2 ∙∙∙ (n – 1) ∙ n,         f(0)  = 0! = 1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  <a:sym typeface="Wingdings" pitchFamily="2" charset="2"/>
            </a:endParaRPr>
          </a:p>
          <a:p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Examples:</a:t>
            </a:r>
          </a:p>
          <a:p>
            <a:endParaRPr lang="en-U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(1) = 1!  = 1</a:t>
            </a:r>
          </a:p>
          <a:p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(2) = 2! =  1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Wingdings" pitchFamily="2" charset="2"/>
              </a:rPr>
              <a:t>∙ 2 = 2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  <a:sym typeface="Wingdings" pitchFamily="2" charset="2"/>
            </a:endParaRPr>
          </a:p>
          <a:p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  <a:sym typeface="Wingdings" pitchFamily="2" charset="2"/>
              </a:rPr>
              <a:t>(6)  = 6! =  1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Wingdings" pitchFamily="2" charset="2"/>
              </a:rPr>
              <a:t>∙ 2 ∙ 3∙ 4∙ 5 ∙ 6 = 720</a:t>
            </a:r>
          </a:p>
          <a:p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Wingdings" pitchFamily="2" charset="2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  <a:sym typeface="Wingdings" pitchFamily="2" charset="2"/>
              </a:rPr>
              <a:t>(20) = 2,432,902,008,176,640,000.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ea typeface="Cambria Math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59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cluding Head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83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Composition of Functions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45404" y="2277124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Let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→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: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→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.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composition of f with 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, denoted            is the function from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to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defined by</a:t>
            </a:r>
          </a:p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5903841" y="2553408"/>
            <a:ext cx="2175033" cy="261394"/>
          </a:xfrm>
          <a:prstGeom prst="rect">
            <a:avLst/>
          </a:prstGeom>
        </p:spPr>
      </p:pic>
      <p:pic>
        <p:nvPicPr>
          <p:cNvPr id="45" name="Picture 44" descr="021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5104" y="3091086"/>
            <a:ext cx="5410200" cy="2590800"/>
          </a:xfrm>
          <a:prstGeom prst="rect">
            <a:avLst/>
          </a:prstGeom>
        </p:spPr>
      </p:pic>
      <p:pic>
        <p:nvPicPr>
          <p:cNvPr id="46" name="Picture 4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9607569" y="2277124"/>
            <a:ext cx="505738" cy="23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Composition of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995271" y="3427624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995271" y="4008810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995271" y="2730200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995271" y="4589997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9438751" y="3081495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9514951" y="3767295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24151" y="2167095"/>
            <a:ext cx="640080" cy="539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A</a:t>
            </a:r>
            <a:endParaRPr lang="en-US" sz="4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438751" y="2167095"/>
            <a:ext cx="64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</a:t>
            </a:r>
            <a:endParaRPr lang="en-US" sz="4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76551" y="2776695"/>
            <a:ext cx="284480" cy="281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66391" y="3485742"/>
            <a:ext cx="284480" cy="281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66391" y="4066929"/>
            <a:ext cx="284480" cy="281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66391" y="4589997"/>
            <a:ext cx="284480" cy="281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591151" y="3767295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484471" y="4531878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25" name="Flowchart: Connector 24"/>
          <p:cNvSpPr/>
          <p:nvPr/>
        </p:nvSpPr>
        <p:spPr>
          <a:xfrm>
            <a:off x="9362551" y="4605495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514951" y="3081495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457551" y="2548095"/>
            <a:ext cx="1849120" cy="1211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04311" y="2381488"/>
            <a:ext cx="497840" cy="35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i="1" dirty="0"/>
          </a:p>
        </p:txBody>
      </p:sp>
      <p:pic>
        <p:nvPicPr>
          <p:cNvPr id="29" name="Picture 2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990951" y="2167095"/>
            <a:ext cx="745808" cy="345758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7533751" y="3005295"/>
            <a:ext cx="18288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533751" y="3462495"/>
            <a:ext cx="1905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533751" y="3386295"/>
            <a:ext cx="1828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3" idx="2"/>
          </p:cNvCxnSpPr>
          <p:nvPr/>
        </p:nvCxnSpPr>
        <p:spPr>
          <a:xfrm flipV="1">
            <a:off x="7533751" y="3941651"/>
            <a:ext cx="1981200" cy="206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686671" y="2147070"/>
            <a:ext cx="4495800" cy="2971800"/>
            <a:chOff x="304800" y="990600"/>
            <a:chExt cx="4495800" cy="2971800"/>
          </a:xfrm>
        </p:grpSpPr>
        <p:sp>
          <p:nvSpPr>
            <p:cNvPr id="35" name="TextBox 34"/>
            <p:cNvSpPr txBox="1"/>
            <p:nvPr/>
          </p:nvSpPr>
          <p:spPr>
            <a:xfrm>
              <a:off x="304800" y="9906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A</a:t>
              </a:r>
              <a:endParaRPr lang="en-US" sz="40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33600" y="9906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B</a:t>
              </a:r>
              <a:endParaRPr lang="en-US" sz="4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14800" y="10668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C</a:t>
              </a:r>
              <a:endParaRPr lang="en-US" sz="4000" b="1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457200" y="23164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457200" y="27736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457200" y="176784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457200" y="32308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2235200" y="172212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/>
            <p:cNvSpPr/>
            <p:nvPr/>
          </p:nvSpPr>
          <p:spPr>
            <a:xfrm>
              <a:off x="2184400" y="249936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2184400" y="313944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" y="1752600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7200" y="2286000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" y="2743200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7200" y="3200400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09800" y="16764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dirty="0" smtClean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133600" y="2514600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35200" y="3124200"/>
              <a:ext cx="12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812800" y="2453640"/>
              <a:ext cx="1320800" cy="1828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lowchart: Connector 52"/>
            <p:cNvSpPr/>
            <p:nvPr/>
          </p:nvSpPr>
          <p:spPr>
            <a:xfrm>
              <a:off x="2235200" y="36880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86000" y="3657600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16200000" flipH="1">
              <a:off x="701040" y="2153920"/>
              <a:ext cx="1645920" cy="142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812800" y="2910840"/>
              <a:ext cx="1320800" cy="2743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812800" y="1447800"/>
              <a:ext cx="1320800" cy="953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371600" y="990600"/>
              <a:ext cx="355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g</a:t>
              </a:r>
              <a:endParaRPr lang="en-US" sz="2400" i="1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2743200" y="1447800"/>
              <a:ext cx="1320800" cy="953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/>
            <p:cNvSpPr/>
            <p:nvPr/>
          </p:nvSpPr>
          <p:spPr>
            <a:xfrm>
              <a:off x="4165600" y="18592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4216400" y="236220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/>
            <p:cNvSpPr/>
            <p:nvPr/>
          </p:nvSpPr>
          <p:spPr>
            <a:xfrm>
              <a:off x="4267200" y="313944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91000" y="1828800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67200" y="30480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67200" y="2286000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</a:t>
              </a: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2590800" y="1767840"/>
              <a:ext cx="1574800" cy="64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2540000" y="2545080"/>
              <a:ext cx="16256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3" idx="6"/>
            </p:cNvCxnSpPr>
            <p:nvPr/>
          </p:nvCxnSpPr>
          <p:spPr>
            <a:xfrm flipV="1">
              <a:off x="2540000" y="3322320"/>
              <a:ext cx="1676400" cy="5029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2540000" y="2042160"/>
              <a:ext cx="1574800" cy="5486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124200" y="990600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f</a:t>
              </a:r>
              <a:endParaRPr lang="en-US" sz="2400" i="1" dirty="0"/>
            </a:p>
          </p:txBody>
        </p:sp>
        <p:cxnSp>
          <p:nvCxnSpPr>
            <p:cNvPr id="71" name="Straight Arrow Connector 70"/>
            <p:cNvCxnSpPr>
              <a:endCxn id="43" idx="3"/>
            </p:cNvCxnSpPr>
            <p:nvPr/>
          </p:nvCxnSpPr>
          <p:spPr>
            <a:xfrm flipV="1">
              <a:off x="838200" y="2733507"/>
              <a:ext cx="1390837" cy="6192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31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Composition of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5404" y="2553408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If                         and                                  , then 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873873" y="2548782"/>
            <a:ext cx="1162662" cy="301197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5928046" y="2548782"/>
            <a:ext cx="1733273" cy="29624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455204" y="3060049"/>
            <a:ext cx="2267143" cy="28895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455204" y="3964966"/>
            <a:ext cx="2152425" cy="2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0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Compositio</a:t>
            </a:r>
            <a:r>
              <a:rPr lang="en-US" dirty="0" smtClean="0"/>
              <a:t>n of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5404" y="2176640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Let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 the function from the set {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a,b,c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itself such that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Let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 the function from the set {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a,b,c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set {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1,2,3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that   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What is the composition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what is the composition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composition </a:t>
            </a:r>
            <a:r>
              <a:rPr lang="en-US" sz="18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∘g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is defined by </a:t>
            </a:r>
          </a:p>
          <a:p>
            <a:pPr lvl="1"/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∘g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)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= f(g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))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= f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)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.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∘g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)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= f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))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= f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)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1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.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∘g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)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= f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))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= f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)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3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.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that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∘f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is not defined, because the range of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is not a subset of the domain of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7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Compositio</a:t>
            </a:r>
            <a:r>
              <a:rPr lang="en-US" dirty="0" smtClean="0"/>
              <a:t>n of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2245404" y="2226882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Let f and g be functions from the set of integers to the set of integers defined by 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composition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also the composition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∘g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)= 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)) =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f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(3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+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2)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=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2(3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+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2)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+ 3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6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+ 7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∘f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)=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)) =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(2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+ 3) = 3(2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+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3)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+ 2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6</a:t>
            </a: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x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+ 11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63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Graphs of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2245404" y="2095083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 a function from the set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set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function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set of ordered pairs 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{(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a,b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) |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 ∈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and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a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) =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b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}.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35" descr="02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1962" y="3118068"/>
            <a:ext cx="1879854" cy="1879854"/>
          </a:xfrm>
          <a:prstGeom prst="rect">
            <a:avLst/>
          </a:prstGeom>
        </p:spPr>
      </p:pic>
      <p:pic>
        <p:nvPicPr>
          <p:cNvPr id="37" name="Picture 36" descr="02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76727" y="3083469"/>
            <a:ext cx="2079498" cy="187909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931204" y="5165162"/>
            <a:ext cx="254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Graph of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+ 1 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from Z to 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76727" y="5077050"/>
            <a:ext cx="209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Graph of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aseline="30000" dirty="0" smtClean="0"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from Z to 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5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Important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45404" y="6136785"/>
            <a:ext cx="6128084" cy="222146"/>
          </a:xfrm>
        </p:spPr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2245404" y="2146495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floor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function, denoted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is the largest integer less than or equal to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ceiling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function, denoted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is the smallest integer greater than or  equal to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1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5064804" y="2154929"/>
            <a:ext cx="1140619" cy="254738"/>
          </a:xfrm>
          <a:prstGeom prst="rect">
            <a:avLst/>
          </a:prstGeom>
        </p:spPr>
      </p:pic>
      <p:pic>
        <p:nvPicPr>
          <p:cNvPr id="42" name="Picture 4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248865" y="3498004"/>
            <a:ext cx="1111339" cy="24819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245404" y="455304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4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3852895" y="4679865"/>
            <a:ext cx="899817" cy="238763"/>
          </a:xfrm>
          <a:prstGeom prst="rect">
            <a:avLst/>
          </a:prstGeom>
        </p:spPr>
      </p:pic>
      <p:pic>
        <p:nvPicPr>
          <p:cNvPr id="49" name="Picture 4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5317736" y="4677542"/>
            <a:ext cx="887687" cy="236481"/>
          </a:xfrm>
          <a:prstGeom prst="rect">
            <a:avLst/>
          </a:prstGeom>
        </p:spPr>
      </p:pic>
      <p:pic>
        <p:nvPicPr>
          <p:cNvPr id="54" name="Picture 53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3852895" y="5294805"/>
            <a:ext cx="1044327" cy="198496"/>
          </a:xfrm>
          <a:prstGeom prst="rect">
            <a:avLst/>
          </a:prstGeom>
        </p:spPr>
      </p:pic>
      <p:pic>
        <p:nvPicPr>
          <p:cNvPr id="55" name="Picture 54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5395072" y="5302849"/>
            <a:ext cx="965132" cy="18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Floor and Ceiling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pic>
        <p:nvPicPr>
          <p:cNvPr id="46" name="Picture 45" descr="02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3219" y="2222640"/>
            <a:ext cx="5596182" cy="25908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338565" y="5324009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Graph of (a) Floor and (b) Ceiling Functions </a:t>
            </a:r>
          </a:p>
          <a:p>
            <a:r>
              <a:rPr lang="en-US" sz="2400" dirty="0" smtClean="0"/>
              <a:t>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57037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\circ g(x)\; = \; f(g(x))$&#10;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ceil 3.5\rceil = 4$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floor 3.5\rfloor = 3$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ceil -1.5\rceil = -1$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floor -1.5\rfloor = -2$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\circ g$&#10;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\circ g$&#10;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(x) = x^{2}$&#10;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g(x) = 2x + 1$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(g(x)) = (2x + 1)^{2}$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g(f(x)) = 2x^{2} + 1$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(x) = \lfloor x\rfloor$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(x) = \lceil x\rceil$&#10;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Purdue Brand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28E0E"/>
      </a:accent1>
      <a:accent2>
        <a:srgbClr val="98700D"/>
      </a:accent2>
      <a:accent3>
        <a:srgbClr val="5B6870"/>
      </a:accent3>
      <a:accent4>
        <a:srgbClr val="849E2A"/>
      </a:accent4>
      <a:accent5>
        <a:srgbClr val="B36012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-Template2-MultiSection_WideScreen-Rev.pptx" id="{6F776E05-9C5C-4C42-8ADC-03919E3FC17A}" vid="{C1D08114-815E-B045-A1AC-18B7D2312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PPT-Template2-MultiSection_WideScreen (1)</Template>
  <TotalTime>0</TotalTime>
  <Words>907</Words>
  <Application>Microsoft Office PowerPoint</Application>
  <PresentationFormat>Widescreen</PresentationFormat>
  <Paragraphs>122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Impact</vt:lpstr>
      <vt:lpstr>Times New Roman</vt:lpstr>
      <vt:lpstr>Wingdings</vt:lpstr>
      <vt:lpstr>Office Theme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Thank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2018-04-02T02:49:45Z</dcterms:created>
  <dcterms:modified xsi:type="dcterms:W3CDTF">2018-04-09T21:31:56Z</dcterms:modified>
  <cp:category/>
</cp:coreProperties>
</file>