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97" r:id="rId4"/>
    <p:sldId id="298" r:id="rId5"/>
    <p:sldId id="299" r:id="rId6"/>
    <p:sldId id="300" r:id="rId7"/>
    <p:sldId id="301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essibility Statement" id="{E4FF264C-EDB2-744A-A389-1329A6784357}">
          <p14:sldIdLst/>
        </p14:section>
        <p14:section name="Title Slide" id="{B4C4AEA3-6B3F-CC42-978A-E79612A86975}">
          <p14:sldIdLst>
            <p14:sldId id="257"/>
          </p14:sldIdLst>
        </p14:section>
        <p14:section name="Section One (Campus Gold)" id="{4270ABB2-C298-3944-8E72-E9400DBEB29D}">
          <p14:sldIdLst>
            <p14:sldId id="258"/>
            <p14:sldId id="297"/>
            <p14:sldId id="298"/>
            <p14:sldId id="299"/>
            <p14:sldId id="300"/>
            <p14:sldId id="301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Concluding Slide" id="{8920AFE1-41E2-8C4A-AB74-0F9AE52903EC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3" orient="horz" pos="1056" userDrawn="1">
          <p15:clr>
            <a:srgbClr val="A4A3A4"/>
          </p15:clr>
        </p15:guide>
        <p15:guide id="7" orient="horz" pos="1214" userDrawn="1">
          <p15:clr>
            <a:srgbClr val="A4A3A4"/>
          </p15:clr>
        </p15:guide>
        <p15:guide id="8" orient="horz" pos="624" userDrawn="1">
          <p15:clr>
            <a:srgbClr val="A4A3A4"/>
          </p15:clr>
        </p15:guide>
        <p15:guide id="9" orient="horz" pos="3552" userDrawn="1">
          <p15:clr>
            <a:srgbClr val="A4A3A4"/>
          </p15:clr>
        </p15:guide>
        <p15:guide id="11" pos="1032" userDrawn="1">
          <p15:clr>
            <a:srgbClr val="A4A3A4"/>
          </p15:clr>
        </p15:guide>
        <p15:guide id="12" pos="7204" userDrawn="1">
          <p15:clr>
            <a:srgbClr val="A4A3A4"/>
          </p15:clr>
        </p15:guide>
        <p15:guide id="13" pos="576" userDrawn="1">
          <p15:clr>
            <a:srgbClr val="A4A3A4"/>
          </p15:clr>
        </p15:guide>
        <p15:guide id="16" pos="6769" userDrawn="1">
          <p15:clr>
            <a:srgbClr val="A4A3A4"/>
          </p15:clr>
        </p15:guide>
        <p15:guide id="1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9" autoAdjust="0"/>
    <p:restoredTop sz="86397" autoAdjust="0"/>
  </p:normalViewPr>
  <p:slideViewPr>
    <p:cSldViewPr snapToGrid="0">
      <p:cViewPr varScale="1">
        <p:scale>
          <a:sx n="95" d="100"/>
          <a:sy n="95" d="100"/>
        </p:scale>
        <p:origin x="114" y="174"/>
      </p:cViewPr>
      <p:guideLst>
        <p:guide orient="horz" pos="4032"/>
        <p:guide orient="horz" pos="1056"/>
        <p:guide orient="horz" pos="1214"/>
        <p:guide orient="horz" pos="624"/>
        <p:guide orient="horz" pos="3552"/>
        <p:guide pos="1032"/>
        <p:guide pos="7204"/>
        <p:guide pos="576"/>
        <p:guide pos="6769"/>
        <p:guide pos="3840"/>
      </p:guideLst>
    </p:cSldViewPr>
  </p:slideViewPr>
  <p:outlineViewPr>
    <p:cViewPr>
      <p:scale>
        <a:sx n="33" d="100"/>
        <a:sy n="33" d="100"/>
      </p:scale>
      <p:origin x="0" y="-23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6A28-9CAF-E041-8311-DFCD44262095}" type="datetime1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A41-3E73-2348-A8FF-2E926A2C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5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D4DA-089F-F344-9C15-F02D87A8D9F3}" type="datetime1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0545-154E-774E-8D78-F1689AC6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3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upport.office.com/en-us/article/Make-your-PowerPoint-presentations-accessible-6f7772b2-2f33-4bd2-8ca7-dae3b2b3ef25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hyperlink" Target="http://www.purdue.edu/atc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ccessibility Statement Part 1" descr="Accessibility Statement Part 1">
            <a:hlinkClick r:id="rId2" tooltip="Microsoft Office Accessibility Instructions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4200" y="1137276"/>
            <a:ext cx="5943600" cy="3124200"/>
          </a:xfrm>
          <a:prstGeom prst="rect">
            <a:avLst/>
          </a:prstGeom>
        </p:spPr>
      </p:pic>
      <p:pic>
        <p:nvPicPr>
          <p:cNvPr id="4" name="Accessibility Statement Part 2" descr="Accessibility Statement Part 2">
            <a:hlinkClick r:id="rId4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4200" y="4555798"/>
            <a:ext cx="5943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2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Ross-Ade Green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wo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ss-Ade Green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4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7"/>
            <a:ext cx="5025248" cy="42976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ss-Ade Green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5006960" cy="38404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Impact Regular 24 Point Ross-Ade Green</a:t>
            </a:r>
            <a:endParaRPr lang="en-US" dirty="0" smtClean="0"/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ss-Ade Green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Ross-Ade Green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ss-Ade Green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Bell Tower Brick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hre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Bell Tower Brick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5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207461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80" userDrawn="1">
          <p15:clr>
            <a:srgbClr val="FBAE40"/>
          </p15:clr>
        </p15:guide>
        <p15:guide id="4" pos="1416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orient="horz" pos="7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Bell Tower Brick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ll Tower Brick Bar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Bell Tower Brick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ll Tower Brick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Ever True Blue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Four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Ever True Blue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3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805792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Ever True Blue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96648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ver True Blue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Ever True Blue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3005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pos="650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ver True Blue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5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7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698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84057" y="1478617"/>
            <a:ext cx="124180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2321986" y="2071159"/>
            <a:ext cx="6799437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2321981" y="3219451"/>
            <a:ext cx="6799440" cy="10168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 conclusion, thank-you message or contact information could go here. Arial Regular 18 point minimum.</a:t>
            </a:r>
          </a:p>
        </p:txBody>
      </p:sp>
      <p:pic>
        <p:nvPicPr>
          <p:cNvPr id="12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  <p:pic>
        <p:nvPicPr>
          <p:cNvPr id="11" name="We Are Purdue. What We Make Moves The World Forward.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24100" y="6290852"/>
            <a:ext cx="4759515" cy="205262"/>
          </a:xfrm>
          <a:prstGeom prst="rect">
            <a:avLst/>
          </a:prstGeom>
        </p:spPr>
      </p:pic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082" y="6589379"/>
            <a:ext cx="647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84" userDrawn="1">
          <p15:clr>
            <a:srgbClr val="FBAE40"/>
          </p15:clr>
        </p15:guide>
        <p15:guide id="4" orient="horz" pos="4056" userDrawn="1">
          <p15:clr>
            <a:srgbClr val="FBAE40"/>
          </p15:clr>
        </p15:guide>
        <p15:guide id="5" pos="14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9662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ampus Gold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39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04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7836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3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ampus Gold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3" y="1636776"/>
            <a:ext cx="4769216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73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624" userDrawn="1">
          <p15:clr>
            <a:srgbClr val="FBAE40"/>
          </p15:clr>
        </p15:guide>
        <p15:guide id="6" orient="horz" pos="1056" userDrawn="1">
          <p15:clr>
            <a:srgbClr val="FBAE40"/>
          </p15:clr>
        </p15:guide>
        <p15:guide id="7" orient="horz" pos="39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mpus Gold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Campus Gold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Picture caption. Arial Bold 18 pt. minimum. Short description of picture, up to 3 lines of copy. Short description of picture, up to 3 lines of copy. Short description of picture, up to 3 lines of copy. </a:t>
            </a:r>
            <a:b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b="1" i="0" baseline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142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56" userDrawn="1">
          <p15:clr>
            <a:srgbClr val="FBAE40"/>
          </p15:clr>
        </p15:guide>
        <p15:guide id="4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mpus Gold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  <p15:guide id="5" pos="10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7E35-53ED-5E4E-9D20-AC891FED6640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0DB3-FFB6-DA49-A752-B59EFFE07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8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657" r:id="rId3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5.png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2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23.png"/><Relationship Id="rId5" Type="http://schemas.openxmlformats.org/officeDocument/2006/relationships/tags" Target="../tags/tag15.xml"/><Relationship Id="rId10" Type="http://schemas.openxmlformats.org/officeDocument/2006/relationships/image" Target="../media/image22.png"/><Relationship Id="rId4" Type="http://schemas.openxmlformats.org/officeDocument/2006/relationships/tags" Target="../tags/tag14.xm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19.xml"/><Relationship Id="rId7" Type="http://schemas.openxmlformats.org/officeDocument/2006/relationships/image" Target="../media/image27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0.xml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3.xml"/><Relationship Id="rId7" Type="http://schemas.openxmlformats.org/officeDocument/2006/relationships/image" Target="../media/image3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4.xml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3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1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4.png"/><Relationship Id="rId5" Type="http://schemas.openxmlformats.org/officeDocument/2006/relationships/tags" Target="../tags/tag5.xml"/><Relationship Id="rId10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9.xml"/><Relationship Id="rId7" Type="http://schemas.openxmlformats.org/officeDocument/2006/relationships/image" Target="../media/image1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0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244132" y="2728553"/>
            <a:ext cx="8168496" cy="1295191"/>
          </a:xfrm>
        </p:spPr>
        <p:txBody>
          <a:bodyPr/>
          <a:lstStyle/>
          <a:p>
            <a:r>
              <a:rPr lang="en-US" dirty="0" smtClean="0"/>
              <a:t>Sequences and Summations</a:t>
            </a:r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4"/>
          </p:nvPr>
        </p:nvSpPr>
        <p:spPr>
          <a:xfrm>
            <a:off x="2252841" y="6106739"/>
            <a:ext cx="6100937" cy="48608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Computer Science, Purdue University</a:t>
            </a:r>
          </a:p>
          <a:p>
            <a:r>
              <a:rPr lang="en-US" dirty="0" smtClean="0"/>
              <a:t>Copyright McGraw Hill, Rosen, Discrete Mathematics and its Applications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576286" y="2241554"/>
            <a:ext cx="2507802" cy="238464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349115" y="2799251"/>
            <a:ext cx="581823" cy="303363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776361" y="4890514"/>
            <a:ext cx="3307727" cy="260367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776361" y="3650467"/>
            <a:ext cx="713431" cy="761125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4813160" y="3788230"/>
            <a:ext cx="1207589" cy="416668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6450030" y="3788230"/>
            <a:ext cx="1583312" cy="399574"/>
          </a:xfrm>
          <a:prstGeom prst="rect">
            <a:avLst/>
          </a:prstGeom>
        </p:spPr>
      </p:pic>
      <p:sp>
        <p:nvSpPr>
          <p:cNvPr id="13" name="Content Placeholder 7"/>
          <p:cNvSpPr txBox="1">
            <a:spLocks/>
          </p:cNvSpPr>
          <p:nvPr/>
        </p:nvSpPr>
        <p:spPr>
          <a:xfrm>
            <a:off x="2245404" y="2181701"/>
            <a:ext cx="8229600" cy="4648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of the terms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r>
              <a:rPr lang="en-US" sz="1800" kern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sequence</a:t>
            </a:r>
          </a:p>
          <a:p>
            <a:endParaRPr lang="en-US" sz="1800" kern="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kern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notation:</a:t>
            </a:r>
          </a:p>
          <a:p>
            <a:endParaRPr lang="en-US" sz="1800" kern="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kern="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kern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9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Geometric Series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879765" y="2707195"/>
            <a:ext cx="3603923" cy="8066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62071" y="2173794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Sums of terms of geometric progressions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04275" y="3914389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Proof:</a:t>
            </a:r>
            <a:endParaRPr lang="en-US" b="1" dirty="0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956875" y="3838189"/>
            <a:ext cx="1358265" cy="7296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71075" y="3914389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09475" y="3685789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compute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, first multiply both sides of the equality by r and then manipulate the resulting sum as follows: </a:t>
            </a:r>
            <a:endParaRPr lang="en-US" dirty="0"/>
          </a:p>
        </p:txBody>
      </p:sp>
      <p:pic>
        <p:nvPicPr>
          <p:cNvPr id="15" name="Picture 1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956875" y="4803066"/>
            <a:ext cx="1376296" cy="762417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828042" y="4827749"/>
            <a:ext cx="1087653" cy="6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Geometric Series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211720" y="2431838"/>
            <a:ext cx="1249680" cy="72961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211720" y="3270038"/>
            <a:ext cx="1034415" cy="742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07120" y="3422438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Shifting the index of summation with </a:t>
            </a:r>
            <a:r>
              <a:rPr lang="en-US" i="1" dirty="0" smtClean="0"/>
              <a:t>k</a:t>
            </a:r>
            <a:r>
              <a:rPr lang="en-US" dirty="0" smtClean="0"/>
              <a:t> = </a:t>
            </a:r>
            <a:r>
              <a:rPr lang="en-US" i="1" dirty="0" smtClean="0"/>
              <a:t>j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211720" y="4108238"/>
            <a:ext cx="2263140" cy="5700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73920" y="4032038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Removing </a:t>
            </a:r>
            <a:r>
              <a:rPr lang="en-US" i="1" dirty="0" smtClean="0"/>
              <a:t>k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term and </a:t>
            </a:r>
          </a:p>
          <a:p>
            <a:r>
              <a:rPr lang="en-US" dirty="0" smtClean="0"/>
              <a:t>adding </a:t>
            </a:r>
            <a:r>
              <a:rPr lang="en-US" i="1" dirty="0" smtClean="0"/>
              <a:t>k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term.</a:t>
            </a:r>
            <a:endParaRPr lang="en-US" dirty="0"/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440320" y="4946438"/>
            <a:ext cx="2122170" cy="28765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26320" y="494643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Substituting </a:t>
            </a:r>
            <a:r>
              <a:rPr lang="en-US" i="1" dirty="0" smtClean="0"/>
              <a:t>S</a:t>
            </a:r>
            <a:r>
              <a:rPr lang="en-US" dirty="0" smtClean="0"/>
              <a:t> for summation formula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59520" y="2660438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previous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Geometric Series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pic>
        <p:nvPicPr>
          <p:cNvPr id="15" name="Picture 1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29000" y="2779115"/>
            <a:ext cx="2613660" cy="287655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886200" y="3312515"/>
            <a:ext cx="1307306" cy="42005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86000" y="255051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mbria Math" pitchFamily="18" charset="0"/>
                <a:ea typeface="Cambria Math" pitchFamily="18" charset="0"/>
              </a:rPr>
              <a:t>∴</a:t>
            </a:r>
            <a:endParaRPr lang="en-US" sz="32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38800" y="338871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r </a:t>
            </a:r>
            <a:r>
              <a:rPr lang="en-US" dirty="0" smtClean="0">
                <a:latin typeface="Cambria Math"/>
                <a:ea typeface="Cambria Math"/>
              </a:rPr>
              <a:t>≠1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38800" y="419641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r</a:t>
            </a:r>
            <a:r>
              <a:rPr lang="en-US" dirty="0" smtClean="0">
                <a:latin typeface="Cambria Math"/>
                <a:ea typeface="Cambria Math"/>
              </a:rPr>
              <a:t> = 1</a:t>
            </a:r>
            <a:endParaRPr lang="en-US" dirty="0"/>
          </a:p>
        </p:txBody>
      </p:sp>
      <p:pic>
        <p:nvPicPr>
          <p:cNvPr id="20" name="Picture 1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590800" y="4044018"/>
            <a:ext cx="2638901" cy="5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Useful Summations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pic>
        <p:nvPicPr>
          <p:cNvPr id="8" name="Content Placeholder 3" descr="table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1569" y="1733341"/>
            <a:ext cx="3673602" cy="416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8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luding Hea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83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Sequences: Some Examples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45404" y="221683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Suppose that a person deposits $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10,000.00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savings account at a bank yielding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per year with interest compounded annually. How much will be in the account after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years?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denote the amount in the account after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years.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satisfies the following recurrence relation: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P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0.11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1.11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with the initial condition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10,000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Sequences: Some 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2245404" y="2186689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P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0.11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1.11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with the initial condition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10,000</a:t>
            </a:r>
          </a:p>
          <a:p>
            <a:endParaRPr lang="en-US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Forward Substitution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1.11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1.11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1.11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1.11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1.11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: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1.11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1.11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=     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1.11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10,000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1.11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10,000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1.11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10,000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$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228,992.97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Sequences: Some 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Computer Science, Purdue University</a:t>
            </a:r>
          </a:p>
          <a:p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245404" y="2156543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a few terms of a sequence, try to identify the sequence. Conjecture a formula, recurrence relation, or some other rule.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questions to ask?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there repeated terms of the same value?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you obtain a term from the previous term by adding an amount or multiplying by an amount?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you obtain a term by combining the previous terms in some way?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they cycles among the terms?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the terms match those of a well known sequence?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Integer Sequences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45403" y="2166593"/>
            <a:ext cx="8878121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19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Find formulae for the sequences with the following first five terms: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1, ½, ¼, 1/8, 1/16</a:t>
            </a:r>
          </a:p>
          <a:p>
            <a:r>
              <a:rPr lang="en-US" sz="19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Solution: 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Note that the denominators are powers of 2. The sequence with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9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1/2</a:t>
            </a:r>
            <a:r>
              <a:rPr lang="en-US" sz="1900" i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is a possible match. This is a geometric progression with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 1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and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r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 ½.</a:t>
            </a:r>
          </a:p>
          <a:p>
            <a:r>
              <a:rPr lang="en-US" sz="1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19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Consider 1,3,5,7,9</a:t>
            </a:r>
          </a:p>
          <a:p>
            <a:r>
              <a:rPr lang="en-US" sz="19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Solution: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Note that each term is obtained by adding 2 to the previous term.  A possible formula is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9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+ 1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. 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This is an arithmetic progression with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=1 and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d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 2.</a:t>
            </a:r>
          </a:p>
          <a:p>
            <a:r>
              <a:rPr lang="en-US" sz="1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19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1, -1, 1, -1,1</a:t>
            </a:r>
          </a:p>
          <a:p>
            <a:r>
              <a:rPr lang="en-US" sz="19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Solution: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The terms alternate between 1 and -1. A possible sequence is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9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1)</a:t>
            </a:r>
            <a:r>
              <a:rPr lang="en-US" sz="1900" i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. This is a geometric progression with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and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r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1.</a:t>
            </a:r>
            <a:endParaRPr lang="en-US" sz="1900" i="1" dirty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7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Sequences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pic>
        <p:nvPicPr>
          <p:cNvPr id="11" name="Content Placeholder 3" descr="table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5404" y="2313997"/>
            <a:ext cx="750507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Inferring Sequences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45404" y="2257027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Conjecture a simple formula for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the first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terms of the sequence {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1, 7, 25, 79, 241, 727, 2185, 6559, 19681, 59047.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Note the ratio of each term to the previous approximates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now compare with the  sequence 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  We notice that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 term is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less than the corresponding power of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So a good conjecture is  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3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5404" y="6136785"/>
            <a:ext cx="6128084" cy="222146"/>
          </a:xfrm>
        </p:spPr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pic>
        <p:nvPicPr>
          <p:cNvPr id="15" name="Picture 1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217204" y="2300641"/>
            <a:ext cx="2734628" cy="260033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217204" y="2681641"/>
            <a:ext cx="611981" cy="316706"/>
          </a:xfrm>
          <a:prstGeom prst="rect">
            <a:avLst/>
          </a:prstGeom>
        </p:spPr>
      </p:pic>
      <p:sp>
        <p:nvSpPr>
          <p:cNvPr id="17" name="Content Placeholder 7"/>
          <p:cNvSpPr txBox="1">
            <a:spLocks/>
          </p:cNvSpPr>
          <p:nvPr/>
        </p:nvSpPr>
        <p:spPr>
          <a:xfrm>
            <a:off x="2245404" y="2224441"/>
            <a:ext cx="8229600" cy="4648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the terms       </a:t>
            </a:r>
          </a:p>
          <a:p>
            <a:r>
              <a:rPr lang="en-US" sz="1800" kern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sequence</a:t>
            </a:r>
          </a:p>
          <a:p>
            <a:endParaRPr lang="en-US" sz="1800" kern="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kern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notation:</a:t>
            </a:r>
          </a:p>
          <a:p>
            <a:endParaRPr lang="en-US" sz="1800" kern="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kern="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kern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variable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called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of summation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It runs through all the integers starting with its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 limit  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ending with its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 limit 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683804" y="3367442"/>
            <a:ext cx="676637" cy="721872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5603228" y="3523012"/>
            <a:ext cx="1211761" cy="406354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053810" y="3535581"/>
            <a:ext cx="1460763" cy="360126"/>
          </a:xfrm>
          <a:prstGeom prst="rect">
            <a:avLst/>
          </a:prstGeom>
        </p:spPr>
      </p:pic>
      <p:pic>
        <p:nvPicPr>
          <p:cNvPr id="21" name="Content Placeholder 3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4226603" y="4454031"/>
            <a:ext cx="3557588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45404" y="2176641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generally for a set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064804" y="2553408"/>
            <a:ext cx="936574" cy="322262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188504" y="3395152"/>
            <a:ext cx="3639162" cy="63267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188504" y="4143645"/>
            <a:ext cx="2643428" cy="587789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197257" y="4955820"/>
            <a:ext cx="562165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m, a_{m+1},   \dots, a_n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mbox{If}\; S = \{2,5,7,10\}\; \mbox{then}\;\sum_{j \in S} a_j =  a_2 + a_5 + a_7 + a_{10}$$&#10;\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m, a_{m+1},   \dots, a_n$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a_n\}$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m \times a_{m+1} \times \dots \times a_n$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prod_{j=m}^{n} a_j   $$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prod_{j=m}^{n} a_j   $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prod_{m \leq j \leq n} a_j   $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sum_{j=0}^n ar^j\; =\;  \left\{\begin{array}{ll}\frac{ar^{n+1} -a}{r-1}&amp; r\not= 1\\&#10;(n + 1)a &amp; r = 1\end{array}\right.  $$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S_n = \sum_{j=0}^n ar^j$$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rS_n = r\sum_{j=0}^n ar^j$$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a_n\}$&#10;&#10;\end{document}"/>
  <p:tag name="IGUANATEXSIZE" val="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\sum_{j=0}^n ar^{j+1}$$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\sum_{j=0}^n ar^{j+1}$$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\sum_{k=1}^{n+1} ar^{k}$$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\left(\sum_{k=0}^n ar^{k}\right) + (ar^{n + 1} -a)$$&#10;\end{document}"/>
  <p:tag name="IGUANATEXSIZE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S_n + (ar^{n + 1} -a)$$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rS_n= S_n + (ar^{n + 1} -a)$$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S_n= \frac{ar^{n + 1} -a}{r -1}$$&#10;\end{document}"/>
  <p:tag name="IGUANATEXSIZE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S_n = \sum_{j=0}^n ar^{j} = \sum_{j = 0}^{n}a = (n + 1)a$$&#10;\end{document}"/>
  <p:tag name="IGUANATEXSIZ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sum_{j=m}^{n} a_j   $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sum_{j=m}^{n} a_j   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sum_{m \leq j \leq n} a_j   $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m + a_{m+1} +  \dots + a_n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sum_{j \in S} a_j$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r^{0} + r^{1} + r^{2} + r^{3} + \dots + r^{n} = \sum_{0}^{n} r^j$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1 + \frac{1}{2} + \frac{1}{3} + \frac{1}{4} + \dots = \sum_{1}^{\infty} \frac{1}{i}$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Purdue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28E0E"/>
      </a:accent1>
      <a:accent2>
        <a:srgbClr val="98700D"/>
      </a:accent2>
      <a:accent3>
        <a:srgbClr val="5B6870"/>
      </a:accent3>
      <a:accent4>
        <a:srgbClr val="849E2A"/>
      </a:accent4>
      <a:accent5>
        <a:srgbClr val="B36012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-Template2-MultiSection_WideScreen-Rev.pptx" id="{6F776E05-9C5C-4C42-8ADC-03919E3FC17A}" vid="{C1D08114-815E-B045-A1AC-18B7D2312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PPT-Template2-MultiSection_WideScreen (1)</Template>
  <TotalTime>0</TotalTime>
  <Words>771</Words>
  <Application>Microsoft Office PowerPoint</Application>
  <PresentationFormat>Widescreen</PresentationFormat>
  <Paragraphs>110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Impact</vt:lpstr>
      <vt:lpstr>Wingdings</vt:lpstr>
      <vt:lpstr>Office Theme</vt:lpstr>
      <vt:lpstr>Sequences and Summations</vt:lpstr>
      <vt:lpstr>Sequences and Summations</vt:lpstr>
      <vt:lpstr>Sequences and Summations</vt:lpstr>
      <vt:lpstr>Sequences and Summations</vt:lpstr>
      <vt:lpstr>Sequences and Summations</vt:lpstr>
      <vt:lpstr>Sequences and Summations</vt:lpstr>
      <vt:lpstr>Sequences and Summations</vt:lpstr>
      <vt:lpstr>Sequences and Summations</vt:lpstr>
      <vt:lpstr>Sequences and Summations</vt:lpstr>
      <vt:lpstr>Sequences and Summations</vt:lpstr>
      <vt:lpstr>Sequences and Summations</vt:lpstr>
      <vt:lpstr>Sequences and Summations</vt:lpstr>
      <vt:lpstr>Sequences and Summations</vt:lpstr>
      <vt:lpstr>Sequences and Summations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2018-04-02T02:49:45Z</dcterms:created>
  <dcterms:modified xsi:type="dcterms:W3CDTF">2018-04-10T02:29:35Z</dcterms:modified>
  <cp:category/>
</cp:coreProperties>
</file>