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2.xml"/><Relationship Id="rId7" Type="http://schemas.openxmlformats.org/officeDocument/2006/relationships/image" Target="../media/image3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1.xml"/><Relationship Id="rId7" Type="http://schemas.openxmlformats.org/officeDocument/2006/relationships/image" Target="../media/image3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42.png"/><Relationship Id="rId5" Type="http://schemas.openxmlformats.org/officeDocument/2006/relationships/tags" Target="../tags/tag33.xml"/><Relationship Id="rId10" Type="http://schemas.openxmlformats.org/officeDocument/2006/relationships/image" Target="../media/image41.png"/><Relationship Id="rId4" Type="http://schemas.openxmlformats.org/officeDocument/2006/relationships/tags" Target="../tags/tag32.xml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4.xml"/><Relationship Id="rId7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Transposes of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9673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be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matrix.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transpose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, denoted by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 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matrix obtained by interchanging the rows and columns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=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b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then 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b</a:t>
            </a:r>
            <a:r>
              <a:rPr lang="en-US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ij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a</a:t>
            </a:r>
            <a:r>
              <a:rPr lang="en-US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ji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for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=1,2,…,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= 1,2, ...,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45404" y="3835958"/>
            <a:ext cx="7473315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Transposes of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2245404" y="2196737"/>
                <a:ext cx="8229600" cy="4389120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rm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 baseline="0">
                    <a:solidFill>
                      <a:schemeClr val="accent2"/>
                    </a:solidFill>
                    <a:latin typeface="Impac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Definition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 square matrix </a:t>
                </a:r>
                <a:r>
                  <a:rPr lang="en-US" sz="1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</a:rPr>
                  <a:t> is called symmetric if  </a:t>
                </a:r>
                <a:r>
                  <a:rPr lang="en-US" sz="1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A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 =</a:t>
                </a:r>
                <a:r>
                  <a:rPr lang="en-US" sz="1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 A</a:t>
                </a:r>
                <a:r>
                  <a:rPr lang="en-US" sz="1800" baseline="30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t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. Thus </a:t>
                </a:r>
                <a:r>
                  <a:rPr lang="en-US" sz="1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=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[</a:t>
                </a:r>
                <a:r>
                  <a:rPr lang="en-US" sz="180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a</a:t>
                </a:r>
                <a:r>
                  <a:rPr lang="en-US" sz="1800" i="1" baseline="-250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ij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is symmetric if  </a:t>
                </a:r>
                <a:r>
                  <a:rPr lang="en-US" sz="180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a</a:t>
                </a:r>
                <a:r>
                  <a:rPr lang="en-US" sz="1800" i="1" baseline="-250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ij</a:t>
                </a:r>
                <a:r>
                  <a:rPr lang="en-US" sz="1800" baseline="-25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 = </a:t>
                </a:r>
                <a:r>
                  <a:rPr lang="en-US" sz="180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a</a:t>
                </a:r>
                <a:r>
                  <a:rPr lang="en-US" sz="1800" i="1" baseline="-250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ji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 for </a:t>
                </a:r>
                <a:r>
                  <a:rPr lang="en-US" sz="180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i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 and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j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 with  1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≤ </a:t>
                </a:r>
                <a:r>
                  <a:rPr lang="en-US" sz="1800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i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≤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n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  and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1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≤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j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≤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n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. </a:t>
                </a:r>
              </a:p>
              <a:p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Cambria Math" pitchFamily="18" charset="0"/>
                  <a:cs typeface="Arial" panose="020B0604020202020204" pitchFamily="34" charset="0"/>
                  <a:sym typeface="Symbol"/>
                </a:endParaRPr>
              </a:p>
              <a:p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itchFamily="18" charset="0"/>
                    <a:cs typeface="Arial" panose="020B0604020202020204" pitchFamily="34" charset="0"/>
                    <a:sym typeface="Symbol"/>
                  </a:rPr>
                  <a:t>Symmetric matrices do not change when their rows and columns are interchanged.</a:t>
                </a:r>
                <a:endParaRPr lang="en-US" sz="1800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/>
                  <a:cs typeface="Arial" panose="020B0604020202020204" pitchFamily="34" charset="0"/>
                  <a:sym typeface="Symbol"/>
                </a:endParaRPr>
              </a:p>
              <a:p>
                <a:endParaRPr lang="en-US" sz="1800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/>
                  <a:cs typeface="Arial" panose="020B0604020202020204" pitchFamily="34" charset="0"/>
                  <a:sym typeface="Symbol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  <a:sym typeface="Symbol"/>
                  </a:rPr>
                  <a:t> is a symmetric matrix.</a:t>
                </a:r>
              </a:p>
              <a:p>
                <a:endParaRPr lang="en-US" dirty="0" smtClean="0">
                  <a:latin typeface="Cambria Math"/>
                  <a:ea typeface="Cambria Math"/>
                  <a:sym typeface="Symbol"/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4" y="2196737"/>
                <a:ext cx="8229600" cy="4389120"/>
              </a:xfrm>
              <a:prstGeom prst="rect">
                <a:avLst/>
              </a:prstGeom>
              <a:blipFill rotWithShape="0">
                <a:blip r:embed="rId2"/>
                <a:stretch>
                  <a:fillRect l="-1704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8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Zero-One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15259" y="2196737"/>
            <a:ext cx="8717347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matrix all of whose entries are either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called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zero-one matrix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operating on discrete structures represented by zero-one matrices are based on Boolean arithmetic defined by the following Boolean operations: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72459" y="3871072"/>
            <a:ext cx="3190875" cy="6096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330060" y="3871072"/>
            <a:ext cx="3686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Zero-One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22688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be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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zero-one matrices.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The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join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of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and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is the zero-one matrix with (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i,j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)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entry 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∨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. The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join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of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and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denoted by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∨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meet of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of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and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zero-one matrix with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i,j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)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entry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∧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The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meet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of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and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denoted  by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∧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Joins and Meets of Zero-One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2639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Find the join and meet of the zero-one matrices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join of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The meet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506473" y="2553408"/>
            <a:ext cx="2047875" cy="6096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097272" y="2553408"/>
            <a:ext cx="2034540" cy="6096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881882" y="3800320"/>
            <a:ext cx="5501640" cy="6096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881882" y="4836929"/>
            <a:ext cx="550164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 Product of Zero-One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45404" y="2156544"/>
            <a:ext cx="833551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 be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zero-one matrix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be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zero-one matrix.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Boolean product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,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denoted by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⊙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, is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X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zero-one matrix with(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i,j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)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entry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        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ij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= 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∧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1</a:t>
            </a:r>
            <a:r>
              <a:rPr lang="en-US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)∨ 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∧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2j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) ∨ … ∨ (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ik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∧ 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kj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)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: Find the Boolean product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, where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910918" y="4598537"/>
            <a:ext cx="1739265" cy="91249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882718" y="4827137"/>
            <a:ext cx="203454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 Product of Zero-One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4697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Boolean product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⊙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given by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237760" y="4021050"/>
            <a:ext cx="1821180" cy="91249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78961" y="4021050"/>
            <a:ext cx="2872740" cy="91249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72132" y="2740862"/>
            <a:ext cx="7311390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 Powers of Zero-One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45404" y="228717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all positive integers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760004" y="2256692"/>
            <a:ext cx="1481519" cy="638747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85668" y="3337403"/>
            <a:ext cx="2444591" cy="684371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530190" y="3337402"/>
            <a:ext cx="2614613" cy="68437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515646" y="4458632"/>
            <a:ext cx="2614613" cy="684371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515646" y="5313955"/>
            <a:ext cx="5975033" cy="6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Matrices: Overview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4649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Matrices are useful discrete structures that can be used in many ways. For example, they are used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certain types of functions known as linear transformations.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 which vertices of a graph are connected by edges.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Machine Learning, Data Mining, and Information Retrieval, they play essential roles.</a:t>
            </a: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Matrices: Definitions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9673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rectangular array of numbers. A matrix with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columns is called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plural of matrix is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matrix with the same number of rows as columns is called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matrices are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they have the same number of rows and the same number of columns and the corresponding entries in every position are equal.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847738" y="4497590"/>
            <a:ext cx="933450" cy="912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70065" y="4705464"/>
            <a:ext cx="17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matrix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838586" y="2690337"/>
            <a:ext cx="95156" cy="93692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487621" y="4839999"/>
            <a:ext cx="115618" cy="1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Matrices: Notation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3" y="2216833"/>
            <a:ext cx="9259959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positive integers and let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matrix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[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,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,…,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].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The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j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column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is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matrix:</a:t>
            </a:r>
          </a:p>
          <a:p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  <a:sym typeface="Symbol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element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entry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We can use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to denote the matrix  with its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equal to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641558" y="2216833"/>
            <a:ext cx="2668905" cy="114014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442914" y="3841321"/>
            <a:ext cx="635794" cy="114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Addition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45404" y="224697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[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[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 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matrices. The sum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by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is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X 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matrix that has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as its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i,j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element. In other words,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Note that matrices of different sizes can not be added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dirty="0"/>
          </a:p>
        </p:txBody>
      </p:sp>
      <p:pic>
        <p:nvPicPr>
          <p:cNvPr id="16" name="Picture 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479677" y="3288497"/>
            <a:ext cx="6376035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10017804" y="533483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176641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 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k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 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matrix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by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is the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matrix that has its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i,j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element equal to the sum of the products of the corresponding elements from the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row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and the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j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column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 In other words, if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then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1j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+ … +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kj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</a:t>
            </a: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 product of two matrices is undefined when the number of columns in the first matrix is not the same as the number of rows in the second.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05056" y="3734340"/>
            <a:ext cx="3263265" cy="9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05438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 of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and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931204" y="2633509"/>
            <a:ext cx="2658904" cy="182308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903004" y="2785909"/>
            <a:ext cx="3307556" cy="114014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598204" y="4538508"/>
            <a:ext cx="2768918" cy="1367314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245404" y="5568820"/>
            <a:ext cx="373761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Multiplication is not Commutative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236931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Does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Solution: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≠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836204" y="2511251"/>
            <a:ext cx="1512570" cy="60960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427004" y="2435051"/>
            <a:ext cx="1497330" cy="6096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630464" y="3723528"/>
            <a:ext cx="1718310" cy="60960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068864" y="3723528"/>
            <a:ext cx="17183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Matrix and Powers of Matrices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09954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matrix of order 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matrix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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where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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ij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= 1 if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and 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ij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= 0 if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i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≠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                                                           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= A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                                                  when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is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matrix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 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Powers of square matrices can be defined. When A is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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matrix, we have: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  <a:sym typeface="Symbol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       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0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r>
              <a:rPr lang="en-US" sz="1800" i="1" baseline="30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AAA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∙∙∙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A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94583" y="2911554"/>
            <a:ext cx="1998821" cy="1367314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16200000">
            <a:off x="4982742" y="4801721"/>
            <a:ext cx="381000" cy="1295400"/>
          </a:xfrm>
          <a:prstGeom prst="leftBrace">
            <a:avLst>
              <a:gd name="adj1" fmla="val 8333"/>
              <a:gd name="adj2" fmla="val 47350"/>
            </a:avLst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9342" y="56399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r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B}\; = \;\left[\begin{array}{cccc}&#10;c_{11} &amp; c_{12}&amp; \ldots &amp; c_{1n}\\&#10;c_{21} &amp; c_{22} &amp; \ldots &amp; c_{2n}\\&#10;. &amp; . &amp;  &amp; .\\&#10;. &amp; . &amp; {\color{red}c_{ij}} &amp; .\\&#10;. &amp; . &amp;   &amp; .\\&#10;c_{m1} &amp; c_{m2} &amp; \ldots &amp; c_{mn}&#10;\end{array}&#10;\right]&#10;$$&#10;&#10;\end{document}"/>
  <p:tag name="IGUANATEXSIZ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$&#10;{\color{red}c_{ij} = a_{i1}b_{1j} + a_{i2}b_{2j} + \dots + a_{ik}b_{kj}}&#10;$$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} = \left[\begin{array}{ll}&#10;1 &amp; 1\\&#10;2 &amp;1\end{array}&#10;\right]&#10;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} = \left[\begin{array}{ll}&#10;2 &amp; 1\\&#10;1 &amp;1\end{array}&#10;\right]&#10;$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B} = \left[\begin{array}{ll}&#10;2 &amp; 2\\&#10;5 &amp;3\end{array}&#10;\right]&#10;$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A} = \left[\begin{array}{ll}&#10;4 &amp; 3\\&#10;3 &amp;2\end{array}&#10;\right]&#10;$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I}_{\bf n}\; = \;\left[\begin{array}{cccc}&#10;1 &amp; 0&amp; \ldots &amp; 0\\&#10;0 &amp; 1 &amp; \ldots &amp; 0\\&#10;. &amp; . &amp;  &amp; .\\&#10;. &amp; . &amp; . &amp; .\\&#10;. &amp; . &amp;   &amp; .\\&#10;0 &amp; 0 &amp; \ldots &amp; 1&#10;\end{array}&#10;\right]&#10;$$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transpose of the matrix}\;&#10;\left[&#10;\begin{array}{rrr}&#10;1 &amp;2 &amp; 3\\&#10;4 &amp;5&amp; 6\\&#10;\end{array}&#10;\right]&#10;\;&#10;\mbox{is the matrix}&#10;\;&#10;\left[&#10;\begin{array}{rr}&#10;1 &amp; 4 \\2 &amp; 5\\&#10;3 &amp; 6&#10;\end{array}&#10;\right].&#10;$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wedge b_2 =  \left\{&#10;\begin{array}{ll}&#10;1 &amp;\mbox{if}\; b_1 = b_2 = 1\\&#10;0 &amp; \mbox{otherwise}&#10;\end{array}&#10;\right.&#10;\]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vee b_2 =  \left\{&#10;\begin{array}{ll}&#10;1 &amp;\mbox{if}\; b_1 = 1\; \mbox{or}\;  b_2 = 1\\&#10;0 &amp; \mbox{otherwise}&#10;\end{array}&#10;\right.&#10;\]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&#10;\left[&#10;\begin{array}{lll}&#10;0 &amp; 0 &amp; 1\\&#10;1 &amp; 0 &amp; 0\\&#10;1 &amp; 1 &amp; 0&#10;\end{array}&#10;\right].&#10;$$&#10;&#10;\end{document}"/>
  <p:tag name="IGUANATEXSIZE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2]} = {\bf A} \odot {\bf A} =&#10;\left[&#10;\begin{array}{lll}&#10;1 &amp; 1 &amp; 0\\&#10;0 &amp; 0 &amp; 1\\&#10;1 &amp; 0 &amp; 1&#10;\end{array}&#10;\right]&#10;$$&#10;&#10;\end{document}"/>
  <p:tag name="IGUANATEXSIZE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3]} = {\bf A}^{[2]} \odot {\bf A} =&#10;\left[&#10;\begin{array}{lll}&#10;1 &amp; 0 &amp; 1\\&#10;1 &amp; 1 &amp; 0\\&#10;1 &amp; 1 &amp; 1&#10;\end{array}&#10;\right]&#10;$$&#10;&#10;\end{document}"/>
  <p:tag name="IGUANATEXSIZE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4]} = {\bf A}^{[3]} \odot {\bf A} =&#10;\left[&#10;\begin{array}{lll}&#10;1 &amp; 1 &amp; 1\\&#10;1 &amp; 0 &amp; 1\\&#10;1 &amp; 1 &amp; 1&#10;\end{array}&#10;\right]&#10;$$&#10;&#10;\end{document}"/>
  <p:tag name="IGUANATEXSIZ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5]} =&#10;\left[&#10;\begin{array}{lll}&#10;1 &amp; 1 &amp; 1\\&#10;1 &amp; 1 &amp; 1\\&#10;1 &amp; 1 &amp; 1&#10;\end{array}&#10;\right]&#10;\;\;\bf{A}^{[n]} = {\bf A}^{5} \;\; \;\;\mbox{for all positive integers $n$ with $n \geq 5$}&#10;.$$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rrr}&#10;1 &amp;0 &amp; -1\\&#10;2 &amp;2&amp; -3\\&#10;3&amp; 4 &amp; 0&#10;\end{array}&#10;\right]&#10;\; + \;&#10;\left[&#10;\begin{array}{rrr}&#10;3 &amp; 4 &amp; -1\\&#10;1 &amp; -3 &amp; 0\\&#10;-1 &amp; 1 &amp; 2\\&#10;\end{array}&#10;\right]&#10;\;&#10;=&#10;\;&#10;\left[&#10;\begin{array}{rrr}&#10;4 &amp; 4 &amp; -2\\3 &amp; -1 &amp; -3\\&#10;2 &amp; 5 &amp; 2&#10;\end{array}&#10;\right]&#10;$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}\; = \;\left[\begin{array}{cccc}&#10;a_{11} &amp; a_{12}&amp; \ldots  &amp; a_{1k}\\&#10;a_{21} &amp; a_{22} &amp; \ldots &amp; a_{2k}\\&#10;. &amp; . &amp;  &amp; .\\&#10;. &amp; . &amp;   &amp; .\\&#10;{\color{red}a_{i1}} &amp; {\color{red}a_{i2}} &amp; {\color{red}\ldots} &amp; {\color{red}a_{ik}}\\&#10;. &amp; . &amp;   &amp; .\\&#10;. &amp; . &amp; &amp; .\\&#10;a_{m1} &amp; a_{m2} &amp; \ldots &amp; a_{mk}&#10;\end{array}&#10;\right]&#10;$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B}\; = \;\left[\begin{array}{cccccc}&#10;b_{11} &amp; a_{12}&amp; \ldots &amp; {\color{red}b_{1j}}&amp; \ldots  &amp; b_{1n}\\&#10;b_{21} &amp; b_{22} &amp; \ldots &amp; {\color{red}b_{2j}} &amp; \ldots &amp; b_{2n}\\&#10;. &amp; . &amp;  &amp; .\\&#10;. &amp; . &amp;   &amp; .\\&#10;b_{k1} &amp; b_{k2} &amp; \ldots &amp; {\color{red} b_{kj}} &amp; \ldots &amp; b_{kn}&#10;\end{array}&#10;\right]&#10;$$&#10;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1085</Words>
  <Application>Microsoft Office PowerPoint</Application>
  <PresentationFormat>Widescreen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Impact</vt:lpstr>
      <vt:lpstr>Symbol</vt:lpstr>
      <vt:lpstr>Wingdings</vt:lpstr>
      <vt:lpstr>Office Theme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2018-04-11T00:01:29Z</dcterms:modified>
  <cp:category/>
</cp:coreProperties>
</file>