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7"/>
  </p:notesMasterIdLst>
  <p:handoutMasterIdLst>
    <p:handoutMasterId r:id="rId18"/>
  </p:handoutMasterIdLst>
  <p:sldIdLst>
    <p:sldId id="257" r:id="rId2"/>
    <p:sldId id="258" r:id="rId3"/>
    <p:sldId id="297" r:id="rId4"/>
    <p:sldId id="298" r:id="rId5"/>
    <p:sldId id="299" r:id="rId6"/>
    <p:sldId id="300" r:id="rId7"/>
    <p:sldId id="321" r:id="rId8"/>
    <p:sldId id="301" r:id="rId9"/>
    <p:sldId id="322" r:id="rId10"/>
    <p:sldId id="323" r:id="rId11"/>
    <p:sldId id="324" r:id="rId12"/>
    <p:sldId id="305" r:id="rId13"/>
    <p:sldId id="325" r:id="rId14"/>
    <p:sldId id="326"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ldId id="257"/>
          </p14:sldIdLst>
        </p14:section>
        <p14:section name="Section One (Campus Gold)" id="{4270ABB2-C298-3944-8E72-E9400DBEB29D}">
          <p14:sldIdLst>
            <p14:sldId id="258"/>
            <p14:sldId id="297"/>
            <p14:sldId id="298"/>
            <p14:sldId id="299"/>
            <p14:sldId id="300"/>
            <p14:sldId id="321"/>
            <p14:sldId id="301"/>
            <p14:sldId id="322"/>
            <p14:sldId id="323"/>
            <p14:sldId id="324"/>
            <p14:sldId id="305"/>
            <p14:sldId id="325"/>
            <p14:sldId id="326"/>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9" autoAdjust="0"/>
    <p:restoredTop sz="86397" autoAdjust="0"/>
  </p:normalViewPr>
  <p:slideViewPr>
    <p:cSldViewPr snapToGrid="0">
      <p:cViewPr varScale="1">
        <p:scale>
          <a:sx n="95" d="100"/>
          <a:sy n="95" d="100"/>
        </p:scale>
        <p:origin x="114" y="174"/>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4/10/2018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43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4/10/2018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Algorithms</a:t>
            </a:r>
            <a:endParaRPr lang="en-US" dirty="0"/>
          </a:p>
        </p:txBody>
      </p:sp>
      <p:sp>
        <p:nvSpPr>
          <p:cNvPr id="4" name="Footer"/>
          <p:cNvSpPr>
            <a:spLocks noGrp="1"/>
          </p:cNvSpPr>
          <p:nvPr>
            <p:ph type="body" sz="quarter" idx="14"/>
          </p:nvPr>
        </p:nvSpPr>
        <p:spPr>
          <a:xfrm>
            <a:off x="2252841" y="6106739"/>
            <a:ext cx="6100937" cy="486085"/>
          </a:xfrm>
        </p:spPr>
        <p:txBody>
          <a:bodyPr>
            <a:normAutofit fontScale="92500"/>
          </a:bodyPr>
          <a:lstStyle/>
          <a:p>
            <a:pPr lvl="0"/>
            <a:r>
              <a:rPr lang="en-US" dirty="0" smtClean="0"/>
              <a:t>Computer Science, Purdue University</a:t>
            </a:r>
          </a:p>
          <a:p>
            <a:r>
              <a:rPr lang="en-US" dirty="0" smtClean="0"/>
              <a:t>Copyright McGraw Hill, Rosen, Discrete Mathematics and its Applications</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Scheduling</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7" name="Content Placeholder 2"/>
          <p:cNvSpPr txBox="1">
            <a:spLocks/>
          </p:cNvSpPr>
          <p:nvPr/>
        </p:nvSpPr>
        <p:spPr>
          <a:xfrm>
            <a:off x="2245404" y="2236930"/>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Picking the shortest talk doesn’t work.</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Can you find a counterexample here?</a:t>
            </a:r>
          </a:p>
          <a:p>
            <a:r>
              <a:rPr lang="en-US" sz="1800" dirty="0" smtClean="0">
                <a:solidFill>
                  <a:schemeClr val="tx1"/>
                </a:solidFill>
                <a:latin typeface="Arial" panose="020B0604020202020204" pitchFamily="34" charset="0"/>
                <a:cs typeface="Arial" panose="020B0604020202020204" pitchFamily="34" charset="0"/>
              </a:rPr>
              <a:t>But picking the one that ends soonest does work. </a:t>
            </a:r>
            <a:endParaRPr lang="en-US" sz="1800" dirty="0">
              <a:solidFill>
                <a:schemeClr val="tx1"/>
              </a:solidFill>
              <a:latin typeface="Arial" panose="020B0604020202020204" pitchFamily="34" charset="0"/>
              <a:cs typeface="Arial" panose="020B0604020202020204" pitchFamily="34" charset="0"/>
            </a:endParaRPr>
          </a:p>
        </p:txBody>
      </p:sp>
      <p:grpSp>
        <p:nvGrpSpPr>
          <p:cNvPr id="8" name="Group 7"/>
          <p:cNvGrpSpPr/>
          <p:nvPr/>
        </p:nvGrpSpPr>
        <p:grpSpPr>
          <a:xfrm>
            <a:off x="5598204" y="3501850"/>
            <a:ext cx="838200" cy="685800"/>
            <a:chOff x="4038600" y="3657600"/>
            <a:chExt cx="838200" cy="685800"/>
          </a:xfrm>
        </p:grpSpPr>
        <p:sp>
          <p:nvSpPr>
            <p:cNvPr id="9" name="Rectangle 8"/>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38600" y="36576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grpSp>
      <p:sp>
        <p:nvSpPr>
          <p:cNvPr id="11" name="TextBox 10"/>
          <p:cNvSpPr txBox="1"/>
          <p:nvPr/>
        </p:nvSpPr>
        <p:spPr>
          <a:xfrm>
            <a:off x="5522004" y="327325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9:00 </a:t>
            </a:r>
            <a:r>
              <a:rPr lang="en-US" sz="1100" dirty="0" smtClean="0"/>
              <a:t>AM</a:t>
            </a:r>
            <a:endParaRPr lang="en-US" sz="1100" dirty="0"/>
          </a:p>
        </p:txBody>
      </p:sp>
      <p:sp>
        <p:nvSpPr>
          <p:cNvPr id="12" name="TextBox 11"/>
          <p:cNvSpPr txBox="1"/>
          <p:nvPr/>
        </p:nvSpPr>
        <p:spPr>
          <a:xfrm>
            <a:off x="5522004" y="426385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10:00 </a:t>
            </a:r>
            <a:r>
              <a:rPr lang="en-US" sz="1100" dirty="0" smtClean="0"/>
              <a:t>AM</a:t>
            </a:r>
            <a:endParaRPr lang="en-US" sz="1100" dirty="0"/>
          </a:p>
        </p:txBody>
      </p:sp>
      <p:grpSp>
        <p:nvGrpSpPr>
          <p:cNvPr id="13" name="Group 12"/>
          <p:cNvGrpSpPr/>
          <p:nvPr/>
        </p:nvGrpSpPr>
        <p:grpSpPr>
          <a:xfrm>
            <a:off x="4302804" y="2739850"/>
            <a:ext cx="1752600" cy="1633210"/>
            <a:chOff x="2514600" y="2971800"/>
            <a:chExt cx="1752600" cy="1633210"/>
          </a:xfrm>
        </p:grpSpPr>
        <p:sp>
          <p:nvSpPr>
            <p:cNvPr id="14" name="Rectangle 13"/>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4600" y="3505200"/>
              <a:ext cx="838200" cy="369332"/>
            </a:xfrm>
            <a:prstGeom prst="rect">
              <a:avLst/>
            </a:prstGeom>
            <a:noFill/>
          </p:spPr>
          <p:txBody>
            <a:bodyPr wrap="square" rtlCol="0">
              <a:spAutoFit/>
            </a:bodyPr>
            <a:lstStyle/>
            <a:p>
              <a:r>
                <a:rPr lang="en-US" dirty="0" smtClean="0"/>
                <a:t> Talk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8:00 </a:t>
              </a:r>
              <a:r>
                <a:rPr lang="en-US" sz="1100" dirty="0" smtClean="0"/>
                <a:t>AM</a:t>
              </a:r>
              <a:endParaRPr lang="en-US" sz="1100" dirty="0"/>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:9:45 </a:t>
              </a:r>
              <a:r>
                <a:rPr lang="en-US" sz="1100" dirty="0" smtClean="0"/>
                <a:t> AM</a:t>
              </a:r>
              <a:endParaRPr lang="en-US" sz="1100" dirty="0"/>
            </a:p>
          </p:txBody>
        </p:sp>
      </p:grpSp>
      <p:grpSp>
        <p:nvGrpSpPr>
          <p:cNvPr id="18" name="Group 17"/>
          <p:cNvGrpSpPr/>
          <p:nvPr/>
        </p:nvGrpSpPr>
        <p:grpSpPr>
          <a:xfrm>
            <a:off x="7198404" y="3730450"/>
            <a:ext cx="1676400" cy="1404610"/>
            <a:chOff x="5410200" y="3352800"/>
            <a:chExt cx="1676400" cy="1404610"/>
          </a:xfrm>
        </p:grpSpPr>
        <p:sp>
          <p:nvSpPr>
            <p:cNvPr id="19" name="Rectangle 18"/>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410200" y="38100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3</a:t>
              </a:r>
              <a:endParaRPr lang="en-US" dirty="0">
                <a:latin typeface="Cambria Math" pitchFamily="18" charset="0"/>
                <a:ea typeface="Cambria Math" pitchFamily="18" charset="0"/>
              </a:endParaRPr>
            </a:p>
          </p:txBody>
        </p:sp>
        <p:sp>
          <p:nvSpPr>
            <p:cNvPr id="21" name="TextBox 20"/>
            <p:cNvSpPr txBox="1"/>
            <p:nvPr/>
          </p:nvSpPr>
          <p:spPr>
            <a:xfrm>
              <a:off x="5410200" y="4495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11:00 </a:t>
              </a:r>
              <a:r>
                <a:rPr lang="en-US" sz="1100" dirty="0" smtClean="0"/>
                <a:t>AM</a:t>
              </a:r>
              <a:endParaRPr lang="en-US" sz="1100" dirty="0"/>
            </a:p>
          </p:txBody>
        </p:sp>
        <p:sp>
          <p:nvSpPr>
            <p:cNvPr id="22" name="TextBox 21"/>
            <p:cNvSpPr txBox="1"/>
            <p:nvPr/>
          </p:nvSpPr>
          <p:spPr>
            <a:xfrm>
              <a:off x="5410200" y="3352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9:45 </a:t>
              </a:r>
              <a:r>
                <a:rPr lang="en-US" sz="1100" dirty="0" smtClean="0"/>
                <a:t>AM</a:t>
              </a:r>
              <a:endParaRPr lang="en-US" sz="1100" dirty="0"/>
            </a:p>
          </p:txBody>
        </p:sp>
      </p:grpSp>
    </p:spTree>
    <p:extLst>
      <p:ext uri="{BB962C8B-B14F-4D97-AF65-F5344CB8AC3E}">
        <p14:creationId xmlns:p14="http://schemas.microsoft.com/office/powerpoint/2010/main" val="1159898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Scheduling</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23" name="Content Placeholder 2"/>
          <p:cNvSpPr txBox="1">
            <a:spLocks/>
          </p:cNvSpPr>
          <p:nvPr/>
        </p:nvSpPr>
        <p:spPr>
          <a:xfrm>
            <a:off x="2245404" y="2246979"/>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At each step, choose the talks with the earliest ending time among the talks compatible with those selected.</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dirty="0"/>
          </a:p>
        </p:txBody>
      </p:sp>
      <p:sp>
        <p:nvSpPr>
          <p:cNvPr id="24" name="Content Placeholder 2"/>
          <p:cNvSpPr txBox="1">
            <a:spLocks/>
          </p:cNvSpPr>
          <p:nvPr/>
        </p:nvSpPr>
        <p:spPr>
          <a:xfrm>
            <a:off x="2748659" y="3077626"/>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schedule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s</a:t>
            </a:r>
            <a:r>
              <a:rPr lang="en-US" sz="7200" baseline="-25000" dirty="0" smtClean="0"/>
              <a:t>1</a:t>
            </a:r>
            <a:r>
              <a:rPr lang="en-US" sz="7200" dirty="0" smtClean="0"/>
              <a:t> </a:t>
            </a:r>
            <a:r>
              <a:rPr lang="en-US" sz="7200" dirty="0" smtClean="0">
                <a:latin typeface="Cambria Math"/>
                <a:ea typeface="Cambria Math"/>
              </a:rPr>
              <a:t>≤ </a:t>
            </a:r>
            <a:r>
              <a:rPr lang="en-US" sz="7200" i="1" dirty="0" smtClean="0"/>
              <a:t>s</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err="1" smtClean="0"/>
              <a:t>s</a:t>
            </a:r>
            <a:r>
              <a:rPr lang="en-US" sz="7200" i="1" baseline="-25000" dirty="0" err="1" smtClean="0"/>
              <a:t>n</a:t>
            </a:r>
            <a:r>
              <a:rPr lang="en-US" sz="7200" i="1" baseline="-25000" dirty="0" smtClean="0"/>
              <a:t> </a:t>
            </a:r>
            <a:r>
              <a:rPr lang="en-US" sz="7200" dirty="0" smtClean="0"/>
              <a:t>:</a:t>
            </a:r>
            <a:r>
              <a:rPr lang="en-US" sz="7200" i="1" dirty="0" smtClean="0"/>
              <a:t> </a:t>
            </a:r>
            <a:r>
              <a:rPr lang="en-US" sz="7200" dirty="0" smtClean="0"/>
              <a:t>start times</a:t>
            </a:r>
            <a:r>
              <a:rPr lang="en-US" sz="7200" i="1" dirty="0" smtClean="0"/>
              <a:t>, 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r>
              <a:rPr lang="en-US" sz="7200" dirty="0" smtClean="0"/>
              <a:t>:</a:t>
            </a:r>
            <a:r>
              <a:rPr lang="en-US" sz="7200" i="1" dirty="0" smtClean="0"/>
              <a:t> </a:t>
            </a:r>
            <a:r>
              <a:rPr lang="en-US" sz="7200" dirty="0" smtClean="0"/>
              <a:t>end times</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dirty="0" smtClean="0"/>
              <a:t>sort talks by finish time and reorder so that </a:t>
            </a:r>
            <a:r>
              <a:rPr lang="en-US" sz="7200" i="1" dirty="0" smtClean="0"/>
              <a:t>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p>
          <a:p>
            <a:pPr marL="274320" lvl="0" indent="-274320">
              <a:spcBef>
                <a:spcPct val="20000"/>
              </a:spcBef>
              <a:buClr>
                <a:schemeClr val="accent3"/>
              </a:buClr>
              <a:buSzPct val="95000"/>
              <a:defRPr/>
            </a:pPr>
            <a:r>
              <a:rPr lang="en-US" sz="7200" i="1" noProof="0" dirty="0" smtClean="0"/>
              <a:t>S</a:t>
            </a:r>
            <a:r>
              <a:rPr lang="en-US" sz="7200" noProof="0" dirty="0" smtClean="0"/>
              <a:t> :=  </a:t>
            </a:r>
            <a:r>
              <a:rPr lang="en-US" sz="7200" noProof="0" dirty="0" smtClean="0">
                <a:latin typeface="Cambria Math"/>
                <a:ea typeface="Cambria Math"/>
              </a:rPr>
              <a:t>∅</a:t>
            </a:r>
            <a:endParaRPr kumimoji="0" lang="en-US" sz="720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for </a:t>
            </a:r>
            <a:r>
              <a:rPr lang="en-US" sz="7200" dirty="0" smtClean="0"/>
              <a:t> </a:t>
            </a:r>
            <a:r>
              <a:rPr lang="en-US" sz="7200" i="1" dirty="0" smtClean="0"/>
              <a:t>j</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lang="en-US" sz="7200" i="1" dirty="0" smtClean="0">
                <a:latin typeface="Cambria Math" pitchFamily="18" charset="0"/>
                <a:ea typeface="Cambria Math" pitchFamily="18" charset="0"/>
              </a:rPr>
              <a:t>n</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7200" b="1" i="0" u="none" strike="noStrike" kern="1200" cap="none" spc="0" normalizeH="0" noProof="0" dirty="0" smtClean="0">
                <a:ln>
                  <a:noFill/>
                </a:ln>
                <a:solidFill>
                  <a:schemeClr val="tx1"/>
                </a:solidFill>
                <a:effectLst/>
                <a:uLnTx/>
                <a:uFillTx/>
                <a:latin typeface="+mn-lt"/>
                <a:ea typeface="+mn-ea"/>
                <a:cs typeface="+mn-cs"/>
              </a:rPr>
              <a:t>    </a:t>
            </a:r>
            <a:r>
              <a:rPr lang="en-US" sz="7200" b="1" dirty="0" smtClean="0"/>
              <a:t>if </a:t>
            </a:r>
            <a:r>
              <a:rPr lang="en-US" sz="7200" dirty="0" smtClean="0"/>
              <a:t>talk </a:t>
            </a:r>
            <a:r>
              <a:rPr lang="en-US" sz="7200" i="1" dirty="0" smtClean="0"/>
              <a:t>j</a:t>
            </a:r>
            <a:r>
              <a:rPr lang="en-US" sz="7200" dirty="0" smtClean="0"/>
              <a:t> is compatible with </a:t>
            </a:r>
            <a:r>
              <a:rPr lang="en-US" sz="7200" i="1" dirty="0" smtClean="0"/>
              <a:t>S</a:t>
            </a:r>
            <a:r>
              <a:rPr lang="en-US" sz="7200" dirty="0" smtClean="0"/>
              <a:t> then </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S</a:t>
            </a:r>
            <a:r>
              <a:rPr kumimoji="0" lang="en-US" sz="7200" i="0" u="none" strike="noStrike" kern="1200" cap="none" spc="0" normalizeH="0" noProof="0" dirty="0" smtClean="0">
                <a:ln>
                  <a:noFill/>
                </a:ln>
                <a:solidFill>
                  <a:schemeClr val="tx1"/>
                </a:solidFill>
                <a:effectLst/>
                <a:uLnTx/>
                <a:uFillTx/>
                <a:latin typeface="+mn-lt"/>
                <a:ea typeface="+mn-ea"/>
                <a:cs typeface="+mn-cs"/>
              </a:rPr>
              <a:t> := S </a:t>
            </a:r>
            <a:r>
              <a:rPr kumimoji="0" lang="en-US" sz="7200" i="0" u="none" strike="noStrike" kern="1200" cap="none" spc="0" normalizeH="0" noProof="0" dirty="0" smtClean="0">
                <a:ln>
                  <a:noFill/>
                </a:ln>
                <a:solidFill>
                  <a:schemeClr val="tx1"/>
                </a:solidFill>
                <a:effectLst/>
                <a:uLnTx/>
                <a:uFillTx/>
                <a:latin typeface="Cambria Math"/>
                <a:ea typeface="Cambria Math"/>
              </a:rPr>
              <a:t>∅∪</a:t>
            </a:r>
            <a:r>
              <a:rPr kumimoji="0" lang="en-US" sz="7200" i="0" u="none" strike="noStrike" kern="1200" cap="none" spc="0" normalizeH="0" noProof="0" dirty="0" smtClean="0">
                <a:ln>
                  <a:noFill/>
                </a:ln>
                <a:solidFill>
                  <a:schemeClr val="tx1"/>
                </a:solidFill>
                <a:effectLst/>
                <a:uLnTx/>
                <a:uFillTx/>
                <a:latin typeface="+mn-lt"/>
                <a:ea typeface="+mn-ea"/>
                <a:cs typeface="+mn-cs"/>
              </a:rPr>
              <a:t>{talk </a:t>
            </a:r>
            <a:r>
              <a:rPr kumimoji="0" lang="en-US" sz="7200" i="1" u="none" strike="noStrike" kern="1200" cap="none" spc="0" normalizeH="0" noProof="0" dirty="0" smtClean="0">
                <a:ln>
                  <a:noFill/>
                </a:ln>
                <a:solidFill>
                  <a:schemeClr val="tx1"/>
                </a:solidFill>
                <a:effectLst/>
                <a:uLnTx/>
                <a:uFillTx/>
                <a:latin typeface="+mn-lt"/>
                <a:ea typeface="+mn-ea"/>
                <a:cs typeface="+mn-cs"/>
              </a:rPr>
              <a:t>j</a:t>
            </a:r>
            <a:r>
              <a:rPr kumimoji="0" lang="en-US" sz="7200" i="0" u="none" strike="noStrike" kern="1200" cap="none" spc="0" normalizeH="0" noProof="0" dirty="0" smtClean="0">
                <a:ln>
                  <a:noFill/>
                </a:ln>
                <a:solidFill>
                  <a:schemeClr val="tx1"/>
                </a:solidFill>
                <a:effectLst/>
                <a:uLnTx/>
                <a:uFillTx/>
                <a:latin typeface="+mn-lt"/>
                <a:ea typeface="+mn-ea"/>
                <a:cs typeface="+mn-cs"/>
              </a:rPr>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r</a:t>
            </a:r>
            <a:r>
              <a:rPr lang="en-US" sz="7200" b="1" noProof="0" dirty="0" err="1" smtClean="0">
                <a:latin typeface="Cambria Math" pitchFamily="18" charset="0"/>
                <a:ea typeface="Cambria Math" pitchFamily="18" charset="0"/>
              </a:rPr>
              <a:t>eturn</a:t>
            </a:r>
            <a:r>
              <a:rPr lang="en-US" sz="7200" noProof="0" dirty="0" smtClean="0">
                <a:latin typeface="Cambria Math" pitchFamily="18" charset="0"/>
                <a:ea typeface="Cambria Math" pitchFamily="18" charset="0"/>
              </a:rPr>
              <a:t> S [ S is the set of talks scheduled]</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27926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Halting Problem</a:t>
            </a:r>
            <a:endParaRPr lang="en-US" dirty="0"/>
          </a:p>
        </p:txBody>
      </p:sp>
      <p:sp>
        <p:nvSpPr>
          <p:cNvPr id="4" name="Text Placeholder 3"/>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186689"/>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Can we develop a procedure that takes as input a computer program along with its input and determines whether the program will eventually halt with that input?</a:t>
            </a: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Proof by contradiction.</a:t>
            </a:r>
          </a:p>
          <a:p>
            <a:r>
              <a:rPr lang="en-US" sz="1800" dirty="0" smtClean="0">
                <a:solidFill>
                  <a:schemeClr val="tx1"/>
                </a:solidFill>
                <a:latin typeface="Arial" panose="020B0604020202020204" pitchFamily="34" charset="0"/>
                <a:cs typeface="Arial" panose="020B0604020202020204" pitchFamily="34" charset="0"/>
              </a:rPr>
              <a:t>Assume that there is such a procedure and call it </a:t>
            </a:r>
            <a:r>
              <a:rPr lang="en-US" sz="1800" i="1" dirty="0" smtClean="0">
                <a:solidFill>
                  <a:schemeClr val="tx1"/>
                </a:solidFill>
                <a:latin typeface="Arial" panose="020B0604020202020204" pitchFamily="34" charset="0"/>
                <a:cs typeface="Arial" panose="020B0604020202020204" pitchFamily="34" charset="0"/>
              </a:rPr>
              <a:t>H</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The procedure </a:t>
            </a:r>
            <a:r>
              <a:rPr lang="en-US" sz="1800" i="1" dirty="0" smtClean="0">
                <a:solidFill>
                  <a:schemeClr val="tx1"/>
                </a:solidFill>
                <a:latin typeface="Arial" panose="020B0604020202020204" pitchFamily="34" charset="0"/>
                <a:cs typeface="Arial" panose="020B0604020202020204" pitchFamily="34" charset="0"/>
              </a:rPr>
              <a:t>H</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takes as input a program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and the input </a:t>
            </a:r>
            <a:r>
              <a:rPr lang="en-US" sz="1800" i="1" dirty="0"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to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H outputs “halt” if it is the case that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will stop when run with input </a:t>
            </a:r>
            <a:r>
              <a:rPr lang="en-US" i="1" dirty="0" smtClean="0">
                <a:solidFill>
                  <a:schemeClr val="tx1"/>
                </a:solidFill>
                <a:latin typeface="Arial" panose="020B0604020202020204" pitchFamily="34" charset="0"/>
                <a:cs typeface="Arial" panose="020B0604020202020204" pitchFamily="34" charset="0"/>
              </a:rPr>
              <a:t>I</a:t>
            </a:r>
            <a:r>
              <a:rPr lang="en-US" dirty="0" smtClean="0">
                <a:solidFill>
                  <a:schemeClr val="tx1"/>
                </a:solidFill>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Otherwise, </a:t>
            </a:r>
            <a:r>
              <a:rPr lang="en-US" i="1" dirty="0" smtClean="0">
                <a:solidFill>
                  <a:schemeClr val="tx1"/>
                </a:solidFill>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 outputs “loops forever.”</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41927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Halting Problem</a:t>
            </a:r>
            <a:endParaRPr lang="en-US" dirty="0"/>
          </a:p>
        </p:txBody>
      </p:sp>
      <p:sp>
        <p:nvSpPr>
          <p:cNvPr id="4" name="Text Placeholder 3"/>
          <p:cNvSpPr>
            <a:spLocks noGrp="1"/>
          </p:cNvSpPr>
          <p:nvPr>
            <p:ph type="body" sz="quarter" idx="14"/>
          </p:nvPr>
        </p:nvSpPr>
        <p:spPr/>
        <p:txBody>
          <a:bodyPr/>
          <a:lstStyle/>
          <a:p>
            <a:r>
              <a:rPr lang="en-US" dirty="0" smtClean="0"/>
              <a:t>Computer Science, Purdue University</a:t>
            </a:r>
            <a:endParaRPr lang="en-US" dirty="0"/>
          </a:p>
        </p:txBody>
      </p:sp>
      <p:sp>
        <p:nvSpPr>
          <p:cNvPr id="7" name="Content Placeholder 2"/>
          <p:cNvSpPr txBox="1">
            <a:spLocks/>
          </p:cNvSpPr>
          <p:nvPr/>
        </p:nvSpPr>
        <p:spPr>
          <a:xfrm>
            <a:off x="2245404" y="2226882"/>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Since a program is a string of characters,  we can call </a:t>
            </a:r>
            <a:r>
              <a:rPr lang="en-US" sz="1800" i="1" dirty="0" smtClean="0">
                <a:solidFill>
                  <a:schemeClr val="tx1"/>
                </a:solidFill>
                <a:latin typeface="Arial" panose="020B0604020202020204" pitchFamily="34" charset="0"/>
                <a:cs typeface="Arial" panose="020B0604020202020204" pitchFamily="34" charset="0"/>
              </a:rPr>
              <a:t>H</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Construct a procedure </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which works as follows. </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If </a:t>
            </a:r>
            <a:r>
              <a:rPr lang="en-US" i="1" dirty="0" smtClean="0">
                <a:solidFill>
                  <a:schemeClr val="tx1"/>
                </a:solidFill>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outputs “loops forever” then </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halts.</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If </a:t>
            </a:r>
            <a:r>
              <a:rPr lang="en-US" i="1" dirty="0" smtClean="0">
                <a:solidFill>
                  <a:schemeClr val="tx1"/>
                </a:solidFill>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outputs “halt” then </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goes into an infinite loop printing “ha” on each iteration.</a:t>
            </a:r>
            <a:endParaRPr lang="en-US" dirty="0" smtClean="0">
              <a:solidFill>
                <a:schemeClr val="tx1"/>
              </a:solidFill>
              <a:latin typeface="Arial" panose="020B0604020202020204" pitchFamily="34" charset="0"/>
              <a:cs typeface="Arial" panose="020B0604020202020204" pitchFamily="34" charset="0"/>
            </a:endParaRPr>
          </a:p>
        </p:txBody>
      </p:sp>
      <p:pic>
        <p:nvPicPr>
          <p:cNvPr id="8" name="Content Placeholder 3" descr="0303.jpg"/>
          <p:cNvPicPr>
            <a:picLocks noChangeAspect="1"/>
          </p:cNvPicPr>
          <p:nvPr/>
        </p:nvPicPr>
        <p:blipFill>
          <a:blip r:embed="rId2" cstate="print"/>
          <a:stretch>
            <a:fillRect/>
          </a:stretch>
        </p:blipFill>
        <p:spPr>
          <a:xfrm>
            <a:off x="3304667" y="3944208"/>
            <a:ext cx="5977266" cy="1260838"/>
          </a:xfrm>
          <a:prstGeom prst="rect">
            <a:avLst/>
          </a:prstGeom>
        </p:spPr>
      </p:pic>
    </p:spTree>
    <p:extLst>
      <p:ext uri="{BB962C8B-B14F-4D97-AF65-F5344CB8AC3E}">
        <p14:creationId xmlns:p14="http://schemas.microsoft.com/office/powerpoint/2010/main" val="585765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Halting Problem</a:t>
            </a:r>
            <a:endParaRPr lang="en-US" dirty="0"/>
          </a:p>
        </p:txBody>
      </p:sp>
      <p:sp>
        <p:nvSpPr>
          <p:cNvPr id="4" name="Text Placeholder 3"/>
          <p:cNvSpPr>
            <a:spLocks noGrp="1"/>
          </p:cNvSpPr>
          <p:nvPr>
            <p:ph type="body" sz="quarter" idx="14"/>
          </p:nvPr>
        </p:nvSpPr>
        <p:spPr/>
        <p:txBody>
          <a:bodyPr/>
          <a:lstStyle/>
          <a:p>
            <a:r>
              <a:rPr lang="en-US" dirty="0" smtClean="0"/>
              <a:t>Computer Science, Purdue University</a:t>
            </a:r>
            <a:endParaRPr lang="en-US" dirty="0"/>
          </a:p>
        </p:txBody>
      </p:sp>
      <p:sp>
        <p:nvSpPr>
          <p:cNvPr id="9" name="Content Placeholder 2"/>
          <p:cNvSpPr txBox="1">
            <a:spLocks/>
          </p:cNvSpPr>
          <p:nvPr/>
        </p:nvSpPr>
        <p:spPr>
          <a:xfrm>
            <a:off x="2245404" y="2166592"/>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Now we call </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with </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 as input, i.e. </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a:t>
            </a:r>
            <a:r>
              <a:rPr lang="en-US" sz="1800" i="1" dirty="0" smtClean="0">
                <a:solidFill>
                  <a:schemeClr val="tx1"/>
                </a:solidFill>
                <a:latin typeface="Arial" panose="020B0604020202020204" pitchFamily="34" charset="0"/>
                <a:cs typeface="Arial" panose="020B0604020202020204" pitchFamily="34" charset="0"/>
              </a:rPr>
              <a:t>K</a:t>
            </a:r>
            <a:r>
              <a:rPr lang="en-US" sz="1800" dirty="0" smtClean="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800" dirty="0" smtClean="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If the output of </a:t>
            </a:r>
            <a:r>
              <a:rPr lang="en-US" i="1" dirty="0" smtClean="0">
                <a:solidFill>
                  <a:schemeClr val="tx1"/>
                </a:solidFill>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 is “loops forever” then </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 halts. A Contradiction.</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If the output of </a:t>
            </a:r>
            <a:r>
              <a:rPr lang="en-US" i="1" dirty="0" smtClean="0">
                <a:solidFill>
                  <a:schemeClr val="tx1"/>
                </a:solidFill>
                <a:latin typeface="Arial" panose="020B0604020202020204" pitchFamily="34" charset="0"/>
                <a:cs typeface="Arial" panose="020B0604020202020204" pitchFamily="34" charset="0"/>
              </a:rPr>
              <a:t>H</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 is “halts” then </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a:t>
            </a:r>
            <a:r>
              <a:rPr lang="en-US" i="1" dirty="0" smtClean="0">
                <a:solidFill>
                  <a:schemeClr val="tx1"/>
                </a:solidFill>
                <a:latin typeface="Arial" panose="020B0604020202020204" pitchFamily="34" charset="0"/>
                <a:cs typeface="Arial" panose="020B0604020202020204" pitchFamily="34" charset="0"/>
              </a:rPr>
              <a:t>K</a:t>
            </a:r>
            <a:r>
              <a:rPr lang="en-US" dirty="0" smtClean="0">
                <a:solidFill>
                  <a:schemeClr val="tx1"/>
                </a:solidFill>
                <a:latin typeface="Arial" panose="020B0604020202020204" pitchFamily="34" charset="0"/>
                <a:cs typeface="Arial" panose="020B0604020202020204" pitchFamily="34" charset="0"/>
              </a:rPr>
              <a:t>) loops forever. A Contradiction.</a:t>
            </a:r>
          </a:p>
          <a:p>
            <a:pPr marL="285750" indent="-285750">
              <a:buFont typeface="Arial" panose="020B0604020202020204" pitchFamily="34" charset="0"/>
              <a:buChar char="•"/>
            </a:pPr>
            <a:endParaRPr lang="en-US" sz="1800"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Therefore, there can not be a procedure that can decide whether or not an arbitrary program halts. The halting problem is unsolvable! </a:t>
            </a: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58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Algorithms</a:t>
            </a:r>
          </a:p>
        </p:txBody>
      </p:sp>
      <p:sp>
        <p:nvSpPr>
          <p:cNvPr id="3" name="Subhead"/>
          <p:cNvSpPr>
            <a:spLocks noGrp="1"/>
          </p:cNvSpPr>
          <p:nvPr>
            <p:ph type="body" idx="1"/>
          </p:nvPr>
        </p:nvSpPr>
        <p:spPr/>
        <p:txBody>
          <a:bodyPr/>
          <a:lstStyle/>
          <a:p>
            <a:pPr lvl="0"/>
            <a:r>
              <a:rPr lang="en-US" dirty="0" smtClean="0"/>
              <a:t>Greedy Algorithms</a:t>
            </a:r>
            <a:endParaRPr lang="en-US" dirty="0"/>
          </a:p>
        </p:txBody>
      </p:sp>
      <p:sp>
        <p:nvSpPr>
          <p:cNvPr id="5" name="Footer"/>
          <p:cNvSpPr>
            <a:spLocks noGrp="1"/>
          </p:cNvSpPr>
          <p:nvPr>
            <p:ph type="body" sz="quarter" idx="14"/>
          </p:nvPr>
        </p:nvSpPr>
        <p:spPr/>
        <p:txBody>
          <a:bodyPr/>
          <a:lstStyle/>
          <a:p>
            <a:pPr lvl="0"/>
            <a:r>
              <a:rPr lang="en-US" dirty="0" smtClean="0"/>
              <a:t>Computer Science, Purdue University</a:t>
            </a:r>
            <a:endParaRPr lang="en-US" dirty="0"/>
          </a:p>
        </p:txBody>
      </p:sp>
      <p:sp>
        <p:nvSpPr>
          <p:cNvPr id="7" name="Content Placeholder 2"/>
          <p:cNvSpPr txBox="1">
            <a:spLocks/>
          </p:cNvSpPr>
          <p:nvPr/>
        </p:nvSpPr>
        <p:spPr>
          <a:xfrm>
            <a:off x="2245404" y="2205113"/>
            <a:ext cx="9179572"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800" i="1" dirty="0" smtClean="0">
                <a:solidFill>
                  <a:schemeClr val="tx1"/>
                </a:solidFill>
                <a:latin typeface="Arial" panose="020B0604020202020204" pitchFamily="34" charset="0"/>
                <a:cs typeface="Arial" panose="020B0604020202020204" pitchFamily="34" charset="0"/>
              </a:rPr>
              <a:t>Optimization problems</a:t>
            </a:r>
            <a:r>
              <a:rPr lang="en-US" sz="1800" dirty="0" smtClean="0">
                <a:solidFill>
                  <a:schemeClr val="tx1"/>
                </a:solidFill>
                <a:latin typeface="Arial" panose="020B0604020202020204" pitchFamily="34" charset="0"/>
                <a:cs typeface="Arial" panose="020B0604020202020204" pitchFamily="34" charset="0"/>
              </a:rPr>
              <a:t> minimize or maximize some parameter over all possible inputs.</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Among the many optimization problems we will study are:</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Finding a route between two cities with the smallest total mileage.</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Determining how to encode messages using the fewest possible bits.</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Finding the fiber links between network nodes using the least amount of fiber.</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Optimization problems can often be solved using a </a:t>
            </a:r>
            <a:r>
              <a:rPr lang="en-US" sz="1800" i="1" dirty="0" smtClean="0">
                <a:solidFill>
                  <a:schemeClr val="tx1"/>
                </a:solidFill>
                <a:latin typeface="Arial" panose="020B0604020202020204" pitchFamily="34" charset="0"/>
                <a:cs typeface="Arial" panose="020B0604020202020204" pitchFamily="34" charset="0"/>
              </a:rPr>
              <a:t>greedy algorithm</a:t>
            </a:r>
            <a:r>
              <a:rPr lang="en-US" sz="1800" dirty="0" smtClean="0">
                <a:solidFill>
                  <a:schemeClr val="tx1"/>
                </a:solidFill>
                <a:latin typeface="Arial" panose="020B0604020202020204" pitchFamily="34" charset="0"/>
                <a:cs typeface="Arial" panose="020B0604020202020204" pitchFamily="34" charset="0"/>
              </a:rPr>
              <a:t>, which makes the “best” choice at each step. Making the “best choice” at each step does not necessarily produce an optimal solution to the overall problem, but in many instances, it does. </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After specifying what the “best choice” at each step is, we try to prove that this approach always produces an optimal solution, or find a counterexample to show that it does not.</a:t>
            </a:r>
            <a:endParaRPr lang="en-US" sz="18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Algorithms: Making Change</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4" y="2156544"/>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Design a greedy algorithm for making change (in  U.S. money) of </a:t>
            </a:r>
            <a:r>
              <a:rPr lang="en-US" sz="1800" i="1"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cents with the following coins: quarters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25</a:t>
            </a:r>
            <a:r>
              <a:rPr lang="en-US" sz="1800" dirty="0" smtClean="0">
                <a:solidFill>
                  <a:schemeClr val="tx1"/>
                </a:solidFill>
                <a:latin typeface="Arial" panose="020B0604020202020204" pitchFamily="34" charset="0"/>
                <a:cs typeface="Arial" panose="020B0604020202020204" pitchFamily="34" charset="0"/>
              </a:rPr>
              <a:t> cents), dimes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10</a:t>
            </a:r>
            <a:r>
              <a:rPr lang="en-US" sz="1800" dirty="0" smtClean="0">
                <a:solidFill>
                  <a:schemeClr val="tx1"/>
                </a:solidFill>
                <a:latin typeface="Arial" panose="020B0604020202020204" pitchFamily="34" charset="0"/>
                <a:cs typeface="Arial" panose="020B0604020202020204" pitchFamily="34" charset="0"/>
              </a:rPr>
              <a:t> cents), nickels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5</a:t>
            </a:r>
            <a:r>
              <a:rPr lang="en-US" sz="1800" dirty="0" smtClean="0">
                <a:solidFill>
                  <a:schemeClr val="tx1"/>
                </a:solidFill>
                <a:latin typeface="Arial" panose="020B0604020202020204" pitchFamily="34" charset="0"/>
                <a:cs typeface="Arial" panose="020B0604020202020204" pitchFamily="34" charset="0"/>
              </a:rPr>
              <a:t> cents), and pennies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 cent) , using the least total number of coins.</a:t>
            </a:r>
          </a:p>
          <a:p>
            <a:r>
              <a:rPr lang="en-US" sz="1800" b="1" dirty="0" smtClean="0">
                <a:solidFill>
                  <a:schemeClr val="tx1"/>
                </a:solidFill>
                <a:latin typeface="Arial" panose="020B0604020202020204" pitchFamily="34" charset="0"/>
                <a:cs typeface="Arial" panose="020B0604020202020204" pitchFamily="34" charset="0"/>
              </a:rPr>
              <a:t>Idea</a:t>
            </a:r>
            <a:r>
              <a:rPr lang="en-US" sz="1800" dirty="0" smtClean="0">
                <a:solidFill>
                  <a:schemeClr val="tx1"/>
                </a:solidFill>
                <a:latin typeface="Arial" panose="020B0604020202020204" pitchFamily="34" charset="0"/>
                <a:cs typeface="Arial" panose="020B0604020202020204" pitchFamily="34" charset="0"/>
              </a:rPr>
              <a:t>: At each step choose the coin with the largest possible value that does not exceed the amount of change left.</a:t>
            </a:r>
          </a:p>
          <a:p>
            <a:pPr marL="880110" lvl="1" indent="-514350">
              <a:buFont typeface="+mj-lt"/>
              <a:buAutoNum type="arabicPeriod"/>
            </a:pPr>
            <a:r>
              <a:rPr lang="en-US" dirty="0" smtClean="0">
                <a:solidFill>
                  <a:schemeClr val="tx1"/>
                </a:solidFill>
                <a:latin typeface="Arial" panose="020B0604020202020204" pitchFamily="34" charset="0"/>
                <a:cs typeface="Arial" panose="020B0604020202020204" pitchFamily="34" charset="0"/>
              </a:rPr>
              <a:t>If </a:t>
            </a:r>
            <a:r>
              <a:rPr lang="en-US" i="1" dirty="0" smtClean="0">
                <a:solidFill>
                  <a:schemeClr val="tx1"/>
                </a:solidFill>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 = </a:t>
            </a:r>
            <a:r>
              <a:rPr lang="en-US" dirty="0" smtClean="0">
                <a:solidFill>
                  <a:schemeClr val="tx1"/>
                </a:solidFill>
                <a:latin typeface="Arial" panose="020B0604020202020204" pitchFamily="34" charset="0"/>
                <a:ea typeface="Cambria Math" pitchFamily="18" charset="0"/>
                <a:cs typeface="Arial" panose="020B0604020202020204" pitchFamily="34" charset="0"/>
              </a:rPr>
              <a:t>67</a:t>
            </a:r>
            <a:r>
              <a:rPr lang="en-US" dirty="0" smtClean="0">
                <a:solidFill>
                  <a:schemeClr val="tx1"/>
                </a:solidFill>
                <a:latin typeface="Arial" panose="020B0604020202020204" pitchFamily="34" charset="0"/>
                <a:cs typeface="Arial" panose="020B0604020202020204" pitchFamily="34" charset="0"/>
              </a:rPr>
              <a:t> cents, first choose </a:t>
            </a:r>
            <a:r>
              <a:rPr lang="en-US" dirty="0" smtClean="0">
                <a:solidFill>
                  <a:schemeClr val="tx1"/>
                </a:solidFill>
                <a:latin typeface="Arial" panose="020B0604020202020204" pitchFamily="34" charset="0"/>
                <a:ea typeface="Cambria Math" pitchFamily="18" charset="0"/>
                <a:cs typeface="Arial" panose="020B0604020202020204" pitchFamily="34" charset="0"/>
              </a:rPr>
              <a:t>a</a:t>
            </a:r>
            <a:r>
              <a:rPr lang="en-US" dirty="0" smtClean="0">
                <a:solidFill>
                  <a:schemeClr val="tx1"/>
                </a:solidFill>
                <a:latin typeface="Arial" panose="020B0604020202020204" pitchFamily="34" charset="0"/>
                <a:cs typeface="Arial" panose="020B0604020202020204" pitchFamily="34" charset="0"/>
              </a:rPr>
              <a:t> quarter leaving </a:t>
            </a:r>
            <a:r>
              <a:rPr lang="en-US" dirty="0" smtClean="0">
                <a:solidFill>
                  <a:schemeClr val="tx1"/>
                </a:solidFill>
                <a:latin typeface="Arial" panose="020B0604020202020204" pitchFamily="34" charset="0"/>
                <a:ea typeface="Cambria Math" pitchFamily="18" charset="0"/>
                <a:cs typeface="Arial" panose="020B0604020202020204" pitchFamily="34" charset="0"/>
              </a:rPr>
              <a:t>67−25 </a:t>
            </a:r>
            <a:r>
              <a:rPr lang="en-US" dirty="0" smtClean="0">
                <a:solidFill>
                  <a:schemeClr val="tx1"/>
                </a:solidFill>
                <a:latin typeface="Arial" panose="020B0604020202020204" pitchFamily="34" charset="0"/>
                <a:ea typeface="Cambria Math"/>
                <a:cs typeface="Arial" panose="020B0604020202020204" pitchFamily="34" charset="0"/>
              </a:rPr>
              <a:t>= </a:t>
            </a:r>
            <a:r>
              <a:rPr lang="en-US" dirty="0" smtClean="0">
                <a:solidFill>
                  <a:schemeClr val="tx1"/>
                </a:solidFill>
                <a:latin typeface="Arial" panose="020B0604020202020204" pitchFamily="34" charset="0"/>
                <a:ea typeface="Cambria Math" pitchFamily="18" charset="0"/>
                <a:cs typeface="Arial" panose="020B0604020202020204" pitchFamily="34" charset="0"/>
              </a:rPr>
              <a:t>42</a:t>
            </a:r>
            <a:r>
              <a:rPr lang="en-US" dirty="0" smtClean="0">
                <a:solidFill>
                  <a:schemeClr val="tx1"/>
                </a:solidFill>
                <a:latin typeface="Arial" panose="020B0604020202020204" pitchFamily="34" charset="0"/>
                <a:ea typeface="Cambria Math"/>
                <a:cs typeface="Arial" panose="020B0604020202020204" pitchFamily="34" charset="0"/>
              </a:rPr>
              <a:t> cents. Then choose another quarter leaving 42 −25 = 17 cents</a:t>
            </a:r>
          </a:p>
          <a:p>
            <a:pPr marL="880110" lvl="1" indent="-514350">
              <a:buFont typeface="+mj-lt"/>
              <a:buAutoNum type="arabicPeriod"/>
            </a:pPr>
            <a:r>
              <a:rPr lang="en-US" dirty="0" smtClean="0">
                <a:solidFill>
                  <a:schemeClr val="tx1"/>
                </a:solidFill>
                <a:latin typeface="Arial" panose="020B0604020202020204" pitchFamily="34" charset="0"/>
                <a:ea typeface="Cambria Math"/>
                <a:cs typeface="Arial" panose="020B0604020202020204" pitchFamily="34" charset="0"/>
              </a:rPr>
              <a:t>Then choose 1 dime, leaving 17 − 10 = 7 cents.</a:t>
            </a:r>
          </a:p>
          <a:p>
            <a:pPr marL="880110" lvl="1" indent="-514350">
              <a:buFont typeface="+mj-lt"/>
              <a:buAutoNum type="arabicPeriod"/>
            </a:pPr>
            <a:r>
              <a:rPr lang="en-US" dirty="0" smtClean="0">
                <a:solidFill>
                  <a:schemeClr val="tx1"/>
                </a:solidFill>
                <a:latin typeface="Arial" panose="020B0604020202020204" pitchFamily="34" charset="0"/>
                <a:ea typeface="Cambria Math"/>
                <a:cs typeface="Arial" panose="020B0604020202020204" pitchFamily="34" charset="0"/>
              </a:rPr>
              <a:t>Choose 1 nickel, leaving 7 – 5 = 2 cents.</a:t>
            </a:r>
          </a:p>
          <a:p>
            <a:pPr marL="880110" lvl="1" indent="-514350">
              <a:buFont typeface="+mj-lt"/>
              <a:buAutoNum type="arabicPeriod"/>
            </a:pPr>
            <a:r>
              <a:rPr lang="en-US" dirty="0" smtClean="0">
                <a:solidFill>
                  <a:schemeClr val="tx1"/>
                </a:solidFill>
                <a:latin typeface="Arial" panose="020B0604020202020204" pitchFamily="34" charset="0"/>
                <a:ea typeface="Cambria Math"/>
                <a:cs typeface="Arial" panose="020B0604020202020204" pitchFamily="34" charset="0"/>
              </a:rPr>
              <a:t>Choose a penny, leaving one cent. Choose another penny leaving 0 cents.</a:t>
            </a:r>
          </a:p>
          <a:p>
            <a:pPr marL="880110" lvl="1" indent="-514350">
              <a:buFont typeface="+mj-lt"/>
              <a:buAutoNum type="arabicPeriod"/>
            </a:pPr>
            <a:endParaRPr lang="en-US"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158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Algorithms: Making Change</a:t>
            </a:r>
            <a:endParaRPr lang="en-US" dirty="0"/>
          </a:p>
        </p:txBody>
      </p:sp>
      <p:sp>
        <p:nvSpPr>
          <p:cNvPr id="4" name="Text Placeholder 3"/>
          <p:cNvSpPr>
            <a:spLocks noGrp="1"/>
          </p:cNvSpPr>
          <p:nvPr>
            <p:ph type="body" sz="quarter" idx="14"/>
          </p:nvPr>
        </p:nvSpPr>
        <p:spPr/>
        <p:txBody>
          <a:bodyPr/>
          <a:lstStyle/>
          <a:p>
            <a:r>
              <a:rPr lang="en-US" dirty="0"/>
              <a:t>Computer Science, Purdue University</a:t>
            </a:r>
          </a:p>
          <a:p>
            <a:endParaRPr lang="en-US" dirty="0"/>
          </a:p>
        </p:txBody>
      </p:sp>
      <p:sp>
        <p:nvSpPr>
          <p:cNvPr id="6" name="Content Placeholder 2"/>
          <p:cNvSpPr txBox="1">
            <a:spLocks/>
          </p:cNvSpPr>
          <p:nvPr/>
        </p:nvSpPr>
        <p:spPr>
          <a:xfrm>
            <a:off x="2245404" y="2176640"/>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900" b="1" dirty="0" smtClean="0">
                <a:solidFill>
                  <a:schemeClr val="tx1"/>
                </a:solidFill>
                <a:latin typeface="Arial" panose="020B0604020202020204" pitchFamily="34" charset="0"/>
                <a:cs typeface="Arial" panose="020B0604020202020204" pitchFamily="34" charset="0"/>
              </a:rPr>
              <a:t>Solution</a:t>
            </a:r>
            <a:r>
              <a:rPr lang="en-US" sz="1900" dirty="0" smtClean="0">
                <a:solidFill>
                  <a:schemeClr val="tx1"/>
                </a:solidFill>
                <a:latin typeface="Arial" panose="020B0604020202020204" pitchFamily="34" charset="0"/>
                <a:cs typeface="Arial" panose="020B0604020202020204" pitchFamily="34" charset="0"/>
              </a:rPr>
              <a:t>: Greedy change-making algorithm for </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cents. The algorithm works with any coin denominations  </a:t>
            </a:r>
            <a:r>
              <a:rPr lang="en-US" sz="1900" i="1" dirty="0" smtClean="0">
                <a:solidFill>
                  <a:schemeClr val="tx1"/>
                </a:solidFill>
                <a:latin typeface="Arial" panose="020B0604020202020204" pitchFamily="34" charset="0"/>
                <a:cs typeface="Arial" panose="020B0604020202020204" pitchFamily="34" charset="0"/>
              </a:rPr>
              <a:t>c</a:t>
            </a:r>
            <a:r>
              <a:rPr lang="en-US" sz="1900" i="1" baseline="-25000" dirty="0" smtClean="0">
                <a:solidFill>
                  <a:schemeClr val="tx1"/>
                </a:solidFill>
                <a:latin typeface="Arial" panose="020B0604020202020204" pitchFamily="34" charset="0"/>
                <a:cs typeface="Arial" panose="020B0604020202020204" pitchFamily="34" charset="0"/>
              </a:rPr>
              <a:t>1</a:t>
            </a:r>
            <a:r>
              <a:rPr lang="en-US" sz="1900" i="1" dirty="0" smtClean="0">
                <a:solidFill>
                  <a:schemeClr val="tx1"/>
                </a:solidFill>
                <a:latin typeface="Arial" panose="020B0604020202020204" pitchFamily="34" charset="0"/>
                <a:cs typeface="Arial" panose="020B0604020202020204" pitchFamily="34" charset="0"/>
              </a:rPr>
              <a:t>, c</a:t>
            </a:r>
            <a:r>
              <a:rPr lang="en-US" sz="1900" i="1" baseline="-25000" dirty="0" smtClean="0">
                <a:solidFill>
                  <a:schemeClr val="tx1"/>
                </a:solidFill>
                <a:latin typeface="Arial" panose="020B0604020202020204" pitchFamily="34" charset="0"/>
                <a:cs typeface="Arial" panose="020B0604020202020204" pitchFamily="34" charset="0"/>
              </a:rPr>
              <a:t>2</a:t>
            </a:r>
            <a:r>
              <a:rPr lang="en-US" sz="1900" i="1" dirty="0" smtClean="0">
                <a:solidFill>
                  <a:schemeClr val="tx1"/>
                </a:solidFill>
                <a:latin typeface="Arial" panose="020B0604020202020204" pitchFamily="34" charset="0"/>
                <a:cs typeface="Arial" panose="020B0604020202020204" pitchFamily="34" charset="0"/>
              </a:rPr>
              <a:t>, …,</a:t>
            </a:r>
            <a:r>
              <a:rPr lang="en-US" sz="1900" i="1" dirty="0" err="1" smtClean="0">
                <a:solidFill>
                  <a:schemeClr val="tx1"/>
                </a:solidFill>
                <a:latin typeface="Arial" panose="020B0604020202020204" pitchFamily="34" charset="0"/>
                <a:cs typeface="Arial" panose="020B0604020202020204" pitchFamily="34" charset="0"/>
              </a:rPr>
              <a:t>c</a:t>
            </a:r>
            <a:r>
              <a:rPr lang="en-US" sz="1900" i="1" baseline="-25000" dirty="0" err="1" smtClean="0">
                <a:solidFill>
                  <a:schemeClr val="tx1"/>
                </a:solidFill>
                <a:latin typeface="Arial" panose="020B0604020202020204" pitchFamily="34" charset="0"/>
                <a:cs typeface="Arial" panose="020B0604020202020204" pitchFamily="34" charset="0"/>
              </a:rPr>
              <a:t>r</a:t>
            </a:r>
            <a:r>
              <a:rPr lang="en-US" sz="1900" i="1" baseline="-25000" dirty="0" smtClean="0">
                <a:solidFill>
                  <a:schemeClr val="tx1"/>
                </a:solidFill>
                <a:latin typeface="Arial" panose="020B0604020202020204" pitchFamily="34" charset="0"/>
                <a:cs typeface="Arial" panose="020B0604020202020204" pitchFamily="34" charset="0"/>
              </a:rPr>
              <a:t> </a:t>
            </a:r>
            <a:r>
              <a:rPr lang="en-US" sz="1900" i="1" dirty="0" smtClean="0">
                <a:solidFill>
                  <a:schemeClr val="tx1"/>
                </a:solidFill>
                <a:latin typeface="Arial" panose="020B0604020202020204" pitchFamily="34" charset="0"/>
                <a:cs typeface="Arial" panose="020B0604020202020204" pitchFamily="34" charset="0"/>
              </a:rPr>
              <a:t>.</a:t>
            </a:r>
          </a:p>
          <a:p>
            <a:endParaRPr lang="en-US" sz="1900" i="1" dirty="0" smtClean="0">
              <a:solidFill>
                <a:schemeClr val="tx1"/>
              </a:solidFill>
              <a:latin typeface="Arial" panose="020B0604020202020204" pitchFamily="34" charset="0"/>
              <a:cs typeface="Arial" panose="020B0604020202020204" pitchFamily="34" charset="0"/>
            </a:endParaRPr>
          </a:p>
          <a:p>
            <a:endParaRPr lang="en-US" sz="1900" i="1" dirty="0" smtClean="0">
              <a:solidFill>
                <a:schemeClr val="tx1"/>
              </a:solidFill>
              <a:latin typeface="Arial" panose="020B0604020202020204" pitchFamily="34" charset="0"/>
              <a:cs typeface="Arial" panose="020B0604020202020204" pitchFamily="34" charset="0"/>
            </a:endParaRPr>
          </a:p>
          <a:p>
            <a:endParaRPr lang="en-US" sz="1900" i="1" dirty="0" smtClean="0">
              <a:solidFill>
                <a:schemeClr val="tx1"/>
              </a:solidFill>
              <a:latin typeface="Arial" panose="020B0604020202020204" pitchFamily="34" charset="0"/>
              <a:cs typeface="Arial" panose="020B0604020202020204" pitchFamily="34" charset="0"/>
            </a:endParaRPr>
          </a:p>
          <a:p>
            <a:endParaRPr lang="en-US" sz="1900" i="1" dirty="0" smtClean="0">
              <a:solidFill>
                <a:schemeClr val="tx1"/>
              </a:solidFill>
              <a:latin typeface="Arial" panose="020B0604020202020204" pitchFamily="34" charset="0"/>
              <a:cs typeface="Arial" panose="020B0604020202020204" pitchFamily="34" charset="0"/>
            </a:endParaRPr>
          </a:p>
          <a:p>
            <a:endParaRPr lang="en-US" sz="1900" i="1" dirty="0" smtClean="0">
              <a:solidFill>
                <a:schemeClr val="tx1"/>
              </a:solidFill>
              <a:latin typeface="Arial" panose="020B0604020202020204" pitchFamily="34" charset="0"/>
              <a:cs typeface="Arial" panose="020B0604020202020204" pitchFamily="34" charset="0"/>
            </a:endParaRPr>
          </a:p>
          <a:p>
            <a:pPr lvl="1"/>
            <a:endParaRPr lang="en-US" sz="1900" dirty="0" smtClean="0">
              <a:solidFill>
                <a:schemeClr val="tx1"/>
              </a:solidFill>
              <a:latin typeface="Arial" panose="020B0604020202020204" pitchFamily="34" charset="0"/>
              <a:cs typeface="Arial" panose="020B0604020202020204" pitchFamily="34" charset="0"/>
            </a:endParaRPr>
          </a:p>
          <a:p>
            <a:pPr lvl="1"/>
            <a:endParaRPr lang="en-US" sz="1900" dirty="0" smtClean="0">
              <a:solidFill>
                <a:schemeClr val="tx1"/>
              </a:solidFill>
              <a:latin typeface="Arial" panose="020B0604020202020204" pitchFamily="34" charset="0"/>
              <a:cs typeface="Arial" panose="020B0604020202020204" pitchFamily="34" charset="0"/>
            </a:endParaRPr>
          </a:p>
          <a:p>
            <a:pPr lvl="1"/>
            <a:r>
              <a:rPr lang="en-US" sz="1900" dirty="0" smtClean="0">
                <a:solidFill>
                  <a:schemeClr val="tx1"/>
                </a:solidFill>
                <a:latin typeface="Arial" panose="020B0604020202020204" pitchFamily="34" charset="0"/>
                <a:cs typeface="Arial" panose="020B0604020202020204" pitchFamily="34" charset="0"/>
              </a:rPr>
              <a:t>For the example of U.S. currency, we may have quarters, dimes, nickels and pennies,  with </a:t>
            </a:r>
            <a:r>
              <a:rPr lang="en-US" sz="1900" i="1" dirty="0" smtClean="0">
                <a:solidFill>
                  <a:schemeClr val="tx1"/>
                </a:solidFill>
                <a:latin typeface="Arial" panose="020B0604020202020204" pitchFamily="34" charset="0"/>
                <a:cs typeface="Arial" panose="020B0604020202020204" pitchFamily="34" charset="0"/>
              </a:rPr>
              <a:t>c</a:t>
            </a:r>
            <a:r>
              <a:rPr lang="en-US" sz="1900" baseline="-25000" dirty="0" smtClean="0">
                <a:solidFill>
                  <a:schemeClr val="tx1"/>
                </a:solidFill>
                <a:latin typeface="Arial" panose="020B0604020202020204" pitchFamily="34" charset="0"/>
                <a:cs typeface="Arial" panose="020B0604020202020204" pitchFamily="34" charset="0"/>
              </a:rPr>
              <a:t>1</a:t>
            </a:r>
            <a:r>
              <a:rPr lang="en-US" sz="1900" i="1" baseline="-250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25,</a:t>
            </a:r>
            <a:r>
              <a:rPr lang="en-US" sz="1900" i="1" dirty="0" smtClean="0">
                <a:solidFill>
                  <a:schemeClr val="tx1"/>
                </a:solidFill>
                <a:latin typeface="Arial" panose="020B0604020202020204" pitchFamily="34" charset="0"/>
                <a:cs typeface="Arial" panose="020B0604020202020204" pitchFamily="34" charset="0"/>
              </a:rPr>
              <a:t> c</a:t>
            </a:r>
            <a:r>
              <a:rPr lang="en-US" sz="1900" baseline="-25000" dirty="0" smtClean="0">
                <a:solidFill>
                  <a:schemeClr val="tx1"/>
                </a:solidFill>
                <a:latin typeface="Arial" panose="020B0604020202020204" pitchFamily="34" charset="0"/>
                <a:cs typeface="Arial" panose="020B0604020202020204" pitchFamily="34" charset="0"/>
              </a:rPr>
              <a:t>2</a:t>
            </a:r>
            <a:r>
              <a:rPr lang="en-US" sz="1900" i="1" baseline="-250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10, </a:t>
            </a:r>
            <a:r>
              <a:rPr lang="en-US" sz="1900" i="1" dirty="0" smtClean="0">
                <a:solidFill>
                  <a:schemeClr val="tx1"/>
                </a:solidFill>
                <a:latin typeface="Arial" panose="020B0604020202020204" pitchFamily="34" charset="0"/>
                <a:cs typeface="Arial" panose="020B0604020202020204" pitchFamily="34" charset="0"/>
              </a:rPr>
              <a:t>c</a:t>
            </a:r>
            <a:r>
              <a:rPr lang="en-US" sz="1900" baseline="-25000" dirty="0" smtClean="0">
                <a:solidFill>
                  <a:schemeClr val="tx1"/>
                </a:solidFill>
                <a:latin typeface="Arial" panose="020B0604020202020204" pitchFamily="34" charset="0"/>
                <a:cs typeface="Arial" panose="020B0604020202020204" pitchFamily="34" charset="0"/>
              </a:rPr>
              <a:t>3</a:t>
            </a:r>
            <a:r>
              <a:rPr lang="en-US" sz="1900" i="1" baseline="-250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5, and </a:t>
            </a:r>
            <a:r>
              <a:rPr lang="en-US" sz="1900" i="1" dirty="0" smtClean="0">
                <a:solidFill>
                  <a:schemeClr val="tx1"/>
                </a:solidFill>
                <a:latin typeface="Arial" panose="020B0604020202020204" pitchFamily="34" charset="0"/>
                <a:cs typeface="Arial" panose="020B0604020202020204" pitchFamily="34" charset="0"/>
              </a:rPr>
              <a:t>c</a:t>
            </a:r>
            <a:r>
              <a:rPr lang="en-US" sz="1900" baseline="-25000" dirty="0" smtClean="0">
                <a:solidFill>
                  <a:schemeClr val="tx1"/>
                </a:solidFill>
                <a:latin typeface="Arial" panose="020B0604020202020204" pitchFamily="34" charset="0"/>
                <a:cs typeface="Arial" panose="020B0604020202020204" pitchFamily="34" charset="0"/>
              </a:rPr>
              <a:t>4</a:t>
            </a:r>
            <a:r>
              <a:rPr lang="en-US" sz="1900" i="1" baseline="-250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cs typeface="Arial" panose="020B0604020202020204" pitchFamily="34" charset="0"/>
              </a:rPr>
              <a: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a:t>
            </a:r>
          </a:p>
          <a:p>
            <a:endParaRPr lang="en-US" sz="1900" dirty="0">
              <a:solidFill>
                <a:schemeClr val="tx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44955" y="2874352"/>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change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dirty="0" err="1" smtClean="0"/>
              <a:t>c</a:t>
            </a:r>
            <a:r>
              <a:rPr lang="en-US" sz="7200" i="1" baseline="-25000" dirty="0" err="1" smtClean="0"/>
              <a:t>r</a:t>
            </a:r>
            <a:r>
              <a:rPr kumimoji="0" lang="en-US" sz="7200" i="0" u="none" strike="noStrike" kern="1200" cap="none" spc="0" normalizeH="0" baseline="0" noProof="0" dirty="0" smtClean="0">
                <a:ln>
                  <a:noFill/>
                </a:ln>
                <a:solidFill>
                  <a:schemeClr val="tx1"/>
                </a:solidFill>
                <a:effectLst/>
                <a:uLnTx/>
                <a:uFillTx/>
                <a:latin typeface="+mn-lt"/>
                <a:ea typeface="+mn-ea"/>
                <a:cs typeface="+mn-cs"/>
              </a:rPr>
              <a:t>: values</a:t>
            </a:r>
            <a:r>
              <a:rPr kumimoji="0" lang="en-US" sz="7200" i="0" u="none" strike="noStrike" kern="1200" cap="none" spc="0" normalizeH="0" noProof="0" dirty="0" smtClean="0">
                <a:ln>
                  <a:noFill/>
                </a:ln>
                <a:solidFill>
                  <a:schemeClr val="tx1"/>
                </a:solidFill>
                <a:effectLst/>
                <a:uLnTx/>
                <a:uFillTx/>
                <a:latin typeface="+mn-lt"/>
                <a:ea typeface="+mn-ea"/>
                <a:cs typeface="+mn-cs"/>
              </a:rPr>
              <a:t> of coins, where </a:t>
            </a:r>
            <a:r>
              <a:rPr lang="en-US" sz="7200" i="1" dirty="0" smtClean="0"/>
              <a:t>c</a:t>
            </a:r>
            <a:r>
              <a:rPr lang="en-US" sz="7200" baseline="-25000" dirty="0" smtClean="0"/>
              <a:t>1</a:t>
            </a:r>
            <a:r>
              <a:rPr lang="en-US" sz="7200" dirty="0" smtClean="0"/>
              <a:t>&gt; </a:t>
            </a:r>
            <a:r>
              <a:rPr lang="en-US" sz="7200" i="1" dirty="0" smtClean="0"/>
              <a:t>c</a:t>
            </a:r>
            <a:r>
              <a:rPr lang="en-US" sz="7200" baseline="-25000" dirty="0" smtClean="0"/>
              <a:t>2</a:t>
            </a:r>
            <a:r>
              <a:rPr lang="en-US" sz="7200" dirty="0" smtClean="0"/>
              <a:t>&gt; … &gt; </a:t>
            </a:r>
            <a:r>
              <a:rPr lang="en-US" sz="7200" i="1" dirty="0" err="1" smtClean="0"/>
              <a:t>c</a:t>
            </a:r>
            <a:r>
              <a:rPr lang="en-US" sz="7200" i="1" baseline="-25000" dirty="0" err="1" smtClean="0"/>
              <a:t>r</a:t>
            </a:r>
            <a:r>
              <a:rPr lang="en-US" sz="7200" i="1" baseline="-25000" dirty="0" smtClean="0"/>
              <a:t> </a:t>
            </a:r>
            <a:r>
              <a:rPr lang="en-US" sz="7200" i="1" dirty="0" smtClean="0"/>
              <a:t>;       n</a:t>
            </a:r>
            <a:r>
              <a:rPr lang="en-US" sz="7200" dirty="0" smtClean="0"/>
              <a:t>:</a:t>
            </a:r>
            <a:r>
              <a:rPr lang="en-US" sz="7200" i="1" dirty="0" smtClean="0"/>
              <a:t> </a:t>
            </a:r>
            <a:r>
              <a:rPr lang="en-US" sz="7200" dirty="0" smtClean="0"/>
              <a:t>a positive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for </a:t>
            </a:r>
            <a:r>
              <a:rPr lang="en-US" sz="7200" dirty="0" smtClean="0"/>
              <a:t> </a:t>
            </a:r>
            <a:r>
              <a:rPr kumimoji="0" lang="en-US" sz="720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smtClean="0">
                <a:latin typeface="Cambria Math" pitchFamily="18" charset="0"/>
                <a:ea typeface="Cambria Math" pitchFamily="18" charset="0"/>
              </a:rPr>
              <a:t>       </a:t>
            </a:r>
            <a:r>
              <a:rPr lang="en-US" sz="7200" i="1" dirty="0" err="1" smtClean="0"/>
              <a:t>d</a:t>
            </a:r>
            <a:r>
              <a:rPr lang="en-US" sz="7200" i="1" baseline="-25000" dirty="0" err="1" smtClean="0"/>
              <a:t>i</a:t>
            </a:r>
            <a:r>
              <a:rPr lang="en-US" sz="7200" i="1" dirty="0" smtClean="0"/>
              <a:t> </a:t>
            </a:r>
            <a:r>
              <a:rPr lang="en-US" sz="7200" dirty="0" smtClean="0"/>
              <a:t>:= </a:t>
            </a:r>
            <a:r>
              <a:rPr lang="en-US" sz="7200" dirty="0" smtClean="0">
                <a:latin typeface="Cambria Math" pitchFamily="18" charset="0"/>
                <a:ea typeface="Cambria Math" pitchFamily="18" charset="0"/>
              </a:rPr>
              <a:t>0 [</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of denomination </a:t>
            </a:r>
            <a:r>
              <a:rPr lang="en-US" sz="7200" i="1" dirty="0" err="1" smtClean="0"/>
              <a:t>c</a:t>
            </a:r>
            <a:r>
              <a:rPr lang="en-US" sz="7200" i="1" baseline="-25000" dirty="0" err="1" smtClean="0"/>
              <a:t>i</a:t>
            </a:r>
            <a:r>
              <a:rPr lang="en-US" sz="7200" dirty="0" smtClean="0"/>
              <a:t>] </a:t>
            </a:r>
            <a:r>
              <a:rPr lang="en-US" sz="7200" i="1" baseline="-25000" dirty="0" smtClean="0"/>
              <a:t> </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i="1" u="none" strike="noStrike" kern="1200" cap="none" spc="0" normalizeH="0" baseline="0" noProof="0" dirty="0" smtClean="0">
                <a:ln>
                  <a:noFill/>
                </a:ln>
                <a:solidFill>
                  <a:schemeClr val="tx1"/>
                </a:solidFill>
                <a:effectLst/>
                <a:uLnTx/>
                <a:uFillTx/>
                <a:latin typeface="+mn-lt"/>
                <a:ea typeface="+mn-ea"/>
                <a:cs typeface="+mn-cs"/>
              </a:rPr>
              <a:t>n </a:t>
            </a:r>
            <a:r>
              <a:rPr kumimoji="0" lang="en-US" sz="7200" i="1" u="none" strike="noStrike" kern="1200" cap="none" spc="0" normalizeH="0" baseline="0" noProof="0" dirty="0" smtClean="0">
                <a:ln>
                  <a:noFill/>
                </a:ln>
                <a:solidFill>
                  <a:schemeClr val="tx1"/>
                </a:solidFill>
                <a:effectLst/>
                <a:uLnTx/>
                <a:uFillTx/>
                <a:latin typeface="Cambria Math"/>
                <a:ea typeface="Cambria Math"/>
              </a:rPr>
              <a:t>≥</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err="1" smtClean="0"/>
              <a:t>d</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t> </a:t>
            </a:r>
            <a:r>
              <a:rPr lang="en-US" sz="7200" i="1" dirty="0" err="1" smtClean="0"/>
              <a:t>d</a:t>
            </a:r>
            <a:r>
              <a:rPr lang="en-US" sz="7200" i="1" baseline="-25000" dirty="0" err="1" smtClean="0"/>
              <a:t>i</a:t>
            </a:r>
            <a:r>
              <a:rPr lang="en-US" sz="7200" dirty="0" smtClean="0"/>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[add a coin of denomination </a:t>
            </a:r>
            <a:r>
              <a:rPr lang="en-US" sz="7200" i="1" dirty="0" err="1" smtClean="0"/>
              <a:t>c</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 </a:t>
            </a:r>
            <a:r>
              <a:rPr lang="en-US" sz="7200" dirty="0" smtClean="0"/>
              <a:t>         </a:t>
            </a:r>
            <a:r>
              <a:rPr lang="en-US" sz="7200" i="1" dirty="0" smtClean="0"/>
              <a:t>n</a:t>
            </a:r>
            <a:r>
              <a:rPr lang="en-US" sz="7200" dirty="0" smtClean="0"/>
              <a:t> </a:t>
            </a:r>
            <a:r>
              <a:rPr lang="en-US" sz="7200" dirty="0" smtClean="0">
                <a:latin typeface="Cambria Math"/>
                <a:ea typeface="Cambria Math"/>
              </a:rPr>
              <a:t>=</a:t>
            </a:r>
            <a:r>
              <a:rPr lang="en-US" sz="7200" dirty="0" smtClean="0"/>
              <a:t> </a:t>
            </a:r>
            <a:r>
              <a:rPr lang="en-US" sz="7200" i="1" dirty="0" smtClean="0"/>
              <a:t>n -</a:t>
            </a:r>
            <a:r>
              <a:rPr lang="en-US" sz="7200" dirty="0" smtClean="0"/>
              <a:t> </a:t>
            </a:r>
            <a:r>
              <a:rPr lang="en-US" sz="7200" i="1" dirty="0" err="1" smtClean="0"/>
              <a:t>c</a:t>
            </a:r>
            <a:r>
              <a:rPr lang="en-US" sz="7200" i="1" baseline="-25000" dirty="0" err="1" smtClean="0"/>
              <a:t>i</a:t>
            </a:r>
            <a:r>
              <a:rPr lang="en-US" sz="7200" i="1" baseline="-25000" dirty="0" smtClean="0"/>
              <a:t>    </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a:t>
            </a:r>
            <a:r>
              <a:rPr lang="en-US" sz="7200" i="1" dirty="0" err="1" smtClean="0"/>
              <a:t>c</a:t>
            </a:r>
            <a:r>
              <a:rPr lang="en-US" sz="7200" i="1" baseline="-25000" dirty="0" err="1" smtClean="0"/>
              <a:t>i</a:t>
            </a:r>
            <a:r>
              <a:rPr lang="en-US" sz="7200" dirty="0" smtClean="0"/>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4604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Optimality of our Change Making Algorithm</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146496"/>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900" dirty="0" smtClean="0">
                <a:solidFill>
                  <a:schemeClr val="tx1"/>
                </a:solidFill>
                <a:latin typeface="Arial" panose="020B0604020202020204" pitchFamily="34" charset="0"/>
                <a:cs typeface="Arial" panose="020B0604020202020204" pitchFamily="34" charset="0"/>
              </a:rPr>
              <a:t>Show that the change making algorithm for </a:t>
            </a:r>
            <a:r>
              <a:rPr lang="en-US" sz="1900" i="1" dirty="0" smtClean="0">
                <a:solidFill>
                  <a:schemeClr val="tx1"/>
                </a:solidFill>
                <a:latin typeface="Arial" panose="020B0604020202020204" pitchFamily="34" charset="0"/>
                <a:cs typeface="Arial" panose="020B0604020202020204" pitchFamily="34" charset="0"/>
              </a:rPr>
              <a:t>U.S. </a:t>
            </a:r>
            <a:r>
              <a:rPr lang="en-US" sz="1900" dirty="0" smtClean="0">
                <a:solidFill>
                  <a:schemeClr val="tx1"/>
                </a:solidFill>
                <a:latin typeface="Arial" panose="020B0604020202020204" pitchFamily="34" charset="0"/>
                <a:cs typeface="Arial" panose="020B0604020202020204" pitchFamily="34" charset="0"/>
              </a:rPr>
              <a:t>coins is optimal.</a:t>
            </a:r>
          </a:p>
          <a:p>
            <a:r>
              <a:rPr lang="en-US" sz="1900" b="1" dirty="0" smtClean="0">
                <a:solidFill>
                  <a:schemeClr val="tx1"/>
                </a:solidFill>
                <a:latin typeface="Arial" panose="020B0604020202020204" pitchFamily="34" charset="0"/>
                <a:cs typeface="Arial" panose="020B0604020202020204" pitchFamily="34" charset="0"/>
              </a:rPr>
              <a:t>Lemma </a:t>
            </a:r>
            <a:r>
              <a:rPr lang="en-US" sz="1900" b="1" dirty="0" smtClean="0">
                <a:solidFill>
                  <a:schemeClr val="tx1"/>
                </a:solidFill>
                <a:latin typeface="Arial" panose="020B0604020202020204" pitchFamily="34" charset="0"/>
                <a:ea typeface="Cambria Math" pitchFamily="18" charset="0"/>
                <a:cs typeface="Arial" panose="020B0604020202020204" pitchFamily="34" charset="0"/>
              </a:rPr>
              <a:t>1</a:t>
            </a:r>
            <a:r>
              <a:rPr lang="en-US" sz="1900" dirty="0" smtClean="0">
                <a:solidFill>
                  <a:schemeClr val="tx1"/>
                </a:solidFill>
                <a:latin typeface="Arial" panose="020B0604020202020204" pitchFamily="34" charset="0"/>
                <a:cs typeface="Arial" panose="020B0604020202020204" pitchFamily="34" charset="0"/>
              </a:rPr>
              <a:t>: If </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is a positive integer, then </a:t>
            </a:r>
            <a:r>
              <a:rPr lang="en-US" sz="1900" i="1" dirty="0" smtClean="0">
                <a:solidFill>
                  <a:schemeClr val="tx1"/>
                </a:solidFill>
                <a:latin typeface="Arial" panose="020B0604020202020204" pitchFamily="34" charset="0"/>
                <a:cs typeface="Arial" panose="020B0604020202020204" pitchFamily="34" charset="0"/>
              </a:rPr>
              <a:t>n</a:t>
            </a:r>
            <a:r>
              <a:rPr lang="en-US" sz="1900" dirty="0" smtClean="0">
                <a:solidFill>
                  <a:schemeClr val="tx1"/>
                </a:solidFill>
                <a:latin typeface="Arial" panose="020B0604020202020204" pitchFamily="34" charset="0"/>
                <a:cs typeface="Arial" panose="020B0604020202020204" pitchFamily="34" charset="0"/>
              </a:rPr>
              <a:t> cents in change using quarters, dimes, nickels, and pennies, using the fewest coins possible has at most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 </a:t>
            </a:r>
            <a:r>
              <a:rPr lang="en-US" sz="1900" dirty="0" smtClean="0">
                <a:solidFill>
                  <a:schemeClr val="tx1"/>
                </a:solidFill>
                <a:latin typeface="Arial" panose="020B0604020202020204" pitchFamily="34" charset="0"/>
                <a:cs typeface="Arial" panose="020B0604020202020204" pitchFamily="34" charset="0"/>
              </a:rPr>
              <a:t>dimes,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900" dirty="0" smtClean="0">
                <a:solidFill>
                  <a:schemeClr val="tx1"/>
                </a:solidFill>
                <a:latin typeface="Arial" panose="020B0604020202020204" pitchFamily="34" charset="0"/>
                <a:cs typeface="Arial" panose="020B0604020202020204" pitchFamily="34" charset="0"/>
              </a:rPr>
              <a:t> nickel,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4 </a:t>
            </a:r>
            <a:r>
              <a:rPr lang="en-US" sz="1900" dirty="0" smtClean="0">
                <a:solidFill>
                  <a:schemeClr val="tx1"/>
                </a:solidFill>
                <a:latin typeface="Arial" panose="020B0604020202020204" pitchFamily="34" charset="0"/>
                <a:cs typeface="Arial" panose="020B0604020202020204" pitchFamily="34" charset="0"/>
              </a:rPr>
              <a:t>pennies, and cannot have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dirty="0" smtClean="0">
                <a:solidFill>
                  <a:schemeClr val="tx1"/>
                </a:solidFill>
                <a:latin typeface="Arial" panose="020B0604020202020204" pitchFamily="34" charset="0"/>
                <a:cs typeface="Arial" panose="020B0604020202020204" pitchFamily="34" charset="0"/>
              </a:rPr>
              <a:t> dimes and a nickel. The total amount of change in dimes, nickels, and pennies must not exceed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24</a:t>
            </a:r>
            <a:r>
              <a:rPr lang="en-US" sz="1900" dirty="0" smtClean="0">
                <a:solidFill>
                  <a:schemeClr val="tx1"/>
                </a:solidFill>
                <a:latin typeface="Arial" panose="020B0604020202020204" pitchFamily="34" charset="0"/>
                <a:cs typeface="Arial" panose="020B0604020202020204" pitchFamily="34" charset="0"/>
              </a:rPr>
              <a:t> cents.</a:t>
            </a:r>
          </a:p>
          <a:p>
            <a:r>
              <a:rPr lang="en-US" sz="1900" b="1" dirty="0" smtClean="0">
                <a:solidFill>
                  <a:schemeClr val="tx1"/>
                </a:solidFill>
                <a:latin typeface="Arial" panose="020B0604020202020204" pitchFamily="34" charset="0"/>
                <a:cs typeface="Arial" panose="020B0604020202020204" pitchFamily="34" charset="0"/>
              </a:rPr>
              <a:t>Proof</a:t>
            </a:r>
            <a:r>
              <a:rPr lang="en-US" sz="1900" dirty="0" smtClean="0">
                <a:solidFill>
                  <a:schemeClr val="tx1"/>
                </a:solidFill>
                <a:latin typeface="Arial" panose="020B0604020202020204" pitchFamily="34" charset="0"/>
                <a:cs typeface="Arial" panose="020B0604020202020204" pitchFamily="34" charset="0"/>
              </a:rPr>
              <a:t>: By contradiction</a:t>
            </a:r>
          </a:p>
          <a:p>
            <a:pPr lvl="1"/>
            <a:r>
              <a:rPr lang="en-US" sz="1900" dirty="0" smtClean="0">
                <a:solidFill>
                  <a:schemeClr val="tx1"/>
                </a:solidFill>
                <a:latin typeface="Arial" panose="020B0604020202020204" pitchFamily="34" charset="0"/>
                <a:cs typeface="Arial" panose="020B0604020202020204" pitchFamily="34" charset="0"/>
              </a:rPr>
              <a:t>If we had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3</a:t>
            </a:r>
            <a:r>
              <a:rPr lang="en-US" sz="1900" dirty="0" smtClean="0">
                <a:solidFill>
                  <a:schemeClr val="tx1"/>
                </a:solidFill>
                <a:latin typeface="Arial" panose="020B0604020202020204" pitchFamily="34" charset="0"/>
                <a:cs typeface="Arial" panose="020B0604020202020204" pitchFamily="34" charset="0"/>
              </a:rPr>
              <a:t> dimes, we could replace them with a quarter and a nickel. </a:t>
            </a:r>
          </a:p>
          <a:p>
            <a:pPr lvl="1"/>
            <a:r>
              <a:rPr lang="en-US" sz="1900" dirty="0" smtClean="0">
                <a:solidFill>
                  <a:schemeClr val="tx1"/>
                </a:solidFill>
                <a:latin typeface="Arial" panose="020B0604020202020204" pitchFamily="34" charset="0"/>
                <a:cs typeface="Arial" panose="020B0604020202020204" pitchFamily="34" charset="0"/>
              </a:rPr>
              <a:t>If we had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dirty="0" smtClean="0">
                <a:solidFill>
                  <a:schemeClr val="tx1"/>
                </a:solidFill>
                <a:latin typeface="Arial" panose="020B0604020202020204" pitchFamily="34" charset="0"/>
                <a:cs typeface="Arial" panose="020B0604020202020204" pitchFamily="34" charset="0"/>
              </a:rPr>
              <a:t> nickels, we could replace them with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900" dirty="0" smtClean="0">
                <a:solidFill>
                  <a:schemeClr val="tx1"/>
                </a:solidFill>
                <a:latin typeface="Arial" panose="020B0604020202020204" pitchFamily="34" charset="0"/>
                <a:cs typeface="Arial" panose="020B0604020202020204" pitchFamily="34" charset="0"/>
              </a:rPr>
              <a:t> dime.</a:t>
            </a:r>
          </a:p>
          <a:p>
            <a:pPr lvl="1"/>
            <a:r>
              <a:rPr lang="en-US" sz="1900" dirty="0" smtClean="0">
                <a:solidFill>
                  <a:schemeClr val="tx1"/>
                </a:solidFill>
                <a:latin typeface="Arial" panose="020B0604020202020204" pitchFamily="34" charset="0"/>
                <a:cs typeface="Arial" panose="020B0604020202020204" pitchFamily="34" charset="0"/>
              </a:rPr>
              <a:t>If we had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5</a:t>
            </a:r>
            <a:r>
              <a:rPr lang="en-US" sz="1900" dirty="0" smtClean="0">
                <a:solidFill>
                  <a:schemeClr val="tx1"/>
                </a:solidFill>
                <a:latin typeface="Arial" panose="020B0604020202020204" pitchFamily="34" charset="0"/>
                <a:cs typeface="Arial" panose="020B0604020202020204" pitchFamily="34" charset="0"/>
              </a:rPr>
              <a:t> pennies, we could replace them with a nickel.</a:t>
            </a:r>
          </a:p>
          <a:p>
            <a:pPr lvl="1"/>
            <a:r>
              <a:rPr lang="en-US" sz="1900" dirty="0" smtClean="0">
                <a:solidFill>
                  <a:schemeClr val="tx1"/>
                </a:solidFill>
                <a:latin typeface="Arial" panose="020B0604020202020204" pitchFamily="34" charset="0"/>
                <a:cs typeface="Arial" panose="020B0604020202020204" pitchFamily="34" charset="0"/>
              </a:rPr>
              <a:t>If we had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dirty="0" smtClean="0">
                <a:solidFill>
                  <a:schemeClr val="tx1"/>
                </a:solidFill>
                <a:latin typeface="Arial" panose="020B0604020202020204" pitchFamily="34" charset="0"/>
                <a:cs typeface="Arial" panose="020B0604020202020204" pitchFamily="34" charset="0"/>
              </a:rPr>
              <a:t> dimes and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900" dirty="0" smtClean="0">
                <a:solidFill>
                  <a:schemeClr val="tx1"/>
                </a:solidFill>
                <a:latin typeface="Arial" panose="020B0604020202020204" pitchFamily="34" charset="0"/>
                <a:cs typeface="Arial" panose="020B0604020202020204" pitchFamily="34" charset="0"/>
              </a:rPr>
              <a:t>  nickel, we could replace them with a quarter.</a:t>
            </a:r>
          </a:p>
          <a:p>
            <a:pPr lvl="1"/>
            <a:r>
              <a:rPr lang="en-US" sz="1900" dirty="0" smtClean="0">
                <a:solidFill>
                  <a:schemeClr val="tx1"/>
                </a:solidFill>
                <a:latin typeface="Arial" panose="020B0604020202020204" pitchFamily="34" charset="0"/>
                <a:cs typeface="Arial" panose="020B0604020202020204" pitchFamily="34" charset="0"/>
              </a:rPr>
              <a:t>The allowable combinations, have a maximum value of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24</a:t>
            </a:r>
            <a:r>
              <a:rPr lang="en-US" sz="1900" dirty="0" smtClean="0">
                <a:solidFill>
                  <a:schemeClr val="tx1"/>
                </a:solidFill>
                <a:latin typeface="Arial" panose="020B0604020202020204" pitchFamily="34" charset="0"/>
                <a:cs typeface="Arial" panose="020B0604020202020204" pitchFamily="34" charset="0"/>
              </a:rPr>
              <a:t> cents;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900" dirty="0" smtClean="0">
                <a:solidFill>
                  <a:schemeClr val="tx1"/>
                </a:solidFill>
                <a:latin typeface="Arial" panose="020B0604020202020204" pitchFamily="34" charset="0"/>
                <a:cs typeface="Arial" panose="020B0604020202020204" pitchFamily="34" charset="0"/>
              </a:rPr>
              <a:t> dimes and </a:t>
            </a:r>
            <a:r>
              <a:rPr lang="en-US" sz="1900" dirty="0" smtClean="0">
                <a:solidFill>
                  <a:schemeClr val="tx1"/>
                </a:solidFill>
                <a:latin typeface="Arial" panose="020B0604020202020204" pitchFamily="34" charset="0"/>
                <a:ea typeface="Cambria Math" pitchFamily="18" charset="0"/>
                <a:cs typeface="Arial" panose="020B0604020202020204" pitchFamily="34" charset="0"/>
              </a:rPr>
              <a:t>4</a:t>
            </a:r>
            <a:r>
              <a:rPr lang="en-US" sz="1900" dirty="0" smtClean="0">
                <a:solidFill>
                  <a:schemeClr val="tx1"/>
                </a:solidFill>
                <a:latin typeface="Arial" panose="020B0604020202020204" pitchFamily="34" charset="0"/>
                <a:cs typeface="Arial" panose="020B0604020202020204" pitchFamily="34" charset="0"/>
              </a:rPr>
              <a:t> pennies. </a:t>
            </a:r>
          </a:p>
          <a:p>
            <a:pPr lvl="1"/>
            <a:endParaRPr lang="en-US" sz="1900" dirty="0" smtClean="0">
              <a:solidFill>
                <a:schemeClr val="tx1"/>
              </a:solidFill>
              <a:latin typeface="Arial" panose="020B0604020202020204" pitchFamily="34" charset="0"/>
              <a:cs typeface="Arial" panose="020B0604020202020204" pitchFamily="34" charset="0"/>
            </a:endParaRP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38771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Optimality of our Change Making Algorithm</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7" name="Content Placeholder 2"/>
          <p:cNvSpPr txBox="1">
            <a:spLocks/>
          </p:cNvSpPr>
          <p:nvPr/>
        </p:nvSpPr>
        <p:spPr>
          <a:xfrm>
            <a:off x="2245404" y="2267075"/>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Theorem</a:t>
            </a:r>
            <a:r>
              <a:rPr lang="en-US" sz="1800" dirty="0" smtClean="0">
                <a:solidFill>
                  <a:schemeClr val="tx1"/>
                </a:solidFill>
                <a:latin typeface="Arial" panose="020B0604020202020204" pitchFamily="34" charset="0"/>
                <a:cs typeface="Arial" panose="020B0604020202020204" pitchFamily="34" charset="0"/>
              </a:rPr>
              <a:t>: The greedy change-making algorithm for U.S. coins produces change using the fewest coins possible.</a:t>
            </a:r>
          </a:p>
          <a:p>
            <a:r>
              <a:rPr lang="en-US" sz="1800" b="1" dirty="0" smtClean="0">
                <a:solidFill>
                  <a:schemeClr val="tx1"/>
                </a:solidFill>
                <a:latin typeface="Arial" panose="020B0604020202020204" pitchFamily="34" charset="0"/>
                <a:cs typeface="Arial" panose="020B0604020202020204" pitchFamily="34" charset="0"/>
              </a:rPr>
              <a:t>Proof</a:t>
            </a:r>
            <a:r>
              <a:rPr lang="en-US" sz="1800" dirty="0" smtClean="0">
                <a:solidFill>
                  <a:schemeClr val="tx1"/>
                </a:solidFill>
                <a:latin typeface="Arial" panose="020B0604020202020204" pitchFamily="34" charset="0"/>
                <a:cs typeface="Arial" panose="020B0604020202020204" pitchFamily="34" charset="0"/>
              </a:rPr>
              <a:t>: By contradiction.</a:t>
            </a:r>
          </a:p>
          <a:p>
            <a:pPr marL="850392" lvl="1" indent="-457200">
              <a:buFont typeface="+mj-lt"/>
              <a:buAutoNum type="arabicPeriod"/>
            </a:pPr>
            <a:r>
              <a:rPr lang="en-US" dirty="0" smtClean="0">
                <a:solidFill>
                  <a:schemeClr val="tx1"/>
                </a:solidFill>
                <a:latin typeface="Arial" panose="020B0604020202020204" pitchFamily="34" charset="0"/>
                <a:cs typeface="Arial" panose="020B0604020202020204" pitchFamily="34" charset="0"/>
              </a:rPr>
              <a:t>Assume there is a positive integer </a:t>
            </a:r>
            <a:r>
              <a:rPr lang="en-US" i="1" dirty="0" smtClean="0">
                <a:solidFill>
                  <a:schemeClr val="tx1"/>
                </a:solidFill>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 such that change can be made for  </a:t>
            </a:r>
            <a:r>
              <a:rPr lang="en-US" i="1" dirty="0" smtClean="0">
                <a:solidFill>
                  <a:schemeClr val="tx1"/>
                </a:solidFill>
                <a:latin typeface="Arial" panose="020B0604020202020204" pitchFamily="34" charset="0"/>
                <a:cs typeface="Arial" panose="020B0604020202020204" pitchFamily="34" charset="0"/>
              </a:rPr>
              <a:t>n</a:t>
            </a:r>
            <a:r>
              <a:rPr lang="en-US" dirty="0" smtClean="0">
                <a:solidFill>
                  <a:schemeClr val="tx1"/>
                </a:solidFill>
                <a:latin typeface="Arial" panose="020B0604020202020204" pitchFamily="34" charset="0"/>
                <a:cs typeface="Arial" panose="020B0604020202020204" pitchFamily="34" charset="0"/>
              </a:rPr>
              <a:t> cents using quarters, dimes, nickels, and pennies, with a fewer total number of coins than given by the algorithm.</a:t>
            </a:r>
          </a:p>
          <a:p>
            <a:pPr marL="850392" lvl="1" indent="-457200">
              <a:buFont typeface="+mj-lt"/>
              <a:buAutoNum type="arabicPeriod"/>
            </a:pPr>
            <a:r>
              <a:rPr lang="en-US" dirty="0" smtClean="0">
                <a:solidFill>
                  <a:schemeClr val="tx1"/>
                </a:solidFill>
                <a:latin typeface="Arial" panose="020B0604020202020204" pitchFamily="34" charset="0"/>
                <a:cs typeface="Arial" panose="020B0604020202020204" pitchFamily="34" charset="0"/>
              </a:rPr>
              <a:t>Then, </a:t>
            </a:r>
            <a:r>
              <a:rPr lang="en-US" i="1" dirty="0" smtClean="0">
                <a:solidFill>
                  <a:schemeClr val="tx1"/>
                </a:solidFill>
                <a:latin typeface="Arial" panose="020B0604020202020204" pitchFamily="34" charset="0"/>
                <a:cs typeface="Arial" panose="020B0604020202020204" pitchFamily="34" charset="0"/>
              </a:rPr>
              <a:t>q</a:t>
            </a:r>
            <a:r>
              <a:rPr lang="en-US" i="1" dirty="0" smtClean="0">
                <a:solidFill>
                  <a:schemeClr val="tx1"/>
                </a:solidFill>
                <a:latin typeface="Arial" panose="020B0604020202020204" pitchFamily="34" charset="0"/>
                <a:ea typeface="Cambria Math"/>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rPr>
              <a:t>≤ </a:t>
            </a:r>
            <a:r>
              <a:rPr lang="en-US" i="1" dirty="0" smtClean="0">
                <a:solidFill>
                  <a:schemeClr val="tx1"/>
                </a:solidFill>
                <a:latin typeface="Arial" panose="020B0604020202020204" pitchFamily="34" charset="0"/>
                <a:ea typeface="Cambria Math"/>
                <a:cs typeface="Arial" panose="020B0604020202020204" pitchFamily="34" charset="0"/>
              </a:rPr>
              <a:t>q</a:t>
            </a:r>
            <a:r>
              <a:rPr lang="en-US" dirty="0" smtClean="0">
                <a:solidFill>
                  <a:schemeClr val="tx1"/>
                </a:solidFill>
                <a:latin typeface="Arial" panose="020B0604020202020204" pitchFamily="34" charset="0"/>
                <a:ea typeface="Cambria Math"/>
                <a:cs typeface="Arial" panose="020B0604020202020204" pitchFamily="34" charset="0"/>
              </a:rPr>
              <a:t>  where </a:t>
            </a:r>
            <a:r>
              <a:rPr lang="en-US" dirty="0" smtClean="0">
                <a:solidFill>
                  <a:schemeClr val="tx1"/>
                </a:solidFill>
                <a:latin typeface="Arial" panose="020B0604020202020204" pitchFamily="34" charset="0"/>
                <a:cs typeface="Arial" panose="020B0604020202020204" pitchFamily="34" charset="0"/>
              </a:rPr>
              <a:t> </a:t>
            </a:r>
            <a:r>
              <a:rPr lang="en-US" i="1" dirty="0" smtClean="0">
                <a:solidFill>
                  <a:schemeClr val="tx1"/>
                </a:solidFill>
                <a:latin typeface="Arial" panose="020B0604020202020204" pitchFamily="34" charset="0"/>
                <a:cs typeface="Arial" panose="020B0604020202020204" pitchFamily="34" charset="0"/>
              </a:rPr>
              <a:t>q</a:t>
            </a:r>
            <a:r>
              <a:rPr lang="en-US" i="1" dirty="0" smtClean="0">
                <a:solidFill>
                  <a:schemeClr val="tx1"/>
                </a:solidFill>
                <a:latin typeface="Arial" panose="020B0604020202020204" pitchFamily="34" charset="0"/>
                <a:ea typeface="Cambria Math"/>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is the number of quarters used in this optimal way and </a:t>
            </a:r>
            <a:r>
              <a:rPr lang="en-US" i="1" dirty="0" smtClean="0">
                <a:solidFill>
                  <a:schemeClr val="tx1"/>
                </a:solidFill>
                <a:latin typeface="Arial" panose="020B0604020202020204" pitchFamily="34" charset="0"/>
                <a:cs typeface="Arial" panose="020B0604020202020204" pitchFamily="34" charset="0"/>
              </a:rPr>
              <a:t>q</a:t>
            </a:r>
            <a:r>
              <a:rPr lang="en-US" dirty="0" smtClean="0">
                <a:solidFill>
                  <a:schemeClr val="tx1"/>
                </a:solidFill>
                <a:latin typeface="Arial" panose="020B0604020202020204" pitchFamily="34" charset="0"/>
                <a:cs typeface="Arial" panose="020B0604020202020204" pitchFamily="34" charset="0"/>
              </a:rPr>
              <a:t> is the number of quarters in the greedy algorithm’s solution. But this is not possible by Lemma </a:t>
            </a:r>
            <a:r>
              <a:rPr lang="en-US" dirty="0" smtClean="0">
                <a:solidFill>
                  <a:schemeClr val="tx1"/>
                </a:solidFill>
                <a:latin typeface="Arial" panose="020B0604020202020204" pitchFamily="34" charset="0"/>
                <a:ea typeface="Cambria Math" pitchFamily="18" charset="0"/>
                <a:cs typeface="Arial" panose="020B0604020202020204" pitchFamily="34" charset="0"/>
              </a:rPr>
              <a:t>1, since the value of the coins other than quarters can not be greater than 24 cents.</a:t>
            </a:r>
          </a:p>
          <a:p>
            <a:pPr marL="850392" lvl="1" indent="-457200">
              <a:buFont typeface="+mj-lt"/>
              <a:buAutoNum type="arabicPeriod"/>
            </a:pPr>
            <a:r>
              <a:rPr lang="en-US" dirty="0" smtClean="0">
                <a:solidFill>
                  <a:schemeClr val="tx1"/>
                </a:solidFill>
                <a:latin typeface="Arial" panose="020B0604020202020204" pitchFamily="34" charset="0"/>
                <a:ea typeface="Cambria Math" pitchFamily="18" charset="0"/>
                <a:cs typeface="Arial" panose="020B0604020202020204" pitchFamily="34" charset="0"/>
              </a:rPr>
              <a:t>Similarly, by Lemma 1, the two algorithms must have the same number of dimes, nickels, and quarters.</a:t>
            </a: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177163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Optimality of our Change Making Algorithm</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4" y="2176640"/>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Optimality depends on the denominations available.</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For U.S. coins, optimality still holds if we add half dollar coins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50</a:t>
            </a:r>
            <a:r>
              <a:rPr lang="en-US" sz="1800" dirty="0" smtClean="0">
                <a:solidFill>
                  <a:schemeClr val="tx1"/>
                </a:solidFill>
                <a:latin typeface="Arial" panose="020B0604020202020204" pitchFamily="34" charset="0"/>
                <a:cs typeface="Arial" panose="020B0604020202020204" pitchFamily="34" charset="0"/>
              </a:rPr>
              <a:t> cents) and dollar coins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100</a:t>
            </a:r>
            <a:r>
              <a:rPr lang="en-US" sz="1800" dirty="0" smtClean="0">
                <a:solidFill>
                  <a:schemeClr val="tx1"/>
                </a:solidFill>
                <a:latin typeface="Arial" panose="020B0604020202020204" pitchFamily="34" charset="0"/>
                <a:cs typeface="Arial" panose="020B0604020202020204" pitchFamily="34" charset="0"/>
              </a:rPr>
              <a:t> cents).</a:t>
            </a:r>
          </a:p>
          <a:p>
            <a:pPr marL="285750"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But if we allow only quarters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25</a:t>
            </a:r>
            <a:r>
              <a:rPr lang="en-US" sz="1800" dirty="0" smtClean="0">
                <a:solidFill>
                  <a:schemeClr val="tx1"/>
                </a:solidFill>
                <a:latin typeface="Arial" panose="020B0604020202020204" pitchFamily="34" charset="0"/>
                <a:cs typeface="Arial" panose="020B0604020202020204" pitchFamily="34" charset="0"/>
              </a:rPr>
              <a:t> cents), dimes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10</a:t>
            </a:r>
            <a:r>
              <a:rPr lang="en-US" sz="1800" dirty="0" smtClean="0">
                <a:solidFill>
                  <a:schemeClr val="tx1"/>
                </a:solidFill>
                <a:latin typeface="Arial" panose="020B0604020202020204" pitchFamily="34" charset="0"/>
                <a:cs typeface="Arial" panose="020B0604020202020204" pitchFamily="34" charset="0"/>
              </a:rPr>
              <a:t> cents), and pennies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 cent), the algorithm no longer produces the minimum number of coins.</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Consider the example of </a:t>
            </a:r>
            <a:r>
              <a:rPr lang="en-US" dirty="0" smtClean="0">
                <a:solidFill>
                  <a:schemeClr val="tx1"/>
                </a:solidFill>
                <a:latin typeface="Arial" panose="020B0604020202020204" pitchFamily="34" charset="0"/>
                <a:ea typeface="Cambria Math" pitchFamily="18" charset="0"/>
                <a:cs typeface="Arial" panose="020B0604020202020204" pitchFamily="34" charset="0"/>
              </a:rPr>
              <a:t>31</a:t>
            </a:r>
            <a:r>
              <a:rPr lang="en-US" dirty="0" smtClean="0">
                <a:solidFill>
                  <a:schemeClr val="tx1"/>
                </a:solidFill>
                <a:latin typeface="Arial" panose="020B0604020202020204" pitchFamily="34" charset="0"/>
                <a:cs typeface="Arial" panose="020B0604020202020204" pitchFamily="34" charset="0"/>
              </a:rPr>
              <a:t> cents. The optimal number of coins is </a:t>
            </a:r>
            <a:r>
              <a:rPr lang="en-US" dirty="0" smtClean="0">
                <a:solidFill>
                  <a:schemeClr val="tx1"/>
                </a:solidFill>
                <a:latin typeface="Arial" panose="020B0604020202020204" pitchFamily="34" charset="0"/>
                <a:ea typeface="Cambria Math" pitchFamily="18" charset="0"/>
                <a:cs typeface="Arial" panose="020B0604020202020204" pitchFamily="34" charset="0"/>
              </a:rPr>
              <a:t>4</a:t>
            </a:r>
            <a:r>
              <a:rPr lang="en-US" dirty="0" smtClean="0">
                <a:solidFill>
                  <a:schemeClr val="tx1"/>
                </a:solidFill>
                <a:latin typeface="Arial" panose="020B0604020202020204" pitchFamily="34" charset="0"/>
                <a:cs typeface="Arial" panose="020B0604020202020204" pitchFamily="34" charset="0"/>
              </a:rPr>
              <a:t>, i.e., </a:t>
            </a:r>
            <a:r>
              <a:rPr lang="en-US" dirty="0" smtClean="0">
                <a:solidFill>
                  <a:schemeClr val="tx1"/>
                </a:solidFill>
                <a:latin typeface="Arial" panose="020B0604020202020204" pitchFamily="34" charset="0"/>
                <a:ea typeface="Cambria Math" pitchFamily="18" charset="0"/>
                <a:cs typeface="Arial" panose="020B0604020202020204" pitchFamily="34" charset="0"/>
              </a:rPr>
              <a:t>3</a:t>
            </a:r>
            <a:r>
              <a:rPr lang="en-US" dirty="0" smtClean="0">
                <a:solidFill>
                  <a:schemeClr val="tx1"/>
                </a:solidFill>
                <a:latin typeface="Arial" panose="020B0604020202020204" pitchFamily="34" charset="0"/>
                <a:cs typeface="Arial" panose="020B0604020202020204" pitchFamily="34" charset="0"/>
              </a:rPr>
              <a:t> dimes and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penny. What does the algorithm output?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712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Scheduling</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26882"/>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We have a group of proposed talks with start and end times. Construct a greedy algorithm to schedule as many as possible in a lecture hall, under the following assumptions:</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When a talk starts, it continues till the end.</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No two talks can occur at the same time.</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 talk can begin at the same time that another ends.</a:t>
            </a:r>
          </a:p>
          <a:p>
            <a:pPr marL="742950" lvl="1" indent="-28575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Once we have selected some of the talks, we cannot add a talk which is incompatible with those already selected because it overlaps at least one of these previously selected talks.</a:t>
            </a:r>
          </a:p>
          <a:p>
            <a:pPr marL="742950" lvl="1" indent="-28575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lvl="2"/>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3536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Text Placeholder 2"/>
          <p:cNvSpPr>
            <a:spLocks noGrp="1"/>
          </p:cNvSpPr>
          <p:nvPr>
            <p:ph type="body" idx="1"/>
          </p:nvPr>
        </p:nvSpPr>
        <p:spPr/>
        <p:txBody>
          <a:bodyPr/>
          <a:lstStyle/>
          <a:p>
            <a:r>
              <a:rPr lang="en-US" dirty="0" smtClean="0"/>
              <a:t>Greedy Scheduling</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26882"/>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lvl="1"/>
            <a:r>
              <a:rPr lang="en-US" dirty="0" smtClean="0">
                <a:solidFill>
                  <a:schemeClr val="tx1"/>
                </a:solidFill>
                <a:latin typeface="Arial" panose="020B0604020202020204" pitchFamily="34" charset="0"/>
                <a:cs typeface="Arial" panose="020B0604020202020204" pitchFamily="34" charset="0"/>
              </a:rPr>
              <a:t>(Continued from Previous Slide)</a:t>
            </a:r>
          </a:p>
          <a:p>
            <a:pPr lvl="1"/>
            <a:r>
              <a:rPr lang="en-US" dirty="0" smtClean="0">
                <a:solidFill>
                  <a:schemeClr val="tx1"/>
                </a:solidFill>
                <a:latin typeface="Arial" panose="020B0604020202020204" pitchFamily="34" charset="0"/>
                <a:cs typeface="Arial" panose="020B0604020202020204" pitchFamily="34" charset="0"/>
              </a:rPr>
              <a:t>How should we make the “best choice” at  each step of the algorithm? That is, which talk do we pick ?</a:t>
            </a:r>
          </a:p>
          <a:p>
            <a:pPr marL="1200150" lvl="2"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The talk that starts earliest among those compatible with already chosen talks?</a:t>
            </a:r>
          </a:p>
          <a:p>
            <a:pPr marL="1200150" lvl="2"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The talk that is shortest among those already compatible?</a:t>
            </a:r>
          </a:p>
          <a:p>
            <a:pPr marL="1200150" lvl="2" indent="-285750">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The talk that ends earliest among those compatible with already chosen talks?</a:t>
            </a:r>
          </a:p>
          <a:p>
            <a:pPr lvl="1"/>
            <a:endParaRPr lang="en-US" dirty="0" smtClean="0">
              <a:solidFill>
                <a:schemeClr val="tx1"/>
              </a:solidFill>
              <a:latin typeface="Arial" panose="020B0604020202020204" pitchFamily="34" charset="0"/>
              <a:cs typeface="Arial" panose="020B0604020202020204" pitchFamily="34" charset="0"/>
            </a:endParaRPr>
          </a:p>
          <a:p>
            <a:pPr lvl="2"/>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1527</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Impact</vt:lpstr>
      <vt:lpstr>Wingdings</vt:lpstr>
      <vt:lpstr>Wingdings 2</vt:lpstr>
      <vt:lpstr>Office Theme</vt:lpstr>
      <vt:lpstr>Algorithms</vt:lpstr>
      <vt:lpstr>Algorithms</vt:lpstr>
      <vt:lpstr>Algorithms</vt:lpstr>
      <vt:lpstr>Algorithms</vt:lpstr>
      <vt:lpstr>Algorithms</vt:lpstr>
      <vt:lpstr>Algorithms</vt:lpstr>
      <vt:lpstr>Algorithms</vt:lpstr>
      <vt:lpstr>Algorithms</vt:lpstr>
      <vt:lpstr>Algorithms</vt:lpstr>
      <vt:lpstr>Algorithms</vt:lpstr>
      <vt:lpstr>Algorithms</vt:lpstr>
      <vt:lpstr>Algorithms</vt:lpstr>
      <vt:lpstr>Algorithms</vt:lpstr>
      <vt:lpstr>Algorithms</vt:lpstr>
      <vt:lpstr>Thank You</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2018-04-02T02:49:45Z</dcterms:created>
  <dcterms:modified xsi:type="dcterms:W3CDTF">2018-04-11T01:06:09Z</dcterms:modified>
  <cp:category/>
</cp:coreProperties>
</file>