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97" r:id="rId4"/>
    <p:sldId id="298" r:id="rId5"/>
    <p:sldId id="299" r:id="rId6"/>
    <p:sldId id="300" r:id="rId7"/>
    <p:sldId id="301" r:id="rId8"/>
    <p:sldId id="305" r:id="rId9"/>
    <p:sldId id="306" r:id="rId10"/>
    <p:sldId id="307" r:id="rId11"/>
    <p:sldId id="30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cessibility Statement" id="{E4FF264C-EDB2-744A-A389-1329A6784357}">
          <p14:sldIdLst/>
        </p14:section>
        <p14:section name="Title Slide" id="{B4C4AEA3-6B3F-CC42-978A-E79612A86975}">
          <p14:sldIdLst>
            <p14:sldId id="257"/>
          </p14:sldIdLst>
        </p14:section>
        <p14:section name="Section One (Campus Gold)" id="{4270ABB2-C298-3944-8E72-E9400DBEB29D}">
          <p14:sldIdLst>
            <p14:sldId id="258"/>
            <p14:sldId id="297"/>
            <p14:sldId id="298"/>
            <p14:sldId id="299"/>
            <p14:sldId id="300"/>
            <p14:sldId id="301"/>
            <p14:sldId id="305"/>
            <p14:sldId id="306"/>
            <p14:sldId id="307"/>
            <p14:sldId id="308"/>
          </p14:sldIdLst>
        </p14:section>
        <p14:section name="Concluding Slide" id="{8920AFE1-41E2-8C4A-AB74-0F9AE52903EC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032" userDrawn="1">
          <p15:clr>
            <a:srgbClr val="A4A3A4"/>
          </p15:clr>
        </p15:guide>
        <p15:guide id="3" orient="horz" pos="1056" userDrawn="1">
          <p15:clr>
            <a:srgbClr val="A4A3A4"/>
          </p15:clr>
        </p15:guide>
        <p15:guide id="7" orient="horz" pos="1214" userDrawn="1">
          <p15:clr>
            <a:srgbClr val="A4A3A4"/>
          </p15:clr>
        </p15:guide>
        <p15:guide id="8" orient="horz" pos="624" userDrawn="1">
          <p15:clr>
            <a:srgbClr val="A4A3A4"/>
          </p15:clr>
        </p15:guide>
        <p15:guide id="9" orient="horz" pos="3552" userDrawn="1">
          <p15:clr>
            <a:srgbClr val="A4A3A4"/>
          </p15:clr>
        </p15:guide>
        <p15:guide id="11" pos="1032" userDrawn="1">
          <p15:clr>
            <a:srgbClr val="A4A3A4"/>
          </p15:clr>
        </p15:guide>
        <p15:guide id="12" pos="7204" userDrawn="1">
          <p15:clr>
            <a:srgbClr val="A4A3A4"/>
          </p15:clr>
        </p15:guide>
        <p15:guide id="13" pos="576" userDrawn="1">
          <p15:clr>
            <a:srgbClr val="A4A3A4"/>
          </p15:clr>
        </p15:guide>
        <p15:guide id="16" pos="6769" userDrawn="1">
          <p15:clr>
            <a:srgbClr val="A4A3A4"/>
          </p15:clr>
        </p15:guide>
        <p15:guide id="17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9" autoAdjust="0"/>
    <p:restoredTop sz="86397" autoAdjust="0"/>
  </p:normalViewPr>
  <p:slideViewPr>
    <p:cSldViewPr snapToGrid="0">
      <p:cViewPr>
        <p:scale>
          <a:sx n="59" d="100"/>
          <a:sy n="59" d="100"/>
        </p:scale>
        <p:origin x="-78" y="120"/>
      </p:cViewPr>
      <p:guideLst>
        <p:guide orient="horz" pos="4032"/>
        <p:guide orient="horz" pos="1056"/>
        <p:guide orient="horz" pos="1214"/>
        <p:guide orient="horz" pos="624"/>
        <p:guide orient="horz" pos="3552"/>
        <p:guide pos="1032"/>
        <p:guide pos="7204"/>
        <p:guide pos="576"/>
        <p:guide pos="6769"/>
        <p:guide pos="3840"/>
      </p:guideLst>
    </p:cSldViewPr>
  </p:slideViewPr>
  <p:outlineViewPr>
    <p:cViewPr>
      <p:scale>
        <a:sx n="33" d="100"/>
        <a:sy n="33" d="100"/>
      </p:scale>
      <p:origin x="0" y="-233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6A28-9CAF-E041-8311-DFCD44262095}" type="datetime1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BEA41-3E73-2348-A8FF-2E926A2C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15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2D4DA-089F-F344-9C15-F02D87A8D9F3}" type="datetime1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0545-154E-774E-8D78-F1689AC6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0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3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support.office.com/en-us/article/Make-your-PowerPoint-presentations-accessible-6f7772b2-2f33-4bd2-8ca7-dae3b2b3ef25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hyperlink" Target="http://www.purdue.edu/atc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ilit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ccessibility Statement Part 1" descr="Accessibility Statement Part 1">
            <a:hlinkClick r:id="rId2" tooltip="Microsoft Office Accessibility Instructions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24200" y="1137276"/>
            <a:ext cx="5943600" cy="3124200"/>
          </a:xfrm>
          <a:prstGeom prst="rect">
            <a:avLst/>
          </a:prstGeom>
        </p:spPr>
      </p:pic>
      <p:pic>
        <p:nvPicPr>
          <p:cNvPr id="4" name="Accessibility Statement Part 2" descr="Accessibility Statement Part 2">
            <a:hlinkClick r:id="rId4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24200" y="4555798"/>
            <a:ext cx="5943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12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Ross-Ade Green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wo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ss-Ade Green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4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7"/>
            <a:ext cx="5025248" cy="42976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oss-Ade Green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5006960" cy="384048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Impact Regular 24 Point Ross-Ade Green</a:t>
            </a:r>
            <a:endParaRPr lang="en-US" dirty="0" smtClean="0"/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ss-Ade Green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Ross-Ade Green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ss-Ade Green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Bell Tower Brick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hre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Bell Tower Brick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5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207461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/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401635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50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80" userDrawn="1">
          <p15:clr>
            <a:srgbClr val="FBAE40"/>
          </p15:clr>
        </p15:guide>
        <p15:guide id="4" pos="1416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orient="horz" pos="7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Bell Tower Brick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ll Tower Brick Bar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Bell Tower Brick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ll Tower Brick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Ever True Blue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Four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Ever True Blue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3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805792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Ever True Blue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96648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ver True Blue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Ever True Blue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On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3005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pos="650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ver True Blue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5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7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0698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84057" y="1478617"/>
            <a:ext cx="124180" cy="2757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Concluding Head"/>
          <p:cNvSpPr>
            <a:spLocks noGrp="1"/>
          </p:cNvSpPr>
          <p:nvPr>
            <p:ph type="title" hasCustomPrompt="1"/>
          </p:nvPr>
        </p:nvSpPr>
        <p:spPr>
          <a:xfrm>
            <a:off x="2321986" y="2071159"/>
            <a:ext cx="6799437" cy="829733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0" i="0" cap="all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cluding Text"/>
          <p:cNvSpPr>
            <a:spLocks noGrp="1"/>
          </p:cNvSpPr>
          <p:nvPr>
            <p:ph type="body" sz="half" idx="2" hasCustomPrompt="1"/>
          </p:nvPr>
        </p:nvSpPr>
        <p:spPr>
          <a:xfrm>
            <a:off x="2321981" y="3219451"/>
            <a:ext cx="6799440" cy="101688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 conclusion, thank-you message or contact information could go here. Arial Regular 18 point minimum.</a:t>
            </a:r>
          </a:p>
        </p:txBody>
      </p:sp>
      <p:pic>
        <p:nvPicPr>
          <p:cNvPr id="12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  <p:pic>
        <p:nvPicPr>
          <p:cNvPr id="11" name="We Are Purdue. What We Make Moves The World Forward.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24100" y="6290852"/>
            <a:ext cx="4759515" cy="205262"/>
          </a:xfrm>
          <a:prstGeom prst="rect">
            <a:avLst/>
          </a:prstGeom>
        </p:spPr>
      </p:pic>
      <p:pic>
        <p:nvPicPr>
          <p:cNvPr id="3" name="An Equal Access/Equal Opportunity University" descr="An Equal Access/Equal Opportunity University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082" y="6589379"/>
            <a:ext cx="647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439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84" userDrawn="1">
          <p15:clr>
            <a:srgbClr val="FBAE40"/>
          </p15:clr>
        </p15:guide>
        <p15:guide id="4" orient="horz" pos="4056" userDrawn="1">
          <p15:clr>
            <a:srgbClr val="FBAE40"/>
          </p15:clr>
        </p15:guide>
        <p15:guide id="5" pos="14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9662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Campus Gold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39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045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78360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13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ampus Gold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3" y="1636776"/>
            <a:ext cx="4769216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873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624" userDrawn="1">
          <p15:clr>
            <a:srgbClr val="FBAE40"/>
          </p15:clr>
        </p15:guide>
        <p15:guide id="6" orient="horz" pos="1056" userDrawn="1">
          <p15:clr>
            <a:srgbClr val="FBAE40"/>
          </p15:clr>
        </p15:guide>
        <p15:guide id="7" orient="horz" pos="39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mpus Gold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Campus Gold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Picture caption. Arial Bold 18 pt. minimum. Short description of picture, up to 3 lines of copy. Short description of picture, up to 3 lines of copy. Short description of picture, up to 3 lines of copy. </a:t>
            </a:r>
            <a:b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b="1" i="0" baseline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142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56" userDrawn="1">
          <p15:clr>
            <a:srgbClr val="FBAE40"/>
          </p15:clr>
        </p15:guide>
        <p15:guide id="4" pos="14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mpus Gold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9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orient="horz" pos="3984" userDrawn="1">
          <p15:clr>
            <a:srgbClr val="FBAE40"/>
          </p15:clr>
        </p15:guide>
        <p15:guide id="5" pos="10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7E35-53ED-5E4E-9D20-AC891FED6640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0DB3-FFB6-DA49-A752-B59EFFE07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0" r:id="rId2"/>
    <p:sldLayoutId id="214748368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657" r:id="rId3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5.xml"/><Relationship Id="rId7" Type="http://schemas.openxmlformats.org/officeDocument/2006/relationships/image" Target="../media/image1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4.xml"/><Relationship Id="rId11" Type="http://schemas.openxmlformats.org/officeDocument/2006/relationships/image" Target="../media/image16.png"/><Relationship Id="rId5" Type="http://schemas.openxmlformats.org/officeDocument/2006/relationships/tags" Target="../tags/tag7.xml"/><Relationship Id="rId10" Type="http://schemas.openxmlformats.org/officeDocument/2006/relationships/image" Target="../media/image15.png"/><Relationship Id="rId4" Type="http://schemas.openxmlformats.org/officeDocument/2006/relationships/tags" Target="../tags/tag6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244132" y="2728553"/>
            <a:ext cx="8168496" cy="1295191"/>
          </a:xfrm>
        </p:spPr>
        <p:txBody>
          <a:bodyPr/>
          <a:lstStyle/>
          <a:p>
            <a:r>
              <a:rPr lang="en-US" dirty="0" smtClean="0"/>
              <a:t>Growth of Functions</a:t>
            </a:r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4"/>
          </p:nvPr>
        </p:nvSpPr>
        <p:spPr>
          <a:xfrm>
            <a:off x="2252841" y="6106739"/>
            <a:ext cx="6100937" cy="486085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Computer Science, Purdue University</a:t>
            </a:r>
          </a:p>
          <a:p>
            <a:r>
              <a:rPr lang="en-US" dirty="0" smtClean="0"/>
              <a:t>Copyright McGraw Hill, Rosen, Discrete Mathematics and its Applications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9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 O 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21832" y="2079859"/>
            <a:ext cx="9007642" cy="417656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the functions below in order so that each function is big-O of the next function on the list.</a:t>
            </a:r>
          </a:p>
          <a:p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9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(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1.5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9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9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8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9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+17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9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+111</a:t>
            </a:r>
            <a:endParaRPr lang="en-US" sz="1900" i="1" baseline="30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9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(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log n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900" i="1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endParaRPr lang="en-US" sz="1900" i="1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9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900" i="1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endParaRPr lang="en-US" sz="1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9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log (log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</a:t>
            </a:r>
            <a:endParaRPr lang="en-US" sz="1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9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9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log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9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900" i="1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9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+1)</a:t>
            </a:r>
            <a:endParaRPr lang="en-US" sz="1900" baseline="30000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9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9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+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(log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</a:t>
            </a:r>
            <a:r>
              <a:rPr lang="en-US" sz="19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</a:t>
            </a:r>
            <a:endParaRPr lang="en-US" sz="1900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9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10000</a:t>
            </a:r>
          </a:p>
          <a:p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9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!</a:t>
            </a:r>
          </a:p>
          <a:p>
            <a:endParaRPr lang="en-US" i="1" baseline="30000" dirty="0" smtClean="0"/>
          </a:p>
          <a:p>
            <a:endParaRPr lang="en-US" i="1" baseline="30000" dirty="0" smtClean="0"/>
          </a:p>
          <a:p>
            <a:endParaRPr lang="en-US" i="1" dirty="0" smtClean="0"/>
          </a:p>
          <a:p>
            <a:endParaRPr lang="en-US" baseline="30000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463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 O 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16116" y="1700463"/>
            <a:ext cx="547436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We  solve this exercise by successively finding the function that grows slowest among all those left on the list.</a:t>
            </a:r>
          </a:p>
          <a:p>
            <a:endParaRPr lang="en-US" sz="1200" b="1" dirty="0" smtClean="0"/>
          </a:p>
          <a:p>
            <a:pPr>
              <a:buFont typeface="Arial" pitchFamily="34" charset="0"/>
              <a:buChar char="•"/>
            </a:pPr>
            <a:r>
              <a:rPr lang="en-US" sz="1200" b="1" dirty="0" smtClean="0"/>
              <a:t> </a:t>
            </a:r>
            <a:r>
              <a:rPr lang="en-US" sz="1200" i="1" dirty="0" smtClean="0"/>
              <a:t>f</a:t>
            </a:r>
            <a:r>
              <a:rPr lang="en-US" sz="1200" baseline="-25000" dirty="0" smtClean="0"/>
              <a:t>9</a:t>
            </a:r>
            <a:r>
              <a:rPr lang="en-US" sz="1200" dirty="0" smtClean="0"/>
              <a:t>(</a:t>
            </a:r>
            <a:r>
              <a:rPr lang="en-US" sz="1200" i="1" dirty="0" smtClean="0"/>
              <a:t>n</a:t>
            </a:r>
            <a:r>
              <a:rPr lang="en-US" sz="1200" dirty="0" smtClean="0"/>
              <a:t>) = 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10000       (constant, does not increase with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i="1" dirty="0" smtClean="0"/>
              <a:t>f</a:t>
            </a:r>
            <a:r>
              <a:rPr lang="en-US" sz="1200" baseline="-25000" dirty="0" smtClean="0"/>
              <a:t>5</a:t>
            </a:r>
            <a:r>
              <a:rPr lang="en-US" sz="1200" dirty="0" smtClean="0"/>
              <a:t>(</a:t>
            </a:r>
            <a:r>
              <a:rPr lang="en-US" sz="1200" i="1" dirty="0" smtClean="0"/>
              <a:t>n</a:t>
            </a:r>
            <a:r>
              <a:rPr lang="en-US" sz="1200" dirty="0" smtClean="0"/>
              <a:t>) =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 log (log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)     (grows slowest of all the others)</a:t>
            </a:r>
          </a:p>
          <a:p>
            <a:pPr>
              <a:buFont typeface="Arial" pitchFamily="34" charset="0"/>
              <a:buChar char="•"/>
            </a:pPr>
            <a:endParaRPr lang="en-US" sz="1200" i="1" dirty="0" smtClean="0"/>
          </a:p>
          <a:p>
            <a:pPr>
              <a:buFont typeface="Arial" pitchFamily="34" charset="0"/>
              <a:buChar char="•"/>
            </a:pPr>
            <a:r>
              <a:rPr lang="en-US" sz="1200" i="1" dirty="0" smtClean="0"/>
              <a:t>f</a:t>
            </a:r>
            <a:r>
              <a:rPr lang="en-US" sz="1200" baseline="-25000" dirty="0" smtClean="0"/>
              <a:t>3</a:t>
            </a:r>
            <a:r>
              <a:rPr lang="en-US" sz="1200" dirty="0" smtClean="0"/>
              <a:t>(</a:t>
            </a:r>
            <a:r>
              <a:rPr lang="en-US" sz="1200" i="1" dirty="0" smtClean="0"/>
              <a:t>n</a:t>
            </a:r>
            <a:r>
              <a:rPr lang="en-US" sz="1200" dirty="0" smtClean="0"/>
              <a:t>) = (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log n </a:t>
            </a:r>
            <a:r>
              <a:rPr lang="en-US" sz="1200" dirty="0" smtClean="0"/>
              <a:t>)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      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(grows next slowest)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i="1" dirty="0" smtClean="0"/>
              <a:t>f</a:t>
            </a:r>
            <a:r>
              <a:rPr lang="en-US" sz="1200" baseline="-25000" dirty="0" smtClean="0"/>
              <a:t>6</a:t>
            </a:r>
            <a:r>
              <a:rPr lang="en-US" sz="1200" dirty="0" smtClean="0"/>
              <a:t>(</a:t>
            </a:r>
            <a:r>
              <a:rPr lang="en-US" sz="1200" i="1" dirty="0" smtClean="0"/>
              <a:t>n</a:t>
            </a:r>
            <a:r>
              <a:rPr lang="en-US" sz="1200" dirty="0" smtClean="0"/>
              <a:t>) =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1200" dirty="0" smtClean="0"/>
              <a:t>(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log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 smtClean="0"/>
              <a:t>)</a:t>
            </a:r>
            <a:r>
              <a:rPr lang="en-US" sz="1200" baseline="30000" dirty="0" smtClean="0"/>
              <a:t>3   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(next largest, </a:t>
            </a:r>
            <a:r>
              <a:rPr lang="en-US" sz="1200" dirty="0" smtClean="0"/>
              <a:t>(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log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 smtClean="0"/>
              <a:t>)</a:t>
            </a:r>
            <a:r>
              <a:rPr lang="en-US" sz="1200" baseline="30000" dirty="0" smtClean="0"/>
              <a:t>3 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factor smaller than any power of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sz="1200" baseline="30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i="1" dirty="0" smtClean="0"/>
              <a:t>f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(</a:t>
            </a:r>
            <a:r>
              <a:rPr lang="en-US" sz="1200" i="1" dirty="0" smtClean="0"/>
              <a:t>n</a:t>
            </a:r>
            <a:r>
              <a:rPr lang="en-US" sz="1200" dirty="0" smtClean="0"/>
              <a:t>) = 8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+17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baseline="30000" dirty="0" smtClean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+111    (tied with the one below)</a:t>
            </a:r>
            <a:endParaRPr lang="en-US" sz="1200" i="1" baseline="30000" dirty="0" smtClean="0"/>
          </a:p>
          <a:p>
            <a:pPr>
              <a:buFont typeface="Arial" pitchFamily="34" charset="0"/>
              <a:buChar char="•"/>
            </a:pPr>
            <a:endParaRPr lang="en-US" sz="1200" baseline="30000" dirty="0" smtClean="0"/>
          </a:p>
          <a:p>
            <a:pPr>
              <a:buFont typeface="Arial" pitchFamily="34" charset="0"/>
              <a:buChar char="•"/>
            </a:pPr>
            <a:r>
              <a:rPr lang="en-US" sz="1200" i="1" dirty="0" smtClean="0"/>
              <a:t>f</a:t>
            </a:r>
            <a:r>
              <a:rPr lang="en-US" sz="1200" baseline="-25000" dirty="0" smtClean="0"/>
              <a:t>8</a:t>
            </a:r>
            <a:r>
              <a:rPr lang="en-US" sz="1200" dirty="0" smtClean="0"/>
              <a:t>(</a:t>
            </a:r>
            <a:r>
              <a:rPr lang="en-US" sz="1200" i="1" dirty="0" smtClean="0"/>
              <a:t>n</a:t>
            </a:r>
            <a:r>
              <a:rPr lang="en-US" sz="1200" dirty="0" smtClean="0"/>
              <a:t>) =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(log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1200" baseline="30000" dirty="0" smtClean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        (tied with the one above)</a:t>
            </a:r>
          </a:p>
          <a:p>
            <a:pPr>
              <a:buFont typeface="Arial" pitchFamily="34" charset="0"/>
              <a:buChar char="•"/>
            </a:pPr>
            <a:endParaRPr lang="en-US" sz="1200" i="1" baseline="30000" dirty="0" smtClean="0"/>
          </a:p>
          <a:p>
            <a:pPr>
              <a:buFont typeface="Arial" pitchFamily="34" charset="0"/>
              <a:buChar char="•"/>
            </a:pPr>
            <a:r>
              <a:rPr lang="en-US" sz="1200" i="1" dirty="0" smtClean="0"/>
              <a:t>f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(</a:t>
            </a:r>
            <a:r>
              <a:rPr lang="en-US" sz="1200" i="1" dirty="0" smtClean="0"/>
              <a:t>n</a:t>
            </a:r>
            <a:r>
              <a:rPr lang="en-US" sz="1200" dirty="0" smtClean="0"/>
              <a:t>) = (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1.5</a:t>
            </a:r>
            <a:r>
              <a:rPr lang="en-US" sz="1200" dirty="0" smtClean="0"/>
              <a:t>)</a:t>
            </a:r>
            <a:r>
              <a:rPr lang="en-US" sz="1200" i="1" baseline="30000" dirty="0" smtClean="0"/>
              <a:t>n   </a:t>
            </a:r>
            <a:r>
              <a:rPr lang="en-US" sz="1200" i="1" dirty="0" smtClean="0"/>
              <a:t>      </a:t>
            </a:r>
            <a:r>
              <a:rPr lang="en-US" sz="1200" dirty="0" smtClean="0"/>
              <a:t>(next largest, an exponential function)</a:t>
            </a:r>
          </a:p>
          <a:p>
            <a:pPr>
              <a:buFont typeface="Arial" pitchFamily="34" charset="0"/>
              <a:buChar char="•"/>
            </a:pPr>
            <a:endParaRPr lang="en-US" sz="1200" i="1" baseline="30000" dirty="0" smtClean="0"/>
          </a:p>
          <a:p>
            <a:pPr>
              <a:buFont typeface="Arial" pitchFamily="34" charset="0"/>
              <a:buChar char="•"/>
            </a:pPr>
            <a:r>
              <a:rPr lang="en-US" sz="1200" i="1" dirty="0" smtClean="0"/>
              <a:t>f</a:t>
            </a:r>
            <a:r>
              <a:rPr lang="en-US" sz="1200" baseline="-25000" dirty="0" smtClean="0"/>
              <a:t>4</a:t>
            </a:r>
            <a:r>
              <a:rPr lang="en-US" sz="1200" dirty="0" smtClean="0"/>
              <a:t>(</a:t>
            </a:r>
            <a:r>
              <a:rPr lang="en-US" sz="1200" i="1" dirty="0" smtClean="0"/>
              <a:t>n</a:t>
            </a:r>
            <a:r>
              <a:rPr lang="en-US" sz="1200" dirty="0" smtClean="0"/>
              <a:t>) = 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        (grows faster than one above since 2 &gt; 1.5)</a:t>
            </a:r>
          </a:p>
          <a:p>
            <a:pPr>
              <a:buFont typeface="Arial" pitchFamily="34" charset="0"/>
              <a:buChar char="•"/>
            </a:pPr>
            <a:endParaRPr lang="en-US" sz="1200" i="1" dirty="0" smtClean="0">
              <a:latin typeface="Cambria Math" pitchFamily="18" charset="0"/>
              <a:ea typeface="Cambria Math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i="1" dirty="0" smtClean="0"/>
              <a:t>f</a:t>
            </a:r>
            <a:r>
              <a:rPr lang="en-US" sz="1200" baseline="-25000" dirty="0" smtClean="0"/>
              <a:t>7</a:t>
            </a:r>
            <a:r>
              <a:rPr lang="en-US" sz="1200" dirty="0" smtClean="0"/>
              <a:t>(</a:t>
            </a:r>
            <a:r>
              <a:rPr lang="en-US" sz="1200" i="1" dirty="0" smtClean="0"/>
              <a:t>n</a:t>
            </a:r>
            <a:r>
              <a:rPr lang="en-US" sz="1200" dirty="0" smtClean="0"/>
              <a:t>) = 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baseline="30000" dirty="0" smtClean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+1)     (grows faster than above because of the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baseline="30000" dirty="0" smtClean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+1 factor)</a:t>
            </a:r>
            <a:endParaRPr lang="en-US" sz="1200" baseline="30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200" i="1" dirty="0" smtClean="0"/>
          </a:p>
          <a:p>
            <a:pPr>
              <a:buFont typeface="Arial" pitchFamily="34" charset="0"/>
              <a:buChar char="•"/>
            </a:pPr>
            <a:r>
              <a:rPr lang="en-US" sz="1200" i="1" dirty="0" smtClean="0"/>
              <a:t>f</a:t>
            </a:r>
            <a:r>
              <a:rPr lang="en-US" sz="1200" baseline="-25000" dirty="0" smtClean="0"/>
              <a:t>10</a:t>
            </a:r>
            <a:r>
              <a:rPr lang="en-US" sz="1200" dirty="0" smtClean="0"/>
              <a:t>(</a:t>
            </a:r>
            <a:r>
              <a:rPr lang="en-US" sz="1200" i="1" dirty="0" smtClean="0"/>
              <a:t>n</a:t>
            </a:r>
            <a:r>
              <a:rPr lang="en-US" sz="1200" dirty="0" smtClean="0"/>
              <a:t>) = </a:t>
            </a:r>
            <a:r>
              <a:rPr lang="en-US" sz="1200" i="1" dirty="0" err="1" smtClean="0">
                <a:ea typeface="Cambria Math" pitchFamily="18" charset="0"/>
              </a:rPr>
              <a:t>n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!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</a:rPr>
              <a:t>             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(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!  grows faster than </a:t>
            </a:r>
            <a:r>
              <a:rPr lang="en-US" sz="1200" dirty="0" err="1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1200" i="1" baseline="30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for  every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sz="1200" i="1" baseline="30000" dirty="0" smtClean="0"/>
          </a:p>
          <a:p>
            <a:pPr>
              <a:buFont typeface="Arial" pitchFamily="34" charset="0"/>
              <a:buChar char="•"/>
            </a:pP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04893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cluding Head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83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of Functions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Using Big-O Notation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69957" y="2111943"/>
            <a:ext cx="8622631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Show that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When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&lt;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. Take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C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=1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k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7 as witnesses to establish that 7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(Would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C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7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k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1 work?)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: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that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is  not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Suppose there are constants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which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≤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whenever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Then  (by dividing both sides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≤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Cn)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≤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hold for all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contradiction!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 O Estimates for Polynomials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09800" y="2195162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Let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                                are real numbers with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≠0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Then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 is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i="1" baseline="30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                          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|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(x)| = |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i="1" baseline="30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∙∙∙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+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+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≤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i="1" baseline="30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|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x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∙∙∙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+ |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+ |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=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i="1" baseline="30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(|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+ |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/x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∙∙∙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+ |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|/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+ |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|/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i="1" baseline="30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i="1" baseline="30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≤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i="1" baseline="30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(|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+ |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+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∙∙∙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+ |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+ |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|)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|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+ |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+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∙∙∙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+ |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1. Then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 is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i="1" baseline="30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leading term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i="1" baseline="30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 polynomial dominates its growth. 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810000" y="2195162"/>
            <a:ext cx="4739314" cy="282827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110163" y="2524980"/>
            <a:ext cx="1686426" cy="1934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57400" y="4145882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</a:t>
            </a:r>
            <a:r>
              <a:rPr lang="en-US" sz="1400" dirty="0" smtClean="0">
                <a:solidFill>
                  <a:srgbClr val="C00000"/>
                </a:solidFill>
              </a:rPr>
              <a:t>Assuming </a:t>
            </a:r>
            <a:r>
              <a:rPr lang="en-US" sz="1400" i="1" dirty="0" smtClean="0">
                <a:solidFill>
                  <a:srgbClr val="C00000"/>
                </a:solidFill>
              </a:rPr>
              <a:t>x</a:t>
            </a:r>
            <a:r>
              <a:rPr lang="en-US" sz="1400" dirty="0" smtClean="0">
                <a:solidFill>
                  <a:srgbClr val="C00000"/>
                </a:solidFill>
              </a:rPr>
              <a:t> &gt; </a:t>
            </a:r>
            <a:r>
              <a:rPr lang="en-US" sz="14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endParaRPr lang="en-US" sz="1400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1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Big-</a:t>
            </a:r>
            <a:r>
              <a:rPr lang="en-US" i="1" dirty="0"/>
              <a:t>O</a:t>
            </a:r>
            <a:r>
              <a:rPr lang="en-US" dirty="0"/>
              <a:t>  </a:t>
            </a:r>
            <a:r>
              <a:rPr lang="en-US" dirty="0" smtClean="0"/>
              <a:t>Estimates for Some Important Functions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Computer Science, Purdue University</a:t>
            </a:r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22095" y="2072640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  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 big-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notation to estimate the sum of the first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positive integers.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 big-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notation to estimate the factorial function 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915495" y="2551498"/>
            <a:ext cx="4537974" cy="266458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915495" y="2956396"/>
            <a:ext cx="5331869" cy="276880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805990" y="4508634"/>
            <a:ext cx="5369720" cy="231194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3805990" y="5021981"/>
            <a:ext cx="4031206" cy="262862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3779294" y="3994531"/>
            <a:ext cx="3345281" cy="27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0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Big-</a:t>
            </a:r>
            <a:r>
              <a:rPr lang="en-US" i="1" dirty="0"/>
              <a:t>O</a:t>
            </a:r>
            <a:r>
              <a:rPr lang="en-US" dirty="0"/>
              <a:t>  Estimates for Some Important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37874" y="2208195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  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 big-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notation to estimate log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Given that                  (previous slide)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then                                    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Hence, log(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!) is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∙log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)) taking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C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= 1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k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= 1.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700336" y="2673896"/>
            <a:ext cx="810378" cy="19828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148576" y="3014915"/>
            <a:ext cx="1913898" cy="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7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Big-</a:t>
            </a:r>
            <a:r>
              <a:rPr lang="en-US" i="1" dirty="0"/>
              <a:t>O</a:t>
            </a:r>
            <a:r>
              <a:rPr lang="en-US" dirty="0"/>
              <a:t>  Estimates for Some Important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pic>
        <p:nvPicPr>
          <p:cNvPr id="13" name="Content Placeholder 3" descr="03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0274" y="2250383"/>
            <a:ext cx="4546187" cy="369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Big-</a:t>
            </a:r>
            <a:r>
              <a:rPr lang="en-US" i="1" dirty="0"/>
              <a:t>O</a:t>
            </a:r>
            <a:r>
              <a:rPr lang="en-US" dirty="0"/>
              <a:t>  Estimates for Some Important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269958" y="2111943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c &gt;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</a:p>
          <a:p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i="1" baseline="30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i="1" baseline="30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but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i="1" baseline="30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i="1" baseline="30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 b &gt;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positive, then </a:t>
            </a:r>
          </a:p>
          <a:p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1800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i="1" baseline="30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but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i="1" baseline="30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1800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 b &gt;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and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positive, then </a:t>
            </a:r>
          </a:p>
          <a:p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i="1" baseline="30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i="1" baseline="30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but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i="1" baseline="30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i="1" baseline="30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b &gt;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</a:p>
          <a:p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i="1" baseline="30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i="1" baseline="30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but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i="1" baseline="30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i="1" baseline="30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Combinations of Functions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269957" y="2127985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 is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(x))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 is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(x)) then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(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(max(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|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|,|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|)).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next slide for proof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 are both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then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(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).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pPr lvl="1"/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 is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(x))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 is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then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(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(x)g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).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9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Combinations of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2253916" y="2111943"/>
            <a:ext cx="9264316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 is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(x))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 is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(x)) then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(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(max(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|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|,|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|)).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the definition of big-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notation, there are constants C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,C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that                                               |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≤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|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| when x &gt;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≤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|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| when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&gt;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.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|(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)| = |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)|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≤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)| +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)|      by the triangle inequality |a + b|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≤ |a| + |b|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)| +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)|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≤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|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| +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|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|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                                            ≤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|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| +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|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|     where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max(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|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|,|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|)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                                            = 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+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|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|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                                        =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C|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)|           where C = C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+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 |(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)|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≤ 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C|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)| whenever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where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max(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7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a_n x^{n} + a_{n-1}x^{n-1} + \dots + a_1 x + a_o$&#10;&#10;\end{document}"/>
  <p:tag name="IGUANATEXSIZE" val="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0, a_1, \dots, a_n    $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1 + 2 + \cdots + n \; \leq\; n + n + \cdots n\; =\; n^2$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1 + 2 + \ldots + n \;\mbox{is}\; O(n^2)\; \mbox{taking}\; C = 1 \; \mbox{and}\; k = 1 .$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! = 1 \times 2 \times \cdots \times n \; \leq\; n \times n \times \cdots \times  n\; =\; n^n$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!\; \mbox{is}\;O(n^n)\; \mbox{taking} \; C = 1\; \mbox{and}\; k = 1.$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n) = n! = 1 \times 2 \times \dots \times n\; .$&#10;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! \leq\; n^n$&#10;&#10;\end{document}"/>
  <p:tag name="IGUANATEXSIZE" val="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mbox{log}(n!) \leq\; n\cdot \mbox{log}(n)$&#10;&#10;\end{document}"/>
  <p:tag name="IGUANATEXSIZE" val="25"/>
</p:tagLst>
</file>

<file path=ppt/theme/theme1.xml><?xml version="1.0" encoding="utf-8"?>
<a:theme xmlns:a="http://schemas.openxmlformats.org/drawingml/2006/main" name="Office Theme">
  <a:themeElements>
    <a:clrScheme name="Purdue Brand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28E0E"/>
      </a:accent1>
      <a:accent2>
        <a:srgbClr val="98700D"/>
      </a:accent2>
      <a:accent3>
        <a:srgbClr val="5B6870"/>
      </a:accent3>
      <a:accent4>
        <a:srgbClr val="849E2A"/>
      </a:accent4>
      <a:accent5>
        <a:srgbClr val="B36012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PPT-Template2-MultiSection_WideScreen-Rev.pptx" id="{6F776E05-9C5C-4C42-8ADC-03919E3FC17A}" vid="{C1D08114-815E-B045-A1AC-18B7D2312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PPT-Template2-MultiSection_WideScreen (1)</Template>
  <TotalTime>0</TotalTime>
  <Words>1123</Words>
  <Application>Microsoft Office PowerPoint</Application>
  <PresentationFormat>Custom</PresentationFormat>
  <Paragraphs>132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Growth of Functions</vt:lpstr>
      <vt:lpstr>Growth of Functions</vt:lpstr>
      <vt:lpstr>Growth of Functions</vt:lpstr>
      <vt:lpstr>Growth of Functions</vt:lpstr>
      <vt:lpstr>Growth of Functions</vt:lpstr>
      <vt:lpstr>Growth of Functions</vt:lpstr>
      <vt:lpstr>Growth of Functions</vt:lpstr>
      <vt:lpstr>Growth of Functions</vt:lpstr>
      <vt:lpstr>Growth of Functions</vt:lpstr>
      <vt:lpstr>Growth of Functions</vt:lpstr>
      <vt:lpstr>Growth of Functions</vt:lpstr>
      <vt:lpstr>Thank You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2018-04-02T02:49:45Z</dcterms:created>
  <dcterms:modified xsi:type="dcterms:W3CDTF">2018-05-02T15:45:55Z</dcterms:modified>
</cp:coreProperties>
</file>