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97" r:id="rId4"/>
    <p:sldId id="298" r:id="rId5"/>
    <p:sldId id="299" r:id="rId6"/>
    <p:sldId id="300" r:id="rId7"/>
    <p:sldId id="301" r:id="rId8"/>
    <p:sldId id="305" r:id="rId9"/>
    <p:sldId id="306" r:id="rId10"/>
    <p:sldId id="309" r:id="rId11"/>
    <p:sldId id="307" r:id="rId12"/>
    <p:sldId id="310" r:id="rId13"/>
    <p:sldId id="311" r:id="rId14"/>
    <p:sldId id="312" r:id="rId15"/>
    <p:sldId id="313" r:id="rId16"/>
    <p:sldId id="314" r:id="rId17"/>
    <p:sldId id="31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297"/>
            <p14:sldId id="298"/>
            <p14:sldId id="299"/>
            <p14:sldId id="300"/>
            <p14:sldId id="301"/>
            <p14:sldId id="305"/>
            <p14:sldId id="306"/>
            <p14:sldId id="309"/>
            <p14:sldId id="307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9" autoAdjust="0"/>
    <p:restoredTop sz="86397" autoAdjust="0"/>
  </p:normalViewPr>
  <p:slideViewPr>
    <p:cSldViewPr snapToGrid="0">
      <p:cViewPr varScale="1">
        <p:scale>
          <a:sx n="95" d="100"/>
          <a:sy n="95" d="100"/>
        </p:scale>
        <p:origin x="114" y="174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/>
              <a:t>Complexity of Algorithms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McGraw Hill, Rosen, Discrete Mathematics and its Applications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Worst Case Complexity of Binary 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45404" y="2267075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5404" y="2553408"/>
            <a:ext cx="9420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 Assume (for simplicity)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elements. Note that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log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n.  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comparisons are made at each stage;  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iteration the size of the list is </a:t>
            </a:r>
            <a:r>
              <a:rPr lang="en-US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after the first iteration it is </a:t>
            </a:r>
            <a:r>
              <a:rPr lang="en-US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aseline="300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.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Then  </a:t>
            </a:r>
            <a:r>
              <a:rPr lang="en-US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aseline="300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so on until the size of the list is </a:t>
            </a:r>
            <a:r>
              <a:rPr lang="en-US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baseline="300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last step, a comparison tells us that the size of the list is the size is </a:t>
            </a:r>
            <a:r>
              <a:rPr lang="en-US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baseline="300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the element is compared with the single remaining element.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at most </a:t>
            </a:r>
            <a:r>
              <a:rPr lang="en-US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log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comparisons are made.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the time complexity is Θ (log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), better than linear search. </a:t>
            </a:r>
          </a:p>
        </p:txBody>
      </p:sp>
    </p:spTree>
    <p:extLst>
      <p:ext uri="{BB962C8B-B14F-4D97-AF65-F5344CB8AC3E}">
        <p14:creationId xmlns:p14="http://schemas.microsoft.com/office/powerpoint/2010/main" val="35279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Worst Case Complexity of Bubble 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245404" y="2307269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What is the worst-case complexity of bubble sort in terms of the number of comparisons made?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29788" y="3351962"/>
            <a:ext cx="5638800" cy="2057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b="1" dirty="0" smtClean="0"/>
              <a:t>procedure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bubblesort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,…,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real numbers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     with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dirty="0" smtClean="0"/>
              <a:t>≥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2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i="1" dirty="0" smtClean="0"/>
              <a:t>i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:=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to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−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:=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to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lang="en-US" i="1" dirty="0" smtClean="0">
                <a:latin typeface="Cambria Math"/>
                <a:ea typeface="Cambria Math"/>
              </a:rPr>
              <a:t> − </a:t>
            </a:r>
            <a:r>
              <a:rPr kumimoji="0" lang="en-US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if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&gt;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+1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then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interchange </a:t>
            </a:r>
            <a:r>
              <a:rPr kumimoji="0" lang="en-US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and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+1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dirty="0" smtClean="0"/>
              <a:t>{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,…,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is now in increasing order}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63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Worst Case Complexity of Bubble 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5404" y="2786743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A sequence of </a:t>
            </a:r>
            <a:r>
              <a:rPr lang="en-US" i="1" dirty="0" smtClean="0"/>
              <a:t>n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passes is made through the list. On each pass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 comparisons are made.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Cambria Math"/>
                <a:ea typeface="Cambria Math"/>
              </a:rPr>
              <a:t>The worst-case complexity of bubble sort is  </a:t>
            </a:r>
            <a:r>
              <a:rPr lang="en-US" dirty="0" smtClean="0"/>
              <a:t>Θ(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since                                         .</a:t>
            </a:r>
          </a:p>
          <a:p>
            <a:r>
              <a:rPr lang="en-US" dirty="0" smtClean="0"/>
              <a:t>                                                                            </a:t>
            </a:r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931204" y="3472543"/>
            <a:ext cx="4509135" cy="34671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884204" y="3929743"/>
            <a:ext cx="2219325" cy="3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Worst Case Complexity of Insertion 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45404" y="2166592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What is the worst-case complexity of insertion sort in terms of the number of comparisons made?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638093" y="2642556"/>
            <a:ext cx="3962400" cy="3352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7200" b="1" dirty="0" smtClean="0"/>
              <a:t>procedure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7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insertion</a:t>
            </a:r>
            <a:r>
              <a:rPr kumimoji="0" lang="en-US" sz="7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7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sort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en-US" sz="7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7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,…,</a:t>
            </a:r>
            <a:r>
              <a:rPr kumimoji="0" lang="en-US" sz="7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7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7200" dirty="0" smtClean="0"/>
              <a:t>                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real numbers with </a:t>
            </a:r>
            <a:r>
              <a:rPr kumimoji="0" lang="en-US" sz="7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sz="7200" dirty="0" smtClean="0"/>
              <a:t>≥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2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for </a:t>
            </a:r>
            <a:r>
              <a:rPr kumimoji="0" lang="en-US" sz="7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:= 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2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to </a:t>
            </a:r>
            <a:r>
              <a:rPr kumimoji="0" lang="en-US" sz="7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</a:t>
            </a:r>
            <a:r>
              <a:rPr kumimoji="0" lang="en-US" sz="7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:= 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while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7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72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&gt; </a:t>
            </a:r>
            <a:r>
              <a:rPr kumimoji="0" lang="en-US" sz="7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72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endParaRPr kumimoji="0" lang="en-US" sz="7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</a:t>
            </a:r>
            <a:r>
              <a:rPr kumimoji="0" lang="en-US" sz="7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:= </a:t>
            </a:r>
            <a:r>
              <a:rPr kumimoji="0" lang="en-US" sz="7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+ 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</a:t>
            </a:r>
            <a:r>
              <a:rPr kumimoji="0" lang="en-US" sz="7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:= </a:t>
            </a:r>
            <a:r>
              <a:rPr kumimoji="0" lang="en-US" sz="7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72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endParaRPr kumimoji="0" lang="en-US" sz="72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7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k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:= 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to </a:t>
            </a:r>
            <a:r>
              <a:rPr kumimoji="0" lang="en-US" sz="7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−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7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en-US" sz="7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sz="7200" dirty="0" smtClean="0">
                <a:latin typeface="Cambria Math"/>
                <a:ea typeface="Cambria Math"/>
              </a:rPr>
              <a:t>− 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</a:t>
            </a:r>
            <a:r>
              <a:rPr kumimoji="0" lang="en-US" sz="7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72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sz="7200" b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</a:t>
            </a:r>
            <a:r>
              <a:rPr kumimoji="0" lang="en-US" sz="7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k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:= </a:t>
            </a:r>
            <a:r>
              <a:rPr kumimoji="0" lang="en-US" sz="7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7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sz="7200" b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</a:t>
            </a:r>
            <a:r>
              <a:rPr kumimoji="0" lang="en-US" sz="7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k-1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</a:t>
            </a:r>
            <a:r>
              <a:rPr kumimoji="0" lang="en-US" sz="7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72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:= </a:t>
            </a:r>
            <a:r>
              <a:rPr kumimoji="0" lang="en-US" sz="7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6404" y="3812512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The total number of comparisons are: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 the complexity is Θ(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).</a:t>
            </a:r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702604" y="4574512"/>
            <a:ext cx="3240405" cy="3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Complexity of Dense Matrix Multiplication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45404" y="2206450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definition for matrix multiplication can be expressed as an algorithm;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where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matrix that is the product of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matrix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matrix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algorithm carries out matrix multiplication based on its definition.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85986" y="3623996"/>
            <a:ext cx="65532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 smtClean="0"/>
              <a:t>procedure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 smtClean="0"/>
              <a:t>matrix multiplication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600" b="1" dirty="0" smtClean="0"/>
              <a:t>A</a:t>
            </a:r>
            <a:r>
              <a:rPr lang="en-US" sz="2600" i="1" dirty="0" smtClean="0"/>
              <a:t>,</a:t>
            </a:r>
            <a:r>
              <a:rPr lang="en-US" sz="2600" b="1" dirty="0" smtClean="0"/>
              <a:t>B</a:t>
            </a:r>
            <a:r>
              <a:rPr lang="en-US" sz="2600" i="1" dirty="0" smtClean="0"/>
              <a:t>: </a:t>
            </a:r>
            <a:r>
              <a:rPr lang="en-US" sz="2600" dirty="0" smtClean="0"/>
              <a:t>matrices)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 smtClean="0"/>
              <a:t>i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lang="en-US" sz="2600" i="1" dirty="0" smtClean="0"/>
              <a:t>m              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lang="en-US" sz="2600" i="1" dirty="0" smtClean="0"/>
              <a:t>n</a:t>
            </a:r>
            <a:endParaRPr kumimoji="0" lang="en-US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lang="en-US" sz="2600" i="1" dirty="0" err="1" smtClean="0"/>
              <a:t>c</a:t>
            </a:r>
            <a:r>
              <a:rPr lang="en-US" sz="2600" i="1" baseline="-25000" dirty="0" err="1" smtClean="0"/>
              <a:t>i</a:t>
            </a:r>
            <a:r>
              <a:rPr kumimoji="0" lang="en-US" sz="2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r>
              <a:rPr lang="en-US" sz="2600" dirty="0" smtClean="0"/>
              <a:t>=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 smtClean="0"/>
              <a:t>               for </a:t>
            </a:r>
            <a:r>
              <a:rPr lang="en-US" sz="2600" i="1" dirty="0" smtClean="0"/>
              <a:t>q</a:t>
            </a:r>
            <a:r>
              <a:rPr lang="en-US" sz="2600" dirty="0" smtClean="0"/>
              <a:t> :=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 smtClean="0"/>
              <a:t> to </a:t>
            </a:r>
            <a:r>
              <a:rPr lang="en-US" sz="2600" i="1" dirty="0" smtClean="0"/>
              <a:t>k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 smtClean="0"/>
              <a:t>                   </a:t>
            </a:r>
            <a:r>
              <a:rPr lang="en-US" sz="2600" i="1" dirty="0" err="1" smtClean="0"/>
              <a:t>c</a:t>
            </a:r>
            <a:r>
              <a:rPr lang="en-US" sz="2600" i="1" baseline="-25000" dirty="0" err="1" smtClean="0"/>
              <a:t>ij</a:t>
            </a:r>
            <a:r>
              <a:rPr lang="en-US" sz="2600" dirty="0" smtClean="0"/>
              <a:t> := 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c</a:t>
            </a:r>
            <a:r>
              <a:rPr lang="en-US" sz="2600" i="1" baseline="-25000" dirty="0" err="1" smtClean="0"/>
              <a:t>ij</a:t>
            </a:r>
            <a:r>
              <a:rPr lang="en-US" sz="2600" dirty="0" smtClean="0"/>
              <a:t> + </a:t>
            </a:r>
            <a:r>
              <a:rPr lang="en-US" sz="2600" i="1" dirty="0" err="1" smtClean="0"/>
              <a:t>a</a:t>
            </a:r>
            <a:r>
              <a:rPr lang="en-US" sz="2600" i="1" baseline="-25000" dirty="0" err="1" smtClean="0"/>
              <a:t>iq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b</a:t>
            </a:r>
            <a:r>
              <a:rPr lang="en-US" sz="2600" i="1" baseline="-25000" dirty="0" err="1" smtClean="0"/>
              <a:t>qj</a:t>
            </a:r>
            <a:endParaRPr kumimoji="0" lang="en-US" sz="2600" b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 smtClean="0"/>
              <a:t>return C</a:t>
            </a:r>
            <a:r>
              <a:rPr lang="en-US" sz="2600" dirty="0" smtClean="0"/>
              <a:t>{</a:t>
            </a:r>
            <a:r>
              <a:rPr lang="en-US" sz="2600" b="1" dirty="0" smtClean="0"/>
              <a:t>C = [</a:t>
            </a:r>
            <a:r>
              <a:rPr lang="en-US" sz="2600" i="1" dirty="0" err="1" smtClean="0"/>
              <a:t>c</a:t>
            </a:r>
            <a:r>
              <a:rPr lang="en-US" sz="2600" i="1" baseline="-25000" dirty="0" err="1" smtClean="0"/>
              <a:t>ij</a:t>
            </a:r>
            <a:r>
              <a:rPr lang="en-US" sz="2600" b="1" dirty="0" smtClean="0"/>
              <a:t>]</a:t>
            </a:r>
            <a:r>
              <a:rPr lang="en-US" sz="2600" i="1" dirty="0" smtClean="0"/>
              <a:t> </a:t>
            </a:r>
            <a:r>
              <a:rPr lang="en-US" sz="2600" dirty="0" smtClean="0"/>
              <a:t>is the product of </a:t>
            </a:r>
            <a:r>
              <a:rPr lang="en-US" sz="2600" b="1" dirty="0" smtClean="0"/>
              <a:t>A</a:t>
            </a:r>
            <a:r>
              <a:rPr lang="en-US" sz="2600" dirty="0" smtClean="0"/>
              <a:t> and </a:t>
            </a:r>
            <a:r>
              <a:rPr lang="en-US" sz="2600" b="1" dirty="0" smtClean="0"/>
              <a:t>B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436405" y="4949651"/>
            <a:ext cx="2261711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Complexity of Dense Matrix Multiplication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221683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How many additions of integers and multiplications of integers are used by the matrix multiplication algorithm to multiply two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matrices.</a:t>
            </a:r>
          </a:p>
          <a:p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There are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entries in the product. Finding each entry requires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multiplications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− 1 additions. Hence,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multiplications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− 1)    additions are used.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Hence, the complexity of matrix multiplication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Complexity of Boolean Product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317318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definition of Boolean product  of zero-one matrices can also be converted to an algorithm.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83604" y="3107966"/>
            <a:ext cx="65532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 smtClean="0"/>
              <a:t>procedure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noProof="0" dirty="0" smtClean="0"/>
              <a:t>Boolean product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600" b="1" dirty="0" smtClean="0"/>
              <a:t>A</a:t>
            </a:r>
            <a:r>
              <a:rPr lang="en-US" sz="2600" i="1" dirty="0" smtClean="0"/>
              <a:t>,</a:t>
            </a:r>
            <a:r>
              <a:rPr lang="en-US" sz="2600" b="1" dirty="0" smtClean="0"/>
              <a:t>B</a:t>
            </a:r>
            <a:r>
              <a:rPr lang="en-US" sz="2600" i="1" dirty="0" smtClean="0"/>
              <a:t>: </a:t>
            </a:r>
            <a:r>
              <a:rPr lang="en-US" sz="2600" dirty="0" smtClean="0"/>
              <a:t>zero-one</a:t>
            </a:r>
            <a:r>
              <a:rPr lang="en-US" sz="2600" i="1" dirty="0" smtClean="0"/>
              <a:t> </a:t>
            </a:r>
            <a:r>
              <a:rPr lang="en-US" sz="2600" dirty="0" smtClean="0"/>
              <a:t>matrices)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 smtClean="0"/>
              <a:t>i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lang="en-US" sz="2600" i="1" dirty="0" smtClean="0"/>
              <a:t>m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lang="en-US" sz="2600" i="1" dirty="0" smtClean="0"/>
              <a:t>n</a:t>
            </a:r>
            <a:endParaRPr kumimoji="0" lang="en-US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lang="en-US" sz="2600" i="1" dirty="0" err="1" smtClean="0"/>
              <a:t>c</a:t>
            </a:r>
            <a:r>
              <a:rPr lang="en-US" sz="2600" i="1" baseline="-25000" dirty="0" err="1" smtClean="0"/>
              <a:t>i</a:t>
            </a:r>
            <a:r>
              <a:rPr kumimoji="0" lang="en-US" sz="2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r>
              <a:rPr lang="en-US" sz="2600" dirty="0" smtClean="0"/>
              <a:t>=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 smtClean="0"/>
              <a:t>               for </a:t>
            </a:r>
            <a:r>
              <a:rPr lang="en-US" sz="2600" i="1" dirty="0" smtClean="0"/>
              <a:t>q</a:t>
            </a:r>
            <a:r>
              <a:rPr lang="en-US" sz="2600" dirty="0" smtClean="0"/>
              <a:t> :=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 smtClean="0"/>
              <a:t> to </a:t>
            </a:r>
            <a:r>
              <a:rPr lang="en-US" sz="2600" i="1" dirty="0" smtClean="0"/>
              <a:t>k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 smtClean="0"/>
              <a:t>                   </a:t>
            </a:r>
            <a:r>
              <a:rPr lang="en-US" sz="2600" dirty="0" smtClean="0"/>
              <a:t> </a:t>
            </a:r>
            <a:r>
              <a:rPr lang="en-US" sz="2600" i="1" dirty="0" err="1" smtClean="0">
                <a:ea typeface="Cambria Math"/>
                <a:sym typeface="Symbol"/>
              </a:rPr>
              <a:t>c</a:t>
            </a:r>
            <a:r>
              <a:rPr lang="en-US" sz="2600" i="1" baseline="-25000" dirty="0" err="1" smtClean="0">
                <a:ea typeface="Cambria Math"/>
                <a:sym typeface="Symbol"/>
              </a:rPr>
              <a:t>ij</a:t>
            </a:r>
            <a:r>
              <a:rPr lang="en-US" sz="2600" baseline="-25000" dirty="0" smtClean="0">
                <a:ea typeface="Cambria Math"/>
                <a:sym typeface="Symbol"/>
              </a:rPr>
              <a:t>  </a:t>
            </a:r>
            <a:r>
              <a:rPr lang="en-US" sz="2600" dirty="0" smtClean="0">
                <a:ea typeface="Cambria Math"/>
                <a:sym typeface="Symbol"/>
              </a:rPr>
              <a:t>:= </a:t>
            </a:r>
            <a:r>
              <a:rPr lang="en-US" sz="2600" i="1" dirty="0" err="1" smtClean="0"/>
              <a:t>c</a:t>
            </a:r>
            <a:r>
              <a:rPr lang="en-US" sz="2600" i="1" baseline="-25000" dirty="0" err="1" smtClean="0"/>
              <a:t>ij</a:t>
            </a:r>
            <a:r>
              <a:rPr lang="en-US" sz="2600" i="1" baseline="-25000" dirty="0" smtClean="0"/>
              <a:t>  </a:t>
            </a:r>
            <a:r>
              <a:rPr lang="en-US" sz="2600" dirty="0" smtClean="0">
                <a:latin typeface="Cambria Math"/>
                <a:ea typeface="Cambria Math"/>
                <a:sym typeface="Symbol"/>
              </a:rPr>
              <a:t>∨ (</a:t>
            </a:r>
            <a:r>
              <a:rPr lang="en-US" sz="2600" i="1" dirty="0" err="1" smtClean="0">
                <a:ea typeface="Cambria Math"/>
                <a:sym typeface="Symbol"/>
              </a:rPr>
              <a:t>a</a:t>
            </a:r>
            <a:r>
              <a:rPr lang="en-US" sz="2600" i="1" baseline="-25000" dirty="0" err="1" smtClean="0">
                <a:ea typeface="Cambria Math"/>
                <a:sym typeface="Symbol"/>
              </a:rPr>
              <a:t>iq</a:t>
            </a:r>
            <a:r>
              <a:rPr lang="en-US" sz="2600" dirty="0" smtClean="0">
                <a:latin typeface="Cambria Math"/>
                <a:ea typeface="Cambria Math"/>
                <a:sym typeface="Symbol"/>
              </a:rPr>
              <a:t> ∧ </a:t>
            </a:r>
            <a:r>
              <a:rPr lang="en-US" sz="2600" i="1" dirty="0" err="1" smtClean="0">
                <a:ea typeface="Cambria Math"/>
                <a:sym typeface="Symbol"/>
              </a:rPr>
              <a:t>b</a:t>
            </a:r>
            <a:r>
              <a:rPr lang="en-US" sz="2600" i="1" baseline="-25000" dirty="0" err="1" smtClean="0">
                <a:ea typeface="Cambria Math"/>
                <a:sym typeface="Symbol"/>
              </a:rPr>
              <a:t>qj</a:t>
            </a:r>
            <a:r>
              <a:rPr lang="en-US" sz="2600" dirty="0" smtClean="0">
                <a:ea typeface="Cambria Math"/>
                <a:sym typeface="Symbol"/>
              </a:rPr>
              <a:t>)</a:t>
            </a:r>
            <a:endParaRPr kumimoji="0" lang="en-US" sz="2600" b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 smtClean="0"/>
              <a:t>return C</a:t>
            </a:r>
            <a:r>
              <a:rPr lang="en-US" sz="2600" dirty="0" smtClean="0"/>
              <a:t>{</a:t>
            </a:r>
            <a:r>
              <a:rPr lang="en-US" sz="2600" b="1" dirty="0" smtClean="0"/>
              <a:t>C = [</a:t>
            </a:r>
            <a:r>
              <a:rPr lang="en-US" sz="2600" i="1" dirty="0" err="1" smtClean="0"/>
              <a:t>c</a:t>
            </a:r>
            <a:r>
              <a:rPr lang="en-US" sz="2600" i="1" baseline="-25000" dirty="0" err="1" smtClean="0"/>
              <a:t>ij</a:t>
            </a:r>
            <a:r>
              <a:rPr lang="en-US" sz="2600" b="1" dirty="0" smtClean="0"/>
              <a:t>]</a:t>
            </a:r>
            <a:r>
              <a:rPr lang="en-US" sz="2600" i="1" dirty="0" smtClean="0"/>
              <a:t> </a:t>
            </a:r>
            <a:r>
              <a:rPr lang="en-US" sz="2600" dirty="0" smtClean="0"/>
              <a:t>is the Boolean product of </a:t>
            </a:r>
            <a:r>
              <a:rPr lang="en-US" sz="2600" b="1" dirty="0" smtClean="0"/>
              <a:t>A</a:t>
            </a:r>
            <a:r>
              <a:rPr lang="en-US" sz="2600" dirty="0" smtClean="0"/>
              <a:t> and </a:t>
            </a:r>
            <a:r>
              <a:rPr lang="en-US" sz="2600" b="1" dirty="0" smtClean="0"/>
              <a:t>B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2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Multiplying a Sequence of Matrices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45403" y="2206785"/>
            <a:ext cx="8878122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should the </a:t>
            </a:r>
            <a:r>
              <a:rPr lang="en-US" sz="16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matrix-chain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 ∙ ∙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  </a:t>
            </a:r>
            <a:r>
              <a:rPr lang="en-US" sz="16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computed  using the fewest multiplications of integers, where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,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,    ∙ ∙ ∙ ,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   </a:t>
            </a:r>
            <a:r>
              <a:rPr lang="en-US" sz="16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16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6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m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n-US" sz="16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m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∙ ∙ ∙ </a:t>
            </a:r>
            <a:r>
              <a:rPr lang="en-US" sz="16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m</a:t>
            </a:r>
            <a:r>
              <a:rPr lang="en-US" sz="16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   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integer matrices. Matrix multiplication is associative.</a:t>
            </a:r>
            <a:endParaRPr lang="en-U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 which order should the integer matrices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where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30 x 20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,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20 x 40</a:t>
            </a:r>
            <a:r>
              <a:rPr lang="en-US" sz="16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40 x 10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be multiplied to use the least number of multiplications.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There are two possible ways to compute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takes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20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40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10 = 8000 multiplications. Then multiplying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the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20 x 10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takes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30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20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10 = 6000 multiplications. So the total number is 8000 + 6000 = 14,000.</a:t>
            </a:r>
            <a:endParaRPr lang="en-US" sz="1600" baseline="-250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aseline="-25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takes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30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20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40 = 24,000 multiplications. Then multiplying the 30 x   40 matrix 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takes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30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40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10 = 12,000 multiplications. So the total number is 24,000 + 12,000 = 36,000.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So the first method is best. 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236930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Worst-Case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Algorithmic Paradigms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the Complexity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Metrics for 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45404" y="2146496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an algorithm, how efficient is this algorithm for solving a problem given input of a particular size? To answer this question, we ask: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time does this algorithm use to solve a problem?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computer memory does this algorithm use to solve a problem?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we analyze the time the algorithm uses to solve the problem given input of a particular size, we are studying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complexity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we analyze the computer memory the algorithm uses to solve the problem given input of a particular size, we are studying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 complexity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algorithm.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Metrics for Algorithms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Computer Science, Purdue University</a:t>
            </a:r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45404" y="2196737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focus on time complexity. The space complexity of algorithms is considered in later courses.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measure time complexity in terms of the number of operations an algorithm uses and we will use big-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big-Theta notation to estimate the time complexity.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this analysis to see whether it is practical to use this algorithm to solve problems with input of a particular size. We can also compare the efficiency of different algorithms for solving the same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ignore implementation details because they may be highly variable.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Complexity of 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45404" y="2297220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analyze the time complexity of algorithms, we determine the number of operations, such as comparisons and arithmetic operations (addition, multiplication, etc.). We can estimate the time a computer may actually use to solve a problem using the amount of time required to do basic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ignore minor details, such as the “house keeping” aspects of the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focus on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worst-case time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of an algorithm. This provides an upper bound on the number of operations an algorithm uses to solve a problem with input of a particular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usually much more difficult to determine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case time complexity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an algorithm. This is the average number of operations an algorithm uses to solve a problem over all inputs of a particular size.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Complexity Analysis of 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45404" y="2236931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Describe the time complexity of the algorithm for finding the maximum element in a finite sequence.</a:t>
            </a:r>
          </a:p>
          <a:p>
            <a:endParaRPr lang="en-US" sz="2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 smtClean="0"/>
              <a:t>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b="1" dirty="0" smtClean="0"/>
              <a:t>    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                          </a:t>
            </a:r>
            <a:endParaRPr lang="en-US" sz="2900" dirty="0" smtClean="0">
              <a:latin typeface="Cambria Math"/>
              <a:ea typeface="Cambria Math"/>
            </a:endParaRPr>
          </a:p>
          <a:p>
            <a:r>
              <a:rPr lang="en-US" sz="2900" dirty="0" smtClean="0">
                <a:latin typeface="Cambria Math"/>
                <a:ea typeface="Cambria Math"/>
              </a:rPr>
              <a:t>          </a:t>
            </a:r>
            <a:endParaRPr lang="en-US" sz="29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69404" y="2845290"/>
            <a:ext cx="4419600" cy="12954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>
            <a:normAutofit fontScale="4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 smtClean="0"/>
              <a:t>procedure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….,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integers)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if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 smtClean="0"/>
              <a:t>max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then </a:t>
            </a:r>
            <a:r>
              <a:rPr lang="en-US" sz="2600" i="1" dirty="0" smtClean="0"/>
              <a:t>max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 </a:t>
            </a:r>
            <a:r>
              <a:rPr lang="en-US" sz="2600" i="1" dirty="0" smtClean="0"/>
              <a:t>max</a:t>
            </a:r>
            <a:r>
              <a:rPr lang="en-US" sz="2600" dirty="0" smtClean="0"/>
              <a:t>{</a:t>
            </a:r>
            <a:r>
              <a:rPr lang="en-US" sz="2600" i="1" dirty="0" smtClean="0"/>
              <a:t>max </a:t>
            </a:r>
            <a:r>
              <a:rPr lang="en-US" sz="2600" dirty="0" smtClean="0"/>
              <a:t>is the largest element}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5404" y="4219313"/>
            <a:ext cx="777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 smtClean="0"/>
              <a:t> </a:t>
            </a:r>
            <a:r>
              <a:rPr lang="en-US" sz="1600" b="1" dirty="0" smtClean="0"/>
              <a:t>Solution</a:t>
            </a:r>
            <a:r>
              <a:rPr lang="en-US" sz="1600" dirty="0" smtClean="0"/>
              <a:t>: Count the number of comparisons.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The </a:t>
            </a:r>
            <a:r>
              <a:rPr lang="en-US" sz="1600" i="1" dirty="0" smtClean="0"/>
              <a:t>max</a:t>
            </a:r>
            <a:r>
              <a:rPr lang="en-US" sz="1600" dirty="0" smtClean="0"/>
              <a:t> &lt; </a:t>
            </a:r>
            <a:r>
              <a:rPr lang="en-US" sz="1600" i="1" dirty="0" err="1" smtClean="0"/>
              <a:t>a</a:t>
            </a:r>
            <a:r>
              <a:rPr lang="en-US" sz="1600" i="1" baseline="-25000" dirty="0" err="1" smtClean="0"/>
              <a:t>i</a:t>
            </a:r>
            <a:r>
              <a:rPr lang="en-US" sz="1600" dirty="0" smtClean="0"/>
              <a:t> comparison is made </a:t>
            </a:r>
            <a:r>
              <a:rPr lang="en-US" sz="1600" i="1" dirty="0" smtClean="0"/>
              <a:t>n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ambria Math"/>
                <a:ea typeface="Cambria Math"/>
              </a:rPr>
              <a:t>− 1 times.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latin typeface="Cambria Math"/>
                <a:ea typeface="Cambria Math"/>
              </a:rPr>
              <a:t>   Each time </a:t>
            </a:r>
            <a:r>
              <a:rPr lang="en-US" sz="1600" i="1" dirty="0" err="1" smtClean="0">
                <a:ea typeface="Cambria Math"/>
              </a:rPr>
              <a:t>i</a:t>
            </a:r>
            <a:r>
              <a:rPr lang="en-US" sz="1600" dirty="0" smtClean="0">
                <a:latin typeface="Cambria Math"/>
                <a:ea typeface="Cambria Math"/>
              </a:rPr>
              <a:t> is incremented, a test is made to see if </a:t>
            </a:r>
            <a:r>
              <a:rPr lang="en-US" sz="1600" i="1" dirty="0" err="1" smtClean="0">
                <a:latin typeface="Cambria Math"/>
                <a:ea typeface="Cambria Math"/>
              </a:rPr>
              <a:t>i</a:t>
            </a:r>
            <a:r>
              <a:rPr lang="en-US" sz="1600" dirty="0" smtClean="0">
                <a:latin typeface="Cambria Math"/>
                <a:ea typeface="Cambria Math"/>
              </a:rPr>
              <a:t> ≤ </a:t>
            </a:r>
            <a:r>
              <a:rPr lang="en-US" sz="1600" i="1" dirty="0" smtClean="0">
                <a:ea typeface="Cambria Math"/>
              </a:rPr>
              <a:t>n.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smtClean="0">
                <a:ea typeface="Cambria Math"/>
              </a:rPr>
              <a:t>   </a:t>
            </a:r>
            <a:r>
              <a:rPr lang="en-US" sz="1600" dirty="0" smtClean="0">
                <a:ea typeface="Cambria Math"/>
              </a:rPr>
              <a:t>One last comparison determines that</a:t>
            </a:r>
            <a:r>
              <a:rPr lang="en-US" sz="1600" i="1" dirty="0" smtClean="0">
                <a:ea typeface="Cambria Math"/>
              </a:rPr>
              <a:t> </a:t>
            </a:r>
            <a:r>
              <a:rPr lang="en-US" sz="1600" i="1" dirty="0" err="1" smtClean="0">
                <a:ea typeface="Cambria Math"/>
              </a:rPr>
              <a:t>i</a:t>
            </a:r>
            <a:r>
              <a:rPr lang="en-US" sz="1600" i="1" dirty="0" smtClean="0">
                <a:ea typeface="Cambria Math"/>
              </a:rPr>
              <a:t> &gt; n</a:t>
            </a:r>
            <a:r>
              <a:rPr lang="en-US" sz="1600" dirty="0" smtClean="0">
                <a:ea typeface="Cambria Math"/>
              </a:rPr>
              <a:t>.</a:t>
            </a:r>
            <a:r>
              <a:rPr lang="en-US" sz="1600" dirty="0" smtClean="0"/>
              <a:t>              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 Exactly 2</a:t>
            </a:r>
            <a:r>
              <a:rPr lang="en-US" sz="1600" dirty="0" smtClean="0"/>
              <a:t>(</a:t>
            </a:r>
            <a:r>
              <a:rPr lang="en-US" sz="1600" i="1" dirty="0" smtClean="0"/>
              <a:t>n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ambria Math"/>
                <a:ea typeface="Cambria Math"/>
              </a:rPr>
              <a:t>− 1) + 1 = 2</a:t>
            </a:r>
            <a:r>
              <a:rPr lang="en-US" sz="1600" i="1" dirty="0" smtClean="0">
                <a:latin typeface="Cambria Math"/>
                <a:ea typeface="Cambria Math"/>
              </a:rPr>
              <a:t>n</a:t>
            </a:r>
            <a:r>
              <a:rPr lang="en-US" sz="1600" dirty="0" smtClean="0">
                <a:latin typeface="Cambria Math"/>
                <a:ea typeface="Cambria Math"/>
              </a:rPr>
              <a:t> − 1 comparisons are made.</a:t>
            </a:r>
          </a:p>
          <a:p>
            <a:pPr>
              <a:buNone/>
            </a:pPr>
            <a:endParaRPr lang="en-US" sz="1600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1600" dirty="0" smtClean="0">
                <a:latin typeface="Cambria Math"/>
                <a:ea typeface="Cambria Math"/>
              </a:rPr>
              <a:t> Hence, the time complexity of the algorithm is  </a:t>
            </a:r>
            <a:r>
              <a:rPr lang="en-US" sz="1600" dirty="0" smtClean="0"/>
              <a:t>Θ(</a:t>
            </a:r>
            <a:r>
              <a:rPr lang="en-US" sz="1600" i="1" dirty="0" smtClean="0"/>
              <a:t>n</a:t>
            </a:r>
            <a:r>
              <a:rPr lang="en-US" sz="1600" dirty="0" smtClean="0"/>
              <a:t>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16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922" y="1632495"/>
            <a:ext cx="8229600" cy="421893"/>
          </a:xfrm>
        </p:spPr>
        <p:txBody>
          <a:bodyPr/>
          <a:lstStyle/>
          <a:p>
            <a:r>
              <a:rPr lang="en-US" dirty="0" smtClean="0"/>
              <a:t>Worst Case Complexity of Linear 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153922" y="2176640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Determine the time complexity of the linear search algorithm.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46148" y="2677807"/>
            <a:ext cx="5181600" cy="1676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4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 smtClean="0"/>
              <a:t>procedure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</a:t>
            </a:r>
            <a:r>
              <a:rPr kumimoji="0" lang="en-US" sz="2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:integer,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…,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distinct integers)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≤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≠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dirty="0" smtClean="0">
                <a:latin typeface="Cambria Math"/>
                <a:ea typeface="Cambria Math"/>
              </a:rPr>
              <a:t>≤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lang="en-US" sz="2600" dirty="0" smtClean="0"/>
              <a:t>{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subscript of the term that equals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or is </a:t>
            </a: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not found}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3147" y="2544486"/>
            <a:ext cx="479222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Count the number of comparisons.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At each step two comparisons are made;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≠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end the loop, one comparison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is made.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After the loop, one more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comparison is made. 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comparisons are used. If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is not on the list, </a:t>
            </a:r>
            <a:r>
              <a:rPr lang="en-US" sz="16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comparisons are made 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then an additional comparison is used to exit the loop. So, in the worst case </a:t>
            </a:r>
            <a:r>
              <a:rPr lang="en-US" sz="16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comparisons are made.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Hence, the complexity is Θ(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Average Case Complexity of Linear Search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054388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Describe the average case performance of the linear search algorithm. (Although usually it is very difficult to determine average-case complexity, it is easy for linear search.)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Assume the element is in the list and that the possible positions are equally likely. By the argument on the previous slide, if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comparisons is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</a:t>
            </a: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Hence,  the average-case complexity of linear search is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Θ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).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779453" y="3933670"/>
            <a:ext cx="2624138" cy="435769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675053" y="3933670"/>
            <a:ext cx="2655094" cy="435769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367281" y="4654826"/>
            <a:ext cx="2878931" cy="5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Worst Case Complexity of Binary 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45404" y="2267075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Describe the time complexity of binary search in terms of the number of comparisons used.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17228" y="3258541"/>
            <a:ext cx="6248400" cy="1905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4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 smtClean="0"/>
              <a:t>   procedure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binary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search(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integer,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increasing integers)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left endpoint of interval}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right endpoint of interval}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⌊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)/2</a:t>
            </a:r>
            <a:r>
              <a:rPr lang="en-US" sz="2600" dirty="0" smtClean="0">
                <a:latin typeface="Cambria Math"/>
                <a:ea typeface="Cambria Math"/>
              </a:rPr>
              <a:t>⌋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then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m + 1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0</a:t>
            </a:r>
            <a:endParaRPr lang="en-US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{location</a:t>
            </a:r>
            <a:r>
              <a:rPr kumimoji="0" lang="en-US" sz="2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subscript </a:t>
            </a:r>
            <a:r>
              <a:rPr kumimoji="0" lang="en-US" sz="26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term </a:t>
            </a:r>
            <a:r>
              <a:rPr lang="en-US" sz="2600" i="1" dirty="0" err="1" smtClean="0"/>
              <a:t>a</a:t>
            </a:r>
            <a:r>
              <a:rPr lang="en-US" sz="2600" i="1" baseline="-25000" dirty="0" err="1" smtClean="0"/>
              <a:t>i</a:t>
            </a:r>
            <a:r>
              <a:rPr lang="en-US" sz="2600" dirty="0" smtClean="0"/>
              <a:t>  equal to </a:t>
            </a:r>
            <a:r>
              <a:rPr lang="en-US" sz="2600" i="1" dirty="0" smtClean="0"/>
              <a:t>x</a:t>
            </a:r>
            <a:r>
              <a:rPr lang="en-US" sz="2600" dirty="0" smtClean="0"/>
              <a:t>, or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 smtClean="0"/>
              <a:t> if </a:t>
            </a:r>
            <a:r>
              <a:rPr lang="en-US" sz="2600" i="1" dirty="0" smtClean="0"/>
              <a:t>x</a:t>
            </a:r>
            <a:r>
              <a:rPr lang="en-US" sz="2600" dirty="0" smtClean="0"/>
              <a:t> is not found} </a:t>
            </a:r>
          </a:p>
        </p:txBody>
      </p:sp>
    </p:spTree>
    <p:extLst>
      <p:ext uri="{BB962C8B-B14F-4D97-AF65-F5344CB8AC3E}">
        <p14:creationId xmlns:p14="http://schemas.microsoft.com/office/powerpoint/2010/main" val="15657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3 + 5 + 7 + \ldots + (2n + 1)}{n} \; =$&#10;&#10;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2( 1 + 2 + 3 + \ldots + n) + n}{n} \; =$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2[\frac{n (n + 1)}{2}     ]}{n}  + 1\; = n + 2$ 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n -1) + (n - 2) + \ldots + 2 + 1 \;=\; \frac{n(n-1)}{2}$ 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n(n-1)}{2} \;=\; \frac{1}{2} n^{2} - \frac{1}{2} n$ 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2 + 3 + \dots + n \;=\; \frac{n(n-1)}{2} - 1$ 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noindent&#10;${\bf A} = [a_{ij}] \;\mbox{is a } m \times k\; \mbox{matrix}$\\&#10;${\bf B} = [b_{ij}]\;\mbox{is a } k \times n \;\mbox{matrix}$&#10;&#10;\end{document}"/>
  <p:tag name="IGUANATEXSIZE" val="15"/>
</p:tagLst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1918</Words>
  <Application>Microsoft Office PowerPoint</Application>
  <PresentationFormat>Widescreen</PresentationFormat>
  <Paragraphs>198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Impact</vt:lpstr>
      <vt:lpstr>Symbol</vt:lpstr>
      <vt:lpstr>Wingdings</vt:lpstr>
      <vt:lpstr>Wingdings 2</vt:lpstr>
      <vt:lpstr>Office Theme</vt:lpstr>
      <vt:lpstr>Complexity of Algorithms</vt:lpstr>
      <vt:lpstr>Complexity of Algorithms</vt:lpstr>
      <vt:lpstr>Complexity of Algorithms</vt:lpstr>
      <vt:lpstr>Complexity of Algorithms</vt:lpstr>
      <vt:lpstr>Complexity of Algorithms</vt:lpstr>
      <vt:lpstr>Complexity of Algorithms</vt:lpstr>
      <vt:lpstr>Complexity of Algorithms</vt:lpstr>
      <vt:lpstr>Complexity of Algorithms</vt:lpstr>
      <vt:lpstr>Complexity of Algorithms</vt:lpstr>
      <vt:lpstr>Complexity of Algorithms</vt:lpstr>
      <vt:lpstr>Complexity of Algorithms</vt:lpstr>
      <vt:lpstr>Complexity of Algorithms</vt:lpstr>
      <vt:lpstr>Complexity of Algorithms</vt:lpstr>
      <vt:lpstr>Complexity of Algorithms</vt:lpstr>
      <vt:lpstr>Complexity of Algorithms</vt:lpstr>
      <vt:lpstr>Complexity of Algorithms</vt:lpstr>
      <vt:lpstr>Complexity of Algorithms</vt:lpstr>
      <vt:lpstr>Thank You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2018-04-02T02:49:45Z</dcterms:created>
  <dcterms:modified xsi:type="dcterms:W3CDTF">2018-05-02T22:03:46Z</dcterms:modified>
</cp:coreProperties>
</file>