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97" r:id="rId4"/>
    <p:sldId id="310" r:id="rId5"/>
    <p:sldId id="298" r:id="rId6"/>
    <p:sldId id="311" r:id="rId7"/>
    <p:sldId id="299" r:id="rId8"/>
    <p:sldId id="300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ccessibility Statement" id="{E4FF264C-EDB2-744A-A389-1329A6784357}">
          <p14:sldIdLst/>
        </p14:section>
        <p14:section name="Title Slide" id="{B4C4AEA3-6B3F-CC42-978A-E79612A86975}">
          <p14:sldIdLst>
            <p14:sldId id="257"/>
          </p14:sldIdLst>
        </p14:section>
        <p14:section name="Section One (Campus Gold)" id="{4270ABB2-C298-3944-8E72-E9400DBEB29D}">
          <p14:sldIdLst>
            <p14:sldId id="258"/>
            <p14:sldId id="297"/>
            <p14:sldId id="310"/>
            <p14:sldId id="298"/>
            <p14:sldId id="311"/>
            <p14:sldId id="299"/>
            <p14:sldId id="300"/>
          </p14:sldIdLst>
        </p14:section>
        <p14:section name="Concluding Slide" id="{8920AFE1-41E2-8C4A-AB74-0F9AE52903EC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3" orient="horz" pos="1056" userDrawn="1">
          <p15:clr>
            <a:srgbClr val="A4A3A4"/>
          </p15:clr>
        </p15:guide>
        <p15:guide id="7" orient="horz" pos="1214" userDrawn="1">
          <p15:clr>
            <a:srgbClr val="A4A3A4"/>
          </p15:clr>
        </p15:guide>
        <p15:guide id="8" orient="horz" pos="624" userDrawn="1">
          <p15:clr>
            <a:srgbClr val="A4A3A4"/>
          </p15:clr>
        </p15:guide>
        <p15:guide id="9" orient="horz" pos="3552" userDrawn="1">
          <p15:clr>
            <a:srgbClr val="A4A3A4"/>
          </p15:clr>
        </p15:guide>
        <p15:guide id="11" pos="1032" userDrawn="1">
          <p15:clr>
            <a:srgbClr val="A4A3A4"/>
          </p15:clr>
        </p15:guide>
        <p15:guide id="12" pos="7204" userDrawn="1">
          <p15:clr>
            <a:srgbClr val="A4A3A4"/>
          </p15:clr>
        </p15:guide>
        <p15:guide id="13" pos="576" userDrawn="1">
          <p15:clr>
            <a:srgbClr val="A4A3A4"/>
          </p15:clr>
        </p15:guide>
        <p15:guide id="16" pos="6769" userDrawn="1">
          <p15:clr>
            <a:srgbClr val="A4A3A4"/>
          </p15:clr>
        </p15:guide>
        <p15:guide id="17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9" autoAdjust="0"/>
    <p:restoredTop sz="86397" autoAdjust="0"/>
  </p:normalViewPr>
  <p:slideViewPr>
    <p:cSldViewPr snapToGrid="0">
      <p:cViewPr varScale="1">
        <p:scale>
          <a:sx n="95" d="100"/>
          <a:sy n="95" d="100"/>
        </p:scale>
        <p:origin x="114" y="174"/>
      </p:cViewPr>
      <p:guideLst>
        <p:guide orient="horz" pos="4032"/>
        <p:guide orient="horz" pos="1056"/>
        <p:guide orient="horz" pos="1214"/>
        <p:guide orient="horz" pos="624"/>
        <p:guide orient="horz" pos="3552"/>
        <p:guide pos="1032"/>
        <p:guide pos="7204"/>
        <p:guide pos="576"/>
        <p:guide pos="6769"/>
        <p:guide pos="3840"/>
      </p:guideLst>
    </p:cSldViewPr>
  </p:slideViewPr>
  <p:outlineViewPr>
    <p:cViewPr>
      <p:scale>
        <a:sx n="33" d="100"/>
        <a:sy n="33" d="100"/>
      </p:scale>
      <p:origin x="0" y="-233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46A28-9CAF-E041-8311-DFCD44262095}" type="datetime1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BEA41-3E73-2348-A8FF-2E926A2CF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1504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2D4DA-089F-F344-9C15-F02D87A8D9F3}" type="datetime1">
              <a:rPr lang="en-US" smtClean="0"/>
              <a:t>5/2/2018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30545-154E-774E-8D78-F1689AC6A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601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32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support.office.com/en-us/article/Make-your-PowerPoint-presentations-accessible-6f7772b2-2f33-4bd2-8ca7-dae3b2b3ef25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emf"/><Relationship Id="rId4" Type="http://schemas.openxmlformats.org/officeDocument/2006/relationships/hyperlink" Target="http://www.purdue.edu/atc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cessibilit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ccessibility Statement Part 1" descr="Accessibility Statement Part 1">
            <a:hlinkClick r:id="rId2" tooltip="Microsoft Office Accessibility Instructions"/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24200" y="1137276"/>
            <a:ext cx="5943600" cy="3124200"/>
          </a:xfrm>
          <a:prstGeom prst="rect">
            <a:avLst/>
          </a:prstGeom>
        </p:spPr>
      </p:pic>
      <p:pic>
        <p:nvPicPr>
          <p:cNvPr id="4" name="Accessibility Statement Part 2" descr="Accessibility Statement Part 2">
            <a:hlinkClick r:id="rId4"/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124200" y="4555798"/>
            <a:ext cx="59436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12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Ross-Ade Green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Two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3958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oss-Ade Green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Ross-Ade Green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oss-Ade Green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4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Ross-Ade Green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oss-Ade Green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7"/>
            <a:ext cx="5025248" cy="42976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Ross-Ade Green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oss-Ade Green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5006960" cy="384048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4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Impact Regular 24 Point Ross-Ade Green</a:t>
            </a:r>
            <a:endParaRPr lang="en-US" dirty="0" smtClean="0"/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ss-Ade Green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Ross-Ade Green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wo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ss-Ade Green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wo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Two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2574"/>
            <a:ext cx="12192000" cy="4279900"/>
          </a:xfrm>
          <a:prstGeom prst="rect">
            <a:avLst/>
          </a:prstGeom>
        </p:spPr>
      </p:pic>
      <p:sp>
        <p:nvSpPr>
          <p:cNvPr id="9" name="Bell Tower Brick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Three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Bell Tower Brick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Bell Tower Brick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Bell Tower Brick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5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Bell Tower Brick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207461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/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401635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080" userDrawn="1">
          <p15:clr>
            <a:srgbClr val="FBAE40"/>
          </p15:clr>
        </p15:guide>
        <p15:guide id="4" pos="1416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3960" userDrawn="1">
          <p15:clr>
            <a:srgbClr val="FBAE40"/>
          </p15:clr>
        </p15:guide>
        <p15:guide id="7" orient="horz" pos="79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Bell Tower Brick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661605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</a:t>
            </a:r>
            <a:r>
              <a:rPr lang="en-US" dirty="0" err="1" smtClean="0"/>
              <a:t>pt</a:t>
            </a:r>
            <a:r>
              <a:rPr lang="en-US" dirty="0" smtClean="0"/>
              <a:t> Bell Tower Brick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Bell Tower Brick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661605" cy="488586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5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</a:t>
            </a:r>
            <a:r>
              <a:rPr lang="en-US" dirty="0" err="1" smtClean="0"/>
              <a:t>pt</a:t>
            </a:r>
            <a:r>
              <a:rPr lang="en-US" dirty="0" smtClean="0"/>
              <a:t> Bell Tower Brick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ell Tower Brick Bar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Bell Tower Brick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hree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ell Tower Brick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Three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Three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72574"/>
            <a:ext cx="12192000" cy="4279900"/>
          </a:xfrm>
          <a:prstGeom prst="rect">
            <a:avLst/>
          </a:prstGeom>
        </p:spPr>
      </p:pic>
      <p:sp>
        <p:nvSpPr>
          <p:cNvPr id="9" name="Ever True Blue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Four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3958"/>
            <a:ext cx="6100937" cy="220909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Section On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2167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Ever True Blue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Ever True Blue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Ever True Blue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 baseline="0">
                <a:solidFill>
                  <a:schemeClr val="accent3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Ever True Blue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Ever True Blue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805792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Ever True Blue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1056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Ever True Blue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796648" cy="488586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accent3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Ever True Blue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pos="1080">
          <p15:clr>
            <a:srgbClr val="FBAE40"/>
          </p15:clr>
        </p15:guide>
        <p15:guide id="5" orient="horz" pos="624">
          <p15:clr>
            <a:srgbClr val="FBAE40"/>
          </p15:clr>
        </p15:guide>
        <p15:guide id="6" orient="horz" pos="1056">
          <p15:clr>
            <a:srgbClr val="FBAE40"/>
          </p15:clr>
        </p15:guide>
        <p15:guide id="7" orient="horz" pos="398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ver True Blue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Ever True Blue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Picture caption. Arial</a:t>
            </a:r>
            <a:r>
              <a:rPr lang="en-US" b="1" i="0" baseline="0" dirty="0" smtClean="0">
                <a:solidFill>
                  <a:schemeClr val="bg1">
                    <a:lumMod val="95000"/>
                  </a:schemeClr>
                </a:solidFill>
                <a:latin typeface=""/>
              </a:rPr>
              <a:t> Bold 18 pt. minimum. Short description of picture, up to 3 lines of copy. Short description of picture, up to 3 lines of copy. Short description of picture, up to 3 lines of copy.</a:t>
            </a:r>
            <a:endParaRPr lang="en-US" b="1" i="0" dirty="0" smtClean="0">
              <a:solidFill>
                <a:schemeClr val="bg1">
                  <a:lumMod val="95000"/>
                </a:schemeClr>
              </a:solidFill>
              <a:latin typeface=""/>
            </a:endParaRP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056">
          <p15:clr>
            <a:srgbClr val="FBAE40"/>
          </p15:clr>
        </p15:guide>
        <p15:guide id="4" pos="141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59874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77421" y="1478742"/>
            <a:ext cx="137079" cy="2497817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2244131" y="2728553"/>
            <a:ext cx="8468537" cy="1295191"/>
          </a:xfrm>
        </p:spPr>
        <p:txBody>
          <a:bodyPr lIns="0" tIns="0" rIns="0" bIns="0">
            <a:noAutofit/>
          </a:bodyPr>
          <a:lstStyle>
            <a:lvl1pPr algn="l">
              <a:lnSpc>
                <a:spcPts val="6000"/>
              </a:lnSpc>
              <a:defRPr sz="6000" cap="all" baseline="0">
                <a:solidFill>
                  <a:schemeClr val="bg1">
                    <a:lumMod val="75000"/>
                  </a:schemeClr>
                </a:solidFill>
                <a:latin typeface="Impact" charset="0"/>
              </a:defRPr>
            </a:lvl1pPr>
          </a:lstStyle>
          <a:p>
            <a:r>
              <a:rPr lang="en-US" dirty="0" smtClean="0"/>
              <a:t>Title Slide Impact Regular 60 point</a:t>
            </a:r>
            <a:endParaRPr lang="en-US" dirty="0"/>
          </a:p>
        </p:txBody>
      </p:sp>
      <p:sp>
        <p:nvSpPr>
          <p:cNvPr id="6" name="Section One 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2244132" y="4419601"/>
            <a:ext cx="8407328" cy="535172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3000" cap="none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2841" y="6124701"/>
            <a:ext cx="6100937" cy="23005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8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509">
          <p15:clr>
            <a:srgbClr val="FBAE40"/>
          </p15:clr>
        </p15:guide>
        <p15:guide id="2" pos="3840">
          <p15:clr>
            <a:srgbClr val="FBAE40"/>
          </p15:clr>
        </p15:guide>
        <p15:guide id="3" pos="1080">
          <p15:clr>
            <a:srgbClr val="FBAE40"/>
          </p15:clr>
        </p15:guide>
        <p15:guide id="4" pos="1416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3960" userDrawn="1">
          <p15:clr>
            <a:srgbClr val="FBAE40"/>
          </p15:clr>
        </p15:guide>
        <p15:guide id="7" pos="650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ur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ver True Blue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Four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Four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5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7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/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416">
          <p15:clr>
            <a:srgbClr val="FBAE40"/>
          </p15:clr>
        </p15:guide>
        <p15:guide id="4" orient="horz" pos="3984">
          <p15:clr>
            <a:srgbClr val="FBAE40"/>
          </p15:clr>
        </p15:guide>
        <p15:guide id="5" pos="105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lack Bar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0698"/>
            <a:ext cx="12192000" cy="4279900"/>
          </a:xfrm>
          <a:prstGeom prst="rect">
            <a:avLst/>
          </a:prstGeom>
        </p:spPr>
      </p:pic>
      <p:sp>
        <p:nvSpPr>
          <p:cNvPr id="9" name="Campus Gold Bar"/>
          <p:cNvSpPr/>
          <p:nvPr userDrawn="1"/>
        </p:nvSpPr>
        <p:spPr>
          <a:xfrm>
            <a:off x="1584057" y="1478617"/>
            <a:ext cx="124180" cy="275771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Concluding Head"/>
          <p:cNvSpPr>
            <a:spLocks noGrp="1"/>
          </p:cNvSpPr>
          <p:nvPr>
            <p:ph type="title" hasCustomPrompt="1"/>
          </p:nvPr>
        </p:nvSpPr>
        <p:spPr>
          <a:xfrm>
            <a:off x="2321986" y="2071159"/>
            <a:ext cx="6799437" cy="829733"/>
          </a:xfrm>
        </p:spPr>
        <p:txBody>
          <a:bodyPr lIns="0" tIns="0" rIns="0" bIns="0" anchor="t" anchorCtr="0">
            <a:noAutofit/>
          </a:bodyPr>
          <a:lstStyle>
            <a:lvl1pPr algn="l">
              <a:defRPr sz="6000" b="0" i="0" cap="all">
                <a:solidFill>
                  <a:schemeClr val="bg1"/>
                </a:solidFill>
                <a:latin typeface="Impact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Concluding Text"/>
          <p:cNvSpPr>
            <a:spLocks noGrp="1"/>
          </p:cNvSpPr>
          <p:nvPr>
            <p:ph type="body" sz="half" idx="2" hasCustomPrompt="1"/>
          </p:nvPr>
        </p:nvSpPr>
        <p:spPr>
          <a:xfrm>
            <a:off x="2321981" y="3219451"/>
            <a:ext cx="6799440" cy="1016880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A conclusion, thank-you message or contact information could go here. Arial Regular 18 point minimum.</a:t>
            </a:r>
          </a:p>
        </p:txBody>
      </p:sp>
      <p:pic>
        <p:nvPicPr>
          <p:cNvPr id="12" name="Purdue University Logo" descr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939" y="5999245"/>
            <a:ext cx="1424421" cy="442115"/>
          </a:xfrm>
          <a:prstGeom prst="rect">
            <a:avLst/>
          </a:prstGeom>
        </p:spPr>
      </p:pic>
      <p:pic>
        <p:nvPicPr>
          <p:cNvPr id="11" name="We Are Purdue. What We Make Moves The World Forward.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324100" y="6290852"/>
            <a:ext cx="4759515" cy="205262"/>
          </a:xfrm>
          <a:prstGeom prst="rect">
            <a:avLst/>
          </a:prstGeom>
        </p:spPr>
      </p:pic>
      <p:pic>
        <p:nvPicPr>
          <p:cNvPr id="3" name="An Equal Access/Equal Opportunity University" descr="An Equal Access/Equal Opportunity University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9082" y="6589379"/>
            <a:ext cx="6477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439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984" userDrawn="1">
          <p15:clr>
            <a:srgbClr val="FBAE40"/>
          </p15:clr>
        </p15:guide>
        <p15:guide id="4" orient="horz" pos="4056" userDrawn="1">
          <p15:clr>
            <a:srgbClr val="FBAE40"/>
          </p15:clr>
        </p15:guide>
        <p15:guide id="5" pos="146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Content Slide-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lack Bar"/>
          <p:cNvSpPr/>
          <p:nvPr userDrawn="1"/>
        </p:nvSpPr>
        <p:spPr>
          <a:xfrm>
            <a:off x="0" y="-9662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Campus Gold Bar"/>
          <p:cNvSpPr/>
          <p:nvPr userDrawn="1"/>
        </p:nvSpPr>
        <p:spPr>
          <a:xfrm>
            <a:off x="1620663" y="2277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50582" y="602985"/>
            <a:ext cx="8132940" cy="5304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="0" i="0" cap="none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2245404" y="1632495"/>
            <a:ext cx="8138118" cy="421893"/>
          </a:xfrm>
        </p:spPr>
        <p:txBody>
          <a:bodyPr lIns="0" tIns="0" rIns="0" bIns="0" anchor="t" anchorCtr="0">
            <a:noAutofit/>
          </a:bodyPr>
          <a:lstStyle>
            <a:lvl1pPr marL="0" indent="0">
              <a:buNone/>
              <a:defRPr sz="2400" baseline="0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Impact Regular 24 Point Digital Headline Gold</a:t>
            </a:r>
          </a:p>
        </p:txBody>
      </p:sp>
      <p:sp>
        <p:nvSpPr>
          <p:cNvPr id="7" name="Body Text"/>
          <p:cNvSpPr>
            <a:spLocks noGrp="1"/>
          </p:cNvSpPr>
          <p:nvPr>
            <p:ph type="body" sz="quarter" idx="13" hasCustomPrompt="1"/>
          </p:nvPr>
        </p:nvSpPr>
        <p:spPr>
          <a:xfrm>
            <a:off x="2251287" y="2217739"/>
            <a:ext cx="8132234" cy="3411537"/>
          </a:xfrm>
        </p:spPr>
        <p:txBody>
          <a:bodyPr lIns="0" tIns="0" rIns="0" bIns="0">
            <a:norm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="0" i="0" normalizeH="0" baseline="0">
                <a:latin typeface="Arial"/>
              </a:defRPr>
            </a:lvl1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</p:txBody>
      </p:sp>
      <p:sp>
        <p:nvSpPr>
          <p:cNvPr id="12" name="Footer"/>
          <p:cNvSpPr>
            <a:spLocks noGrp="1"/>
          </p:cNvSpPr>
          <p:nvPr>
            <p:ph type="body" sz="quarter" idx="14" hasCustomPrompt="1"/>
          </p:nvPr>
        </p:nvSpPr>
        <p:spPr>
          <a:xfrm>
            <a:off x="2251289" y="6155006"/>
            <a:ext cx="6128084" cy="222146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54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398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Content Slide-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Campus Gold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49994" y="603474"/>
            <a:ext cx="8384325" cy="537090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sz="half" idx="1" hasCustomPrompt="1"/>
          </p:nvPr>
        </p:nvSpPr>
        <p:spPr>
          <a:xfrm>
            <a:off x="2248427" y="1633361"/>
            <a:ext cx="8393775" cy="459843"/>
          </a:xfrm>
        </p:spPr>
        <p:txBody>
          <a:bodyPr lIns="0" tIns="0" rIns="0" bIns="0" anchor="t" anchorCtr="0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2"/>
                </a:solidFill>
                <a:latin typeface="Impact"/>
                <a:cs typeface="Impact"/>
              </a:defRPr>
            </a:lvl1pPr>
            <a:lvl2pPr marL="457200" indent="0">
              <a:buFontTx/>
              <a:buNone/>
              <a:defRPr sz="24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Subhead Impact Regular 24 Point Digital Headline Gold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2243949" y="2229020"/>
            <a:ext cx="8382487" cy="2793277"/>
          </a:xfrm>
        </p:spPr>
        <p:txBody>
          <a:bodyPr lIns="0" tIns="0" rIns="0" bIns="0" numCol="2" spcCol="274320" anchor="t" anchorCtr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 sz="1800" baseline="0">
                <a:latin typeface="Arial"/>
                <a:cs typeface="Arial"/>
              </a:defRPr>
            </a:lvl1pPr>
            <a:lvl2pPr marL="742950" indent="-285750">
              <a:buFont typeface="Wingdings" charset="2"/>
              <a:buChar char="§"/>
              <a:defRPr sz="1800">
                <a:latin typeface="Arial"/>
                <a:cs typeface="Arial"/>
              </a:defRPr>
            </a:lvl2pPr>
            <a:lvl3pPr marL="11430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3pPr>
            <a:lvl4pPr marL="16002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4pPr>
            <a:lvl5pPr marL="2057400" indent="-228600">
              <a:buFont typeface="Wingdings" charset="2"/>
              <a:buChar char="§"/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charset="2"/>
              <a:buChar char="§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6" name="Footer"/>
          <p:cNvSpPr>
            <a:spLocks noGrp="1"/>
          </p:cNvSpPr>
          <p:nvPr>
            <p:ph type="body" sz="quarter" idx="12" hasCustomPrompt="1"/>
          </p:nvPr>
        </p:nvSpPr>
        <p:spPr>
          <a:xfrm>
            <a:off x="2249011" y="6152835"/>
            <a:ext cx="6311665" cy="216434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  <a:lvl2pPr marL="4572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9144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13716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182880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045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Smal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Campus Gold Bar"/>
          <p:cNvSpPr/>
          <p:nvPr userDrawn="1"/>
        </p:nvSpPr>
        <p:spPr>
          <a:xfrm>
            <a:off x="1620663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50661" y="602584"/>
            <a:ext cx="8501919" cy="520168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9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2247900" y="1701191"/>
            <a:ext cx="3340100" cy="2938462"/>
          </a:xfrm>
        </p:spPr>
        <p:txBody>
          <a:bodyPr anchor="ctr" anchorCtr="1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2" y="1636776"/>
            <a:ext cx="4778360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Headline Gold</a:t>
            </a:r>
          </a:p>
        </p:txBody>
      </p:sp>
      <p:sp>
        <p:nvSpPr>
          <p:cNvPr id="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3" hasCustomPrompt="1"/>
          </p:nvPr>
        </p:nvSpPr>
        <p:spPr>
          <a:xfrm>
            <a:off x="2246672" y="6155287"/>
            <a:ext cx="6369184" cy="229747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1200" b="0" cap="all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College/Dept. Arial Regular 12 point</a:t>
            </a:r>
          </a:p>
        </p:txBody>
      </p:sp>
      <p:pic>
        <p:nvPicPr>
          <p:cNvPr id="10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138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10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Bar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Campus Gold Bar"/>
          <p:cNvSpPr/>
          <p:nvPr userDrawn="1"/>
        </p:nvSpPr>
        <p:spPr>
          <a:xfrm>
            <a:off x="1620879" y="0"/>
            <a:ext cx="93837" cy="9810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48647" y="602354"/>
            <a:ext cx="8503933" cy="531947"/>
          </a:xfrm>
        </p:spPr>
        <p:txBody>
          <a:bodyPr lIns="0" tIns="0" rIns="0" bIns="0" anchor="t" anchorCtr="0">
            <a:noAutofit/>
          </a:bodyPr>
          <a:lstStyle>
            <a:lvl1pPr algn="l">
              <a:defRPr sz="300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5" name="Chart" descr="Description of Chart"/>
          <p:cNvSpPr>
            <a:spLocks noGrp="1"/>
          </p:cNvSpPr>
          <p:nvPr>
            <p:ph type="chart" sz="quarter" idx="11" hasCustomPrompt="1"/>
          </p:nvPr>
        </p:nvSpPr>
        <p:spPr>
          <a:xfrm>
            <a:off x="2247899" y="1706131"/>
            <a:ext cx="3385257" cy="3206218"/>
          </a:xfrm>
        </p:spPr>
        <p:txBody>
          <a:bodyPr lIns="0" tIns="0" rIns="0" bIns="0" anchor="ctr" anchorCtr="1"/>
          <a:lstStyle>
            <a:lvl1pPr marL="0" indent="0" algn="ctr">
              <a:buFontTx/>
              <a:buNone/>
              <a:defRPr baseline="0">
                <a:latin typeface="Arial" charset="0"/>
              </a:defRPr>
            </a:lvl1pPr>
          </a:lstStyle>
          <a:p>
            <a:r>
              <a:rPr lang="en-US" dirty="0" smtClean="0"/>
              <a:t>Place Chart Here</a:t>
            </a:r>
            <a:endParaRPr lang="en-US" dirty="0"/>
          </a:p>
        </p:txBody>
      </p:sp>
      <p:sp>
        <p:nvSpPr>
          <p:cNvPr id="10" name="Subhead"/>
          <p:cNvSpPr>
            <a:spLocks noGrp="1"/>
          </p:cNvSpPr>
          <p:nvPr>
            <p:ph type="body" idx="1" hasCustomPrompt="1"/>
          </p:nvPr>
        </p:nvSpPr>
        <p:spPr>
          <a:xfrm>
            <a:off x="6084713" y="1636776"/>
            <a:ext cx="4769216" cy="429151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400" b="1">
                <a:solidFill>
                  <a:schemeClr val="accent2"/>
                </a:solidFill>
                <a:latin typeface="Impac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Impact Regular 24 Point Headline Gold</a:t>
            </a:r>
          </a:p>
        </p:txBody>
      </p:sp>
      <p:sp>
        <p:nvSpPr>
          <p:cNvPr id="14" name="Body Text"/>
          <p:cNvSpPr>
            <a:spLocks noGrp="1"/>
          </p:cNvSpPr>
          <p:nvPr>
            <p:ph sz="half" idx="2" hasCustomPrompt="1"/>
          </p:nvPr>
        </p:nvSpPr>
        <p:spPr>
          <a:xfrm>
            <a:off x="6084712" y="2259013"/>
            <a:ext cx="4661605" cy="3311525"/>
          </a:xfrm>
        </p:spPr>
        <p:txBody>
          <a:bodyPr lIns="0" tIns="0" rIns="0" bIns="0">
            <a:noAutofit/>
          </a:bodyPr>
          <a:lstStyle>
            <a:lvl1pPr marL="274320" marR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800" baseline="0">
                <a:latin typeface="Arial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 smtClean="0"/>
              <a:t>Bulleted copy. Arial Regular 18 point minimum. Keep it short with bite-size chunks of information.</a:t>
            </a:r>
          </a:p>
          <a:p>
            <a:pPr marL="274320" marR="0" lvl="0" indent="-27432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0" hasCustomPrompt="1"/>
          </p:nvPr>
        </p:nvSpPr>
        <p:spPr>
          <a:xfrm>
            <a:off x="2244981" y="6157282"/>
            <a:ext cx="6331460" cy="261562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 baseline="0">
                <a:latin typeface="Arial"/>
              </a:defRPr>
            </a:lvl1pPr>
            <a:lvl2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2pPr>
            <a:lvl3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3pPr>
            <a:lvl4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4pPr>
            <a:lvl5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5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1" name="Purdue University 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52187" y="5977238"/>
            <a:ext cx="9944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2873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orient="horz" pos="624" userDrawn="1">
          <p15:clr>
            <a:srgbClr val="FBAE40"/>
          </p15:clr>
        </p15:guide>
        <p15:guide id="6" orient="horz" pos="1056" userDrawn="1">
          <p15:clr>
            <a:srgbClr val="FBAE40"/>
          </p15:clr>
        </p15:guide>
        <p15:guide id="7" orient="horz" pos="398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Graphic Slide-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mpus Gold Bar 1"/>
          <p:cNvSpPr/>
          <p:nvPr userDrawn="1"/>
        </p:nvSpPr>
        <p:spPr>
          <a:xfrm>
            <a:off x="0" y="1"/>
            <a:ext cx="12192000" cy="56832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7" name="Campus Gold Bar 2"/>
          <p:cNvSpPr/>
          <p:nvPr userDrawn="1"/>
        </p:nvSpPr>
        <p:spPr>
          <a:xfrm>
            <a:off x="0" y="5254626"/>
            <a:ext cx="12192000" cy="1603375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"/>
          <p:cNvSpPr/>
          <p:nvPr userDrawn="1"/>
        </p:nvSpPr>
        <p:spPr>
          <a:xfrm>
            <a:off x="1676400" y="5503333"/>
            <a:ext cx="98071" cy="11303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" descr="Description of Picture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571501"/>
            <a:ext cx="12192000" cy="4676775"/>
          </a:xfrm>
        </p:spPr>
        <p:txBody>
          <a:bodyPr anchor="ctr" anchorCtr="1"/>
          <a:lstStyle>
            <a:lvl1pPr marL="0" indent="0" algn="ctr">
              <a:buFontTx/>
              <a:buNone/>
              <a:defRPr baseline="0">
                <a:latin typeface="Arial"/>
              </a:defRPr>
            </a:lvl1pPr>
          </a:lstStyle>
          <a:p>
            <a:r>
              <a:rPr lang="en-US" dirty="0" smtClean="0"/>
              <a:t>Place Picture Here</a:t>
            </a:r>
            <a:endParaRPr lang="en-US" dirty="0"/>
          </a:p>
        </p:txBody>
      </p:sp>
      <p:sp>
        <p:nvSpPr>
          <p:cNvPr id="9" name="Picture Caption"/>
          <p:cNvSpPr>
            <a:spLocks noGrp="1"/>
          </p:cNvSpPr>
          <p:nvPr>
            <p:ph type="title" hasCustomPrompt="1"/>
          </p:nvPr>
        </p:nvSpPr>
        <p:spPr>
          <a:xfrm>
            <a:off x="2247900" y="5652618"/>
            <a:ext cx="7991732" cy="906622"/>
          </a:xfrm>
        </p:spPr>
        <p:txBody>
          <a:bodyPr lIns="0" tIns="0" rIns="0" bIns="0" anchor="t" anchorCtr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baseline="0">
                <a:latin typeface="Arial" charset="0"/>
              </a:defRPr>
            </a:lvl1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  <a:t>Picture caption. Arial Bold 18 pt. minimum. Short description of picture, up to 3 lines of copy. Short description of picture, up to 3 lines of copy. Short description of picture, up to 3 lines of copy. </a:t>
            </a:r>
            <a:b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</a:br>
            <a:r>
              <a:rPr lang="en-US" b="1" i="0" baseline="0" dirty="0" smtClean="0">
                <a:solidFill>
                  <a:schemeClr val="tx1"/>
                </a:solidFill>
                <a:latin typeface="Arial" charset="0"/>
              </a:rPr>
              <a:t> </a:t>
            </a:r>
            <a:endParaRPr lang="en-US" b="1" i="0" baseline="0" dirty="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2142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056" userDrawn="1">
          <p15:clr>
            <a:srgbClr val="FBAE40"/>
          </p15:clr>
        </p15:guide>
        <p15:guide id="4" pos="14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One-Proof Poi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mpus Gold Background"/>
          <p:cNvSpPr/>
          <p:nvPr userDrawn="1"/>
        </p:nvSpPr>
        <p:spPr>
          <a:xfrm>
            <a:off x="0" y="1133077"/>
            <a:ext cx="12192000" cy="5726112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accent1"/>
              </a:solidFill>
            </a:endParaRPr>
          </a:p>
        </p:txBody>
      </p:sp>
      <p:sp>
        <p:nvSpPr>
          <p:cNvPr id="8" name="Black Bar 1"/>
          <p:cNvSpPr/>
          <p:nvPr userDrawn="1"/>
        </p:nvSpPr>
        <p:spPr>
          <a:xfrm>
            <a:off x="0" y="1"/>
            <a:ext cx="12192000" cy="1133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Section One Title"/>
          <p:cNvSpPr>
            <a:spLocks noGrp="1"/>
          </p:cNvSpPr>
          <p:nvPr>
            <p:ph type="title" hasCustomPrompt="1"/>
          </p:nvPr>
        </p:nvSpPr>
        <p:spPr>
          <a:xfrm>
            <a:off x="2237174" y="600077"/>
            <a:ext cx="9263304" cy="527940"/>
          </a:xfrm>
          <a:noFill/>
        </p:spPr>
        <p:txBody>
          <a:bodyPr lIns="0" tIns="0" rIns="0" bIns="0" anchor="t" anchorCtr="0">
            <a:noAutofit/>
          </a:bodyPr>
          <a:lstStyle>
            <a:lvl1pPr algn="l">
              <a:defRPr sz="3000" b="0" i="0" baseline="0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Section One Title Impact Regular 30 Point</a:t>
            </a:r>
            <a:endParaRPr lang="en-US" dirty="0"/>
          </a:p>
        </p:txBody>
      </p:sp>
      <p:sp>
        <p:nvSpPr>
          <p:cNvPr id="11" name="Black Bar 2"/>
          <p:cNvSpPr/>
          <p:nvPr userDrawn="1"/>
        </p:nvSpPr>
        <p:spPr>
          <a:xfrm>
            <a:off x="1823306" y="1693863"/>
            <a:ext cx="105127" cy="35639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Proof Point Text 1"/>
          <p:cNvSpPr>
            <a:spLocks noGrp="1"/>
          </p:cNvSpPr>
          <p:nvPr>
            <p:ph type="body" sz="quarter" idx="13" hasCustomPrompt="1"/>
          </p:nvPr>
        </p:nvSpPr>
        <p:spPr>
          <a:xfrm>
            <a:off x="2247900" y="1862668"/>
            <a:ext cx="7462660" cy="12192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latin typeface="Impact"/>
              </a:defRPr>
            </a:lvl1pPr>
          </a:lstStyle>
          <a:p>
            <a:pPr lvl="0"/>
            <a:r>
              <a:rPr lang="en-US" dirty="0" smtClean="0"/>
              <a:t>Proof Point</a:t>
            </a:r>
            <a:endParaRPr lang="en-US" dirty="0"/>
          </a:p>
        </p:txBody>
      </p:sp>
      <p:sp>
        <p:nvSpPr>
          <p:cNvPr id="16" name="Proof Point Text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1577" y="3081338"/>
            <a:ext cx="7466189" cy="725318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5200" cap="all">
                <a:latin typeface="Impact"/>
              </a:defRPr>
            </a:lvl1pPr>
          </a:lstStyle>
          <a:p>
            <a:pPr lvl="0"/>
            <a:r>
              <a:rPr lang="en-US" smtClean="0"/>
              <a:t>Or Statistic</a:t>
            </a:r>
            <a:endParaRPr lang="en-US" dirty="0"/>
          </a:p>
        </p:txBody>
      </p:sp>
      <p:sp>
        <p:nvSpPr>
          <p:cNvPr id="18" name="Proof Point Text 3"/>
          <p:cNvSpPr>
            <a:spLocks noGrp="1"/>
          </p:cNvSpPr>
          <p:nvPr>
            <p:ph type="body" sz="quarter" idx="15" hasCustomPrompt="1"/>
          </p:nvPr>
        </p:nvSpPr>
        <p:spPr>
          <a:xfrm>
            <a:off x="2251576" y="3810528"/>
            <a:ext cx="7458983" cy="111760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8500" cap="all">
                <a:solidFill>
                  <a:schemeClr val="bg1"/>
                </a:solidFill>
                <a:latin typeface="Impact"/>
              </a:defRPr>
            </a:lvl1pPr>
          </a:lstStyle>
          <a:p>
            <a:pPr lvl="0"/>
            <a:r>
              <a:rPr lang="en-US" dirty="0" smtClean="0"/>
              <a:t>Goes Here</a:t>
            </a:r>
            <a:endParaRPr lang="en-US" dirty="0"/>
          </a:p>
        </p:txBody>
      </p:sp>
      <p:sp>
        <p:nvSpPr>
          <p:cNvPr id="20" name="Footer"/>
          <p:cNvSpPr>
            <a:spLocks noGrp="1"/>
          </p:cNvSpPr>
          <p:nvPr>
            <p:ph type="body" sz="quarter" idx="16" hasCustomPrompt="1"/>
          </p:nvPr>
        </p:nvSpPr>
        <p:spPr>
          <a:xfrm>
            <a:off x="2247901" y="6168311"/>
            <a:ext cx="5981700" cy="217657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cap="all">
                <a:latin typeface="Arial"/>
              </a:defRPr>
            </a:lvl1pPr>
          </a:lstStyle>
          <a:p>
            <a:pPr lvl="0"/>
            <a:r>
              <a:rPr lang="en-US" dirty="0" smtClean="0"/>
              <a:t>College/Dept. Arial Regular 12 point</a:t>
            </a:r>
            <a:endParaRPr lang="en-US" dirty="0"/>
          </a:p>
        </p:txBody>
      </p:sp>
      <p:pic>
        <p:nvPicPr>
          <p:cNvPr id="12" name="Lines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7900" y="6643208"/>
            <a:ext cx="9944100" cy="228600"/>
          </a:xfrm>
          <a:prstGeom prst="rect">
            <a:avLst/>
          </a:prstGeom>
        </p:spPr>
      </p:pic>
      <p:pic>
        <p:nvPicPr>
          <p:cNvPr id="13" name="Purdue University Logo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671" y="6072934"/>
            <a:ext cx="1318054" cy="39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944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16" userDrawn="1">
          <p15:clr>
            <a:srgbClr val="FBAE40"/>
          </p15:clr>
        </p15:guide>
        <p15:guide id="4" orient="horz" pos="3984" userDrawn="1">
          <p15:clr>
            <a:srgbClr val="FBAE40"/>
          </p15:clr>
        </p15:guide>
        <p15:guide id="5" pos="105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37E35-53ED-5E4E-9D20-AC891FED6640}" type="datetime1">
              <a:rPr lang="en-US" smtClean="0"/>
              <a:t>5/2/2018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0DB3-FFB6-DA49-A752-B59EFFE07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0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0" r:id="rId2"/>
    <p:sldLayoutId id="214748368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657" r:id="rId3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244132" y="2728553"/>
            <a:ext cx="8168496" cy="1295191"/>
          </a:xfrm>
        </p:spPr>
        <p:txBody>
          <a:bodyPr/>
          <a:lstStyle/>
          <a:p>
            <a:r>
              <a:rPr lang="en-US" dirty="0" smtClean="0"/>
              <a:t>Design of Algorithms</a:t>
            </a:r>
            <a:endParaRPr lang="en-US" dirty="0"/>
          </a:p>
        </p:txBody>
      </p:sp>
      <p:sp>
        <p:nvSpPr>
          <p:cNvPr id="4" name="Footer"/>
          <p:cNvSpPr>
            <a:spLocks noGrp="1"/>
          </p:cNvSpPr>
          <p:nvPr>
            <p:ph type="body" sz="quarter" idx="14"/>
          </p:nvPr>
        </p:nvSpPr>
        <p:spPr>
          <a:xfrm>
            <a:off x="2252841" y="6106739"/>
            <a:ext cx="6100937" cy="486085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 smtClean="0"/>
              <a:t>Computer Science, Purdue University</a:t>
            </a:r>
          </a:p>
          <a:p>
            <a:r>
              <a:rPr lang="en-US" dirty="0" smtClean="0"/>
              <a:t>Copyright McGraw Hill, Rosen, Discrete Mathematics and its Applications</a:t>
            </a: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9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ion On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Algorithms</a:t>
            </a:r>
            <a:endParaRPr lang="en-US" dirty="0"/>
          </a:p>
        </p:txBody>
      </p:sp>
      <p:sp>
        <p:nvSpPr>
          <p:cNvPr id="3" name="Subhead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 smtClean="0"/>
              <a:t>Brute Force Algorithms</a:t>
            </a:r>
            <a:endParaRPr lang="en-US" dirty="0"/>
          </a:p>
        </p:txBody>
      </p:sp>
      <p:sp>
        <p:nvSpPr>
          <p:cNvPr id="5" name="Footer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2245404" y="2186689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brute-force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is solved in the most straightforward manner, without taking advantage of any ideas that can make the algorithm more efficient.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Brute-force algorithms we have previously seen are sequential search, bubble sort, and insertion sort. 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Brute Force Algorithms: Computing the Closest Pair of Points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</a:t>
            </a:r>
            <a:r>
              <a:rPr lang="en-US" smtClean="0"/>
              <a:t>Purdue University</a:t>
            </a:r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245404" y="2638865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Construct a brute-force algorithm for finding the closest pair of points in a set 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points in the plane and provide a worst-case estimate of the number of arithmetic operations.</a:t>
            </a:r>
          </a:p>
          <a:p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Recall that the distance between (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800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and (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800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is                                  A brute-force algorithm simply computes the distance between all pairs of points and picks the pair with the smallest distance.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8541100" y="3893736"/>
            <a:ext cx="2130355" cy="24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5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Brute Force Algorithms: Computing the Closest Pair of Points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</a:t>
            </a:r>
            <a:r>
              <a:rPr lang="en-US" smtClean="0"/>
              <a:t>Purdue University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245404" y="2216834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for finding the closest pair in a set of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points.</a:t>
            </a: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algorithm loops through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−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1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)/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itchFamily="18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pairs of points, computes the value    (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−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1800" i="1" baseline="-25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 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(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800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−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800" i="1" baseline="-25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compares it with the minimum, etc. So, the algorithm uses Θ(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baseline="30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arithmetic and comparison operations.</a:t>
            </a:r>
          </a:p>
          <a:p>
            <a:endParaRPr lang="en-US" sz="1800" baseline="30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332301" y="2553408"/>
            <a:ext cx="6400800" cy="22098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625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 smtClean="0"/>
              <a:t>procedure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600" i="1" dirty="0" smtClean="0"/>
              <a:t>closest</a:t>
            </a:r>
            <a:r>
              <a:rPr lang="en-US" sz="2600" i="1" noProof="0" dirty="0" smtClean="0"/>
              <a:t> pair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sz="2000" dirty="0" smtClean="0"/>
              <a:t>(</a:t>
            </a:r>
            <a:r>
              <a:rPr lang="en-US" sz="2000" i="1" dirty="0" smtClean="0"/>
              <a:t>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</a:t>
            </a:r>
            <a:r>
              <a:rPr lang="en-US" sz="2000" i="1" dirty="0" smtClean="0"/>
              <a:t>y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),</a:t>
            </a:r>
            <a:r>
              <a:rPr lang="en-US" sz="2600" dirty="0" smtClean="0"/>
              <a:t> </a:t>
            </a:r>
            <a:r>
              <a:rPr lang="en-US" sz="2000" dirty="0" smtClean="0"/>
              <a:t>(</a:t>
            </a:r>
            <a:r>
              <a:rPr lang="en-US" sz="2000" i="1" dirty="0" smtClean="0"/>
              <a:t>x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</a:t>
            </a:r>
            <a:r>
              <a:rPr lang="en-US" sz="2000" i="1" dirty="0" smtClean="0"/>
              <a:t>y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),</a:t>
            </a:r>
            <a:r>
              <a:rPr lang="en-US" sz="2600" dirty="0" smtClean="0"/>
              <a:t> …</a:t>
            </a:r>
            <a:r>
              <a:rPr lang="en-US" sz="2600" dirty="0" smtClean="0">
                <a:latin typeface="Cambria Math"/>
                <a:ea typeface="Cambria Math"/>
              </a:rPr>
              <a:t> ,</a:t>
            </a:r>
            <a:r>
              <a:rPr lang="en-US" sz="2000" dirty="0" smtClean="0"/>
              <a:t>(</a:t>
            </a:r>
            <a:r>
              <a:rPr lang="en-US" sz="2000" i="1" dirty="0" err="1" smtClean="0"/>
              <a:t>x</a:t>
            </a:r>
            <a:r>
              <a:rPr lang="en-US" sz="2000" i="1" baseline="-25000" dirty="0" err="1" smtClean="0"/>
              <a:t>n</a:t>
            </a:r>
            <a:r>
              <a:rPr lang="en-US" sz="2000" dirty="0" smtClean="0"/>
              <a:t>, </a:t>
            </a:r>
            <a:r>
              <a:rPr lang="en-US" sz="2000" i="1" dirty="0" err="1" smtClean="0"/>
              <a:t>y</a:t>
            </a:r>
            <a:r>
              <a:rPr lang="en-US" sz="2000" i="1" baseline="-25000" dirty="0" err="1" smtClean="0"/>
              <a:t>n</a:t>
            </a:r>
            <a:r>
              <a:rPr lang="en-US" sz="2000" dirty="0" smtClean="0"/>
              <a:t>): </a:t>
            </a:r>
            <a:r>
              <a:rPr lang="en-US" sz="2000" i="1" dirty="0" smtClean="0"/>
              <a:t>x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, </a:t>
            </a:r>
            <a:r>
              <a:rPr lang="en-US" sz="2000" i="1" dirty="0" err="1" smtClean="0"/>
              <a:t>y</a:t>
            </a:r>
            <a:r>
              <a:rPr lang="en-US" sz="2000" i="1" baseline="-25000" dirty="0" err="1" smtClean="0"/>
              <a:t>i</a:t>
            </a:r>
            <a:r>
              <a:rPr lang="en-US" sz="2000" dirty="0" smtClean="0"/>
              <a:t>  real numbers</a:t>
            </a:r>
            <a:r>
              <a:rPr lang="en-US" sz="2600" dirty="0" smtClean="0"/>
              <a:t>)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 smtClean="0"/>
              <a:t>m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/>
                <a:ea typeface="Cambria Math"/>
              </a:rPr>
              <a:t>∞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2600" i="1" dirty="0" smtClean="0"/>
              <a:t>i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:=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</a:t>
            </a:r>
            <a:r>
              <a:rPr lang="en-US" sz="2600" i="1" noProof="0" dirty="0" smtClean="0"/>
              <a:t>n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</a:t>
            </a: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</a:t>
            </a:r>
            <a:r>
              <a:rPr kumimoji="0" lang="en-US" sz="26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:=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1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</a:t>
            </a:r>
            <a:r>
              <a:rPr lang="en-US" sz="2600" i="1" noProof="0" dirty="0" err="1" smtClean="0"/>
              <a:t>i</a:t>
            </a:r>
            <a:endParaRPr lang="en-US" sz="2600" dirty="0" smtClean="0">
              <a:latin typeface="Cambria Math" pitchFamily="18" charset="0"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 smtClean="0"/>
              <a:t>               if </a:t>
            </a:r>
            <a:r>
              <a:rPr lang="en-US" sz="2600" dirty="0" smtClean="0"/>
              <a:t>(</a:t>
            </a:r>
            <a:r>
              <a:rPr lang="en-US" sz="2600" i="1" dirty="0" err="1" smtClean="0"/>
              <a:t>x</a:t>
            </a:r>
            <a:r>
              <a:rPr lang="en-US" sz="2600" i="1" baseline="-25000" dirty="0" err="1" smtClean="0"/>
              <a:t>j</a:t>
            </a:r>
            <a:r>
              <a:rPr lang="en-US" sz="2600" dirty="0" smtClean="0"/>
              <a:t> </a:t>
            </a:r>
            <a:r>
              <a:rPr lang="en-US" sz="2600" dirty="0" smtClean="0">
                <a:latin typeface="Cambria Math"/>
                <a:ea typeface="Cambria Math"/>
              </a:rPr>
              <a:t>−</a:t>
            </a:r>
            <a:r>
              <a:rPr lang="en-US" sz="2600" dirty="0" smtClean="0"/>
              <a:t> </a:t>
            </a:r>
            <a:r>
              <a:rPr lang="en-US" sz="2600" i="1" dirty="0" smtClean="0"/>
              <a:t>x</a:t>
            </a:r>
            <a:r>
              <a:rPr lang="en-US" sz="2600" i="1" baseline="-25000" dirty="0" smtClean="0"/>
              <a:t>i</a:t>
            </a:r>
            <a:r>
              <a:rPr lang="en-US" sz="2600" dirty="0" smtClean="0"/>
              <a:t>)</a:t>
            </a:r>
            <a:r>
              <a:rPr lang="en-US" sz="2600" baseline="30000" dirty="0" smtClean="0"/>
              <a:t>2   </a:t>
            </a:r>
            <a:r>
              <a:rPr lang="en-US" sz="2600" dirty="0" smtClean="0"/>
              <a:t>+ (</a:t>
            </a:r>
            <a:r>
              <a:rPr lang="en-US" sz="2600" i="1" dirty="0" err="1" smtClean="0"/>
              <a:t>y</a:t>
            </a:r>
            <a:r>
              <a:rPr lang="en-US" sz="2600" i="1" baseline="-25000" dirty="0" err="1" smtClean="0"/>
              <a:t>j</a:t>
            </a:r>
            <a:r>
              <a:rPr lang="en-US" sz="2600" dirty="0" smtClean="0"/>
              <a:t> </a:t>
            </a:r>
            <a:r>
              <a:rPr lang="en-US" sz="2600" dirty="0" smtClean="0">
                <a:latin typeface="Cambria Math"/>
                <a:ea typeface="Cambria Math"/>
              </a:rPr>
              <a:t>−</a:t>
            </a:r>
            <a:r>
              <a:rPr lang="en-US" sz="2600" dirty="0" smtClean="0"/>
              <a:t> </a:t>
            </a:r>
            <a:r>
              <a:rPr lang="en-US" sz="2600" i="1" dirty="0" err="1" smtClean="0"/>
              <a:t>y</a:t>
            </a:r>
            <a:r>
              <a:rPr lang="en-US" sz="2600" i="1" baseline="-25000" dirty="0" err="1" smtClean="0"/>
              <a:t>i</a:t>
            </a:r>
            <a:r>
              <a:rPr lang="en-US" sz="2600" dirty="0" smtClean="0"/>
              <a:t>)</a:t>
            </a:r>
            <a:r>
              <a:rPr lang="en-US" sz="2600" baseline="30000" dirty="0" smtClean="0"/>
              <a:t>2   </a:t>
            </a:r>
            <a:r>
              <a:rPr lang="en-US" sz="2600" dirty="0" smtClean="0"/>
              <a:t> &lt; </a:t>
            </a:r>
            <a:r>
              <a:rPr lang="en-US" sz="2600" i="1" dirty="0" smtClean="0"/>
              <a:t>min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 smtClean="0"/>
              <a:t>                 </a:t>
            </a:r>
            <a:r>
              <a:rPr lang="en-US" sz="2600" b="1" dirty="0" smtClean="0"/>
              <a:t>then </a:t>
            </a:r>
            <a:r>
              <a:rPr lang="en-US" sz="2600" i="1" dirty="0" smtClean="0"/>
              <a:t>  </a:t>
            </a:r>
            <a:r>
              <a:rPr lang="en-US" sz="2600" dirty="0" smtClean="0"/>
              <a:t>min := (</a:t>
            </a:r>
            <a:r>
              <a:rPr lang="en-US" sz="2600" i="1" dirty="0" err="1" smtClean="0"/>
              <a:t>x</a:t>
            </a:r>
            <a:r>
              <a:rPr lang="en-US" sz="2600" i="1" baseline="-25000" dirty="0" err="1" smtClean="0"/>
              <a:t>j</a:t>
            </a:r>
            <a:r>
              <a:rPr lang="en-US" sz="2600" dirty="0" smtClean="0"/>
              <a:t> </a:t>
            </a:r>
            <a:r>
              <a:rPr lang="en-US" sz="2600" dirty="0" smtClean="0">
                <a:latin typeface="Cambria Math"/>
                <a:ea typeface="Cambria Math"/>
              </a:rPr>
              <a:t>−</a:t>
            </a:r>
            <a:r>
              <a:rPr lang="en-US" sz="2600" dirty="0" smtClean="0"/>
              <a:t> </a:t>
            </a:r>
            <a:r>
              <a:rPr lang="en-US" sz="2600" i="1" dirty="0" smtClean="0"/>
              <a:t>x</a:t>
            </a:r>
            <a:r>
              <a:rPr lang="en-US" sz="2600" i="1" baseline="-25000" dirty="0" smtClean="0"/>
              <a:t>i</a:t>
            </a:r>
            <a:r>
              <a:rPr lang="en-US" sz="2600" dirty="0" smtClean="0"/>
              <a:t>)</a:t>
            </a:r>
            <a:r>
              <a:rPr lang="en-US" sz="2600" baseline="30000" dirty="0" smtClean="0"/>
              <a:t>2   </a:t>
            </a:r>
            <a:r>
              <a:rPr lang="en-US" sz="2600" dirty="0" smtClean="0"/>
              <a:t>+ (</a:t>
            </a:r>
            <a:r>
              <a:rPr lang="en-US" sz="2600" i="1" dirty="0" err="1" smtClean="0"/>
              <a:t>y</a:t>
            </a:r>
            <a:r>
              <a:rPr lang="en-US" sz="2600" i="1" baseline="-25000" dirty="0" err="1" smtClean="0"/>
              <a:t>j</a:t>
            </a:r>
            <a:r>
              <a:rPr lang="en-US" sz="2600" dirty="0" smtClean="0"/>
              <a:t> </a:t>
            </a:r>
            <a:r>
              <a:rPr lang="en-US" sz="2600" dirty="0" smtClean="0">
                <a:latin typeface="Cambria Math"/>
                <a:ea typeface="Cambria Math"/>
              </a:rPr>
              <a:t>−</a:t>
            </a:r>
            <a:r>
              <a:rPr lang="en-US" sz="2600" dirty="0" smtClean="0"/>
              <a:t> </a:t>
            </a:r>
            <a:r>
              <a:rPr lang="en-US" sz="2600" i="1" dirty="0" err="1" smtClean="0"/>
              <a:t>y</a:t>
            </a:r>
            <a:r>
              <a:rPr lang="en-US" sz="2600" i="1" baseline="-25000" dirty="0" err="1" smtClean="0"/>
              <a:t>i</a:t>
            </a:r>
            <a:r>
              <a:rPr lang="en-US" sz="2600" dirty="0" smtClean="0"/>
              <a:t>)</a:t>
            </a:r>
            <a:r>
              <a:rPr lang="en-US" sz="2600" baseline="30000" dirty="0" smtClean="0"/>
              <a:t>2  </a:t>
            </a: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kumimoji="0" lang="en-US" sz="2600" b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</a:rPr>
              <a:t>                                </a:t>
            </a:r>
            <a:r>
              <a:rPr lang="en-US" sz="2600" i="1" dirty="0" smtClean="0"/>
              <a:t>closest pair  </a:t>
            </a:r>
            <a:r>
              <a:rPr lang="en-US" sz="2600" dirty="0" smtClean="0"/>
              <a:t>:= (</a:t>
            </a:r>
            <a:r>
              <a:rPr lang="en-US" sz="2600" i="1" dirty="0" smtClean="0"/>
              <a:t>x</a:t>
            </a:r>
            <a:r>
              <a:rPr lang="en-US" sz="2600" i="1" baseline="-25000" dirty="0" smtClean="0"/>
              <a:t>i</a:t>
            </a:r>
            <a:r>
              <a:rPr lang="en-US" sz="2600" dirty="0" smtClean="0"/>
              <a:t>, </a:t>
            </a:r>
            <a:r>
              <a:rPr lang="en-US" sz="2600" i="1" dirty="0" err="1" smtClean="0"/>
              <a:t>y</a:t>
            </a:r>
            <a:r>
              <a:rPr lang="en-US" sz="2600" i="1" baseline="-25000" dirty="0" err="1" smtClean="0"/>
              <a:t>i</a:t>
            </a:r>
            <a:r>
              <a:rPr lang="en-US" sz="2600" dirty="0" smtClean="0"/>
              <a:t>),</a:t>
            </a:r>
            <a:r>
              <a:rPr lang="en-US" sz="2600" baseline="30000" dirty="0" smtClean="0"/>
              <a:t> </a:t>
            </a:r>
            <a:r>
              <a:rPr lang="en-US" sz="2600" dirty="0" smtClean="0"/>
              <a:t>(</a:t>
            </a:r>
            <a:r>
              <a:rPr lang="en-US" sz="2600" i="1" dirty="0" err="1" smtClean="0"/>
              <a:t>x</a:t>
            </a:r>
            <a:r>
              <a:rPr lang="en-US" sz="2600" i="1" baseline="-25000" dirty="0" err="1" smtClean="0"/>
              <a:t>j</a:t>
            </a:r>
            <a:r>
              <a:rPr lang="en-US" sz="2600" dirty="0" smtClean="0"/>
              <a:t>, </a:t>
            </a:r>
            <a:r>
              <a:rPr lang="en-US" sz="2600" i="1" dirty="0" err="1" smtClean="0"/>
              <a:t>y</a:t>
            </a:r>
            <a:r>
              <a:rPr lang="en-US" sz="2600" i="1" baseline="-25000" dirty="0" err="1" smtClean="0"/>
              <a:t>j</a:t>
            </a:r>
            <a:r>
              <a:rPr lang="en-US" sz="2600" dirty="0" smtClean="0"/>
              <a:t>)</a:t>
            </a:r>
            <a:endParaRPr kumimoji="0" lang="en-US" sz="2600" b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</a:endParaRPr>
          </a:p>
          <a:p>
            <a:pPr marL="274320" lvl="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 smtClean="0"/>
              <a:t>return </a:t>
            </a:r>
            <a:r>
              <a:rPr lang="en-US" sz="2600" i="1" dirty="0" smtClean="0"/>
              <a:t>closest pair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878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the Complexity of Algorithms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Computer Science, Purdue University</a:t>
            </a:r>
          </a:p>
          <a:p>
            <a:endParaRPr lang="en-US" dirty="0"/>
          </a:p>
        </p:txBody>
      </p:sp>
      <p:pic>
        <p:nvPicPr>
          <p:cNvPr id="18" name="Content Placeholder 3" descr="table2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89763" y="2425840"/>
            <a:ext cx="4761700" cy="320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0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the Complexity of Algorithms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Computer Science, Purdue University</a:t>
            </a:r>
          </a:p>
          <a:p>
            <a:endParaRPr lang="en-US" dirty="0"/>
          </a:p>
        </p:txBody>
      </p:sp>
      <p:pic>
        <p:nvPicPr>
          <p:cNvPr id="6" name="Content Placeholder 3" descr="table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45404" y="2237962"/>
            <a:ext cx="8803129" cy="299613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31404" y="5514562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Times of more than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100   </a:t>
            </a:r>
            <a:r>
              <a:rPr lang="en-US" dirty="0" smtClean="0"/>
              <a:t>years are indicated with an *.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40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Complexity of Problems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Purdue University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245404" y="2236930"/>
            <a:ext cx="8229600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Tractable Problem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There exists a polynomial time algorithm to solve this problem. These problems are said to belong to the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P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Intractable Problem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There does not exist a polynomial time algorithm to solve this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Unsolvable Problem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No algorithm exists to solve this problem, e.g., halting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NP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Solution can be checked in polynomial time. But no polynomial time algorithm has been found for finding a solution to problems in this class.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 Complete Class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If you find a polynomial time algorithm for one member of the class, it can be used to solve all the problems in the class.  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771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 vs. NP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Computer Science, </a:t>
            </a:r>
            <a:r>
              <a:rPr lang="en-US" smtClean="0"/>
              <a:t>Purdue University</a:t>
            </a:r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245404" y="2126398"/>
            <a:ext cx="9290104" cy="438912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 baseline="0">
                <a:solidFill>
                  <a:schemeClr val="accent2"/>
                </a:solidFill>
                <a:latin typeface="Impac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versus NP problem 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asks whether the class  P = NP?  Are there problems whose solutions can be checked in polynomial time, but can not be solved in polynomial time?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that just because no one has found a polynomial time algorithm is different from showing that the problem can not be solved by a polynomial time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a polynomial time algorithm  for any of the problems in the NP complete class were found, then that algorithm could be used to obtain a polynomial time algorithm for every problem in the NP complete class.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Satisfiability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an NP complete problem.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generally believed that P</a:t>
            </a: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≠NP since no one has been able to find a polynomial time algorithm for any of the problems in the NP complete class.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Arial" panose="020B0604020202020204" pitchFamily="34" charset="0"/>
                <a:ea typeface="Cambria Math"/>
                <a:cs typeface="Arial" panose="020B0604020202020204" pitchFamily="34" charset="0"/>
              </a:rPr>
              <a:t>The problem of P versus NP remains one of the most famous unsolved problems in mathematics (including theoretical computer science). </a:t>
            </a: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63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cluding Head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38390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sqrt{(x_j - x_i)^2 + (y_j - y_i)^2}$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Purdue Brand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28E0E"/>
      </a:accent1>
      <a:accent2>
        <a:srgbClr val="98700D"/>
      </a:accent2>
      <a:accent3>
        <a:srgbClr val="5B6870"/>
      </a:accent3>
      <a:accent4>
        <a:srgbClr val="849E2A"/>
      </a:accent4>
      <a:accent5>
        <a:srgbClr val="B36012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-Template2-MultiSection_WideScreen-Rev.pptx" id="{6F776E05-9C5C-4C42-8ADC-03919E3FC17A}" vid="{C1D08114-815E-B045-A1AC-18B7D23129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PPT-Template2-MultiSection_WideScreen (1)</Template>
  <TotalTime>0</TotalTime>
  <Words>665</Words>
  <Application>Microsoft Office PowerPoint</Application>
  <PresentationFormat>Widescreen</PresentationFormat>
  <Paragraphs>61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Impact</vt:lpstr>
      <vt:lpstr>Wingdings</vt:lpstr>
      <vt:lpstr>Wingdings 2</vt:lpstr>
      <vt:lpstr>Office Theme</vt:lpstr>
      <vt:lpstr>Design of Algorithms</vt:lpstr>
      <vt:lpstr>Design of Algorithms</vt:lpstr>
      <vt:lpstr>Design of Algorithms</vt:lpstr>
      <vt:lpstr>Design of Algorithms</vt:lpstr>
      <vt:lpstr>Design of Algorithms</vt:lpstr>
      <vt:lpstr>Design of Algorithms</vt:lpstr>
      <vt:lpstr>Design of Algorithms</vt:lpstr>
      <vt:lpstr>Design of Algorithms</vt:lpstr>
      <vt:lpstr>Thank You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2018-04-02T02:49:45Z</dcterms:created>
  <dcterms:modified xsi:type="dcterms:W3CDTF">2018-05-02T22:22:54Z</dcterms:modified>
</cp:coreProperties>
</file>