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321" r:id="rId4"/>
    <p:sldId id="322" r:id="rId5"/>
    <p:sldId id="323" r:id="rId6"/>
    <p:sldId id="324" r:id="rId7"/>
    <p:sldId id="325" r:id="rId8"/>
    <p:sldId id="326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ccessibility Statement" id="{E4FF264C-EDB2-744A-A389-1329A6784357}">
          <p14:sldIdLst/>
        </p14:section>
        <p14:section name="Title Slide" id="{B4C4AEA3-6B3F-CC42-978A-E79612A86975}">
          <p14:sldIdLst>
            <p14:sldId id="257"/>
          </p14:sldIdLst>
        </p14:section>
        <p14:section name="Section One (Campus Gold)" id="{4270ABB2-C298-3944-8E72-E9400DBEB29D}">
          <p14:sldIdLst>
            <p14:sldId id="258"/>
            <p14:sldId id="321"/>
            <p14:sldId id="322"/>
            <p14:sldId id="323"/>
            <p14:sldId id="324"/>
            <p14:sldId id="325"/>
            <p14:sldId id="326"/>
          </p14:sldIdLst>
        </p14:section>
        <p14:section name="Concluding Slide" id="{8920AFE1-41E2-8C4A-AB74-0F9AE52903EC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3" orient="horz" pos="1056" userDrawn="1">
          <p15:clr>
            <a:srgbClr val="A4A3A4"/>
          </p15:clr>
        </p15:guide>
        <p15:guide id="7" orient="horz" pos="1214" userDrawn="1">
          <p15:clr>
            <a:srgbClr val="A4A3A4"/>
          </p15:clr>
        </p15:guide>
        <p15:guide id="8" orient="horz" pos="624" userDrawn="1">
          <p15:clr>
            <a:srgbClr val="A4A3A4"/>
          </p15:clr>
        </p15:guide>
        <p15:guide id="9" orient="horz" pos="3552" userDrawn="1">
          <p15:clr>
            <a:srgbClr val="A4A3A4"/>
          </p15:clr>
        </p15:guide>
        <p15:guide id="11" pos="1032" userDrawn="1">
          <p15:clr>
            <a:srgbClr val="A4A3A4"/>
          </p15:clr>
        </p15:guide>
        <p15:guide id="12" pos="7204" userDrawn="1">
          <p15:clr>
            <a:srgbClr val="A4A3A4"/>
          </p15:clr>
        </p15:guide>
        <p15:guide id="13" pos="576" userDrawn="1">
          <p15:clr>
            <a:srgbClr val="A4A3A4"/>
          </p15:clr>
        </p15:guide>
        <p15:guide id="16" pos="6769" userDrawn="1">
          <p15:clr>
            <a:srgbClr val="A4A3A4"/>
          </p15:clr>
        </p15:guide>
        <p15:guide id="17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59" autoAdjust="0"/>
    <p:restoredTop sz="86397" autoAdjust="0"/>
  </p:normalViewPr>
  <p:slideViewPr>
    <p:cSldViewPr snapToGrid="0">
      <p:cViewPr varScale="1">
        <p:scale>
          <a:sx n="95" d="100"/>
          <a:sy n="95" d="100"/>
        </p:scale>
        <p:origin x="114" y="174"/>
      </p:cViewPr>
      <p:guideLst>
        <p:guide orient="horz" pos="4032"/>
        <p:guide orient="horz" pos="1056"/>
        <p:guide orient="horz" pos="1214"/>
        <p:guide orient="horz" pos="624"/>
        <p:guide orient="horz" pos="3552"/>
        <p:guide pos="1032"/>
        <p:guide pos="7204"/>
        <p:guide pos="576"/>
        <p:guide pos="6769"/>
        <p:guide pos="3840"/>
      </p:guideLst>
    </p:cSldViewPr>
  </p:slideViewPr>
  <p:outlineViewPr>
    <p:cViewPr>
      <p:scale>
        <a:sx n="33" d="100"/>
        <a:sy n="33" d="100"/>
      </p:scale>
      <p:origin x="0" y="-233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46A28-9CAF-E041-8311-DFCD44262095}" type="datetime1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BEA41-3E73-2348-A8FF-2E926A2CF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150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2D4DA-089F-F344-9C15-F02D87A8D9F3}" type="datetime1">
              <a:rPr lang="en-US" smtClean="0"/>
              <a:t>5/2/2018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30545-154E-774E-8D78-F1689AC6A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601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43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support.office.com/en-us/article/Make-your-PowerPoint-presentations-accessible-6f7772b2-2f33-4bd2-8ca7-dae3b2b3ef25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emf"/><Relationship Id="rId4" Type="http://schemas.openxmlformats.org/officeDocument/2006/relationships/hyperlink" Target="http://www.purdue.edu/atc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ilit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ccessibility Statement Part 1" descr="Accessibility Statement Part 1">
            <a:hlinkClick r:id="rId2" tooltip="Microsoft Office Accessibility Instructions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24200" y="1137276"/>
            <a:ext cx="5943600" cy="3124200"/>
          </a:xfrm>
          <a:prstGeom prst="rect">
            <a:avLst/>
          </a:prstGeom>
        </p:spPr>
      </p:pic>
      <p:pic>
        <p:nvPicPr>
          <p:cNvPr id="4" name="Accessibility Statement Part 2" descr="Accessibility Statement Part 2">
            <a:hlinkClick r:id="rId4"/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24200" y="4555798"/>
            <a:ext cx="59436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12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Ross-Ade Green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Two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3958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oss-Ade Green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Ross-Ade Green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oss-Ade Green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4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Ross-Ade Green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oss-Ade Green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7"/>
            <a:ext cx="5025248" cy="42976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Ross-Ade Green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oss-Ade Green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5006960" cy="384048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Impact Regular 24 Point Ross-Ade Green</a:t>
            </a:r>
            <a:endParaRPr lang="en-US" dirty="0" smtClean="0"/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ss-Ade Green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Ross-Ade Green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ss-Ade Green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2574"/>
            <a:ext cx="12192000" cy="4279900"/>
          </a:xfrm>
          <a:prstGeom prst="rect">
            <a:avLst/>
          </a:prstGeom>
        </p:spPr>
      </p:pic>
      <p:sp>
        <p:nvSpPr>
          <p:cNvPr id="9" name="Bell Tower Brick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Three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Bell Tower Brick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Bell Tower Brick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Bell Tower Brick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5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Bell Tower Brick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207461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/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401635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080" userDrawn="1">
          <p15:clr>
            <a:srgbClr val="FBAE40"/>
          </p15:clr>
        </p15:guide>
        <p15:guide id="4" pos="1416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3960" userDrawn="1">
          <p15:clr>
            <a:srgbClr val="FBAE40"/>
          </p15:clr>
        </p15:guide>
        <p15:guide id="7" orient="horz" pos="7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Bell Tower Brick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661605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</a:t>
            </a:r>
            <a:r>
              <a:rPr lang="en-US" dirty="0" err="1" smtClean="0"/>
              <a:t>pt</a:t>
            </a:r>
            <a:r>
              <a:rPr lang="en-US" dirty="0" smtClean="0"/>
              <a:t> Bell Tower Brick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Bell Tower Brick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661605" cy="488586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</a:t>
            </a:r>
            <a:r>
              <a:rPr lang="en-US" dirty="0" err="1" smtClean="0"/>
              <a:t>pt</a:t>
            </a:r>
            <a:r>
              <a:rPr lang="en-US" dirty="0" smtClean="0"/>
              <a:t> Bell Tower Brick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ell Tower Brick Bar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Bell Tower Brick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ell Tower Brick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2574"/>
            <a:ext cx="12192000" cy="4279900"/>
          </a:xfrm>
          <a:prstGeom prst="rect">
            <a:avLst/>
          </a:prstGeom>
        </p:spPr>
      </p:pic>
      <p:sp>
        <p:nvSpPr>
          <p:cNvPr id="9" name="Ever True Blue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Four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3958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Section On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Ever True Blue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Ever True Blue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Ever True Blue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3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Ever True Blue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Ever True Blue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805792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Ever True Blue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Ever True Blue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796648" cy="488586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Ever True Blue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ver True Blue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Ever True Blue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One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23005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  <p15:guide id="7" pos="6504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ver True Blue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5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7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60698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84057" y="1478617"/>
            <a:ext cx="124180" cy="275771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Concluding Head"/>
          <p:cNvSpPr>
            <a:spLocks noGrp="1"/>
          </p:cNvSpPr>
          <p:nvPr>
            <p:ph type="title" hasCustomPrompt="1"/>
          </p:nvPr>
        </p:nvSpPr>
        <p:spPr>
          <a:xfrm>
            <a:off x="2321986" y="2071159"/>
            <a:ext cx="6799437" cy="829733"/>
          </a:xfrm>
        </p:spPr>
        <p:txBody>
          <a:bodyPr lIns="0" tIns="0" rIns="0" bIns="0" anchor="t" anchorCtr="0">
            <a:noAutofit/>
          </a:bodyPr>
          <a:lstStyle>
            <a:lvl1pPr algn="l">
              <a:defRPr sz="6000" b="0" i="0" cap="all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Concluding Text"/>
          <p:cNvSpPr>
            <a:spLocks noGrp="1"/>
          </p:cNvSpPr>
          <p:nvPr>
            <p:ph type="body" sz="half" idx="2" hasCustomPrompt="1"/>
          </p:nvPr>
        </p:nvSpPr>
        <p:spPr>
          <a:xfrm>
            <a:off x="2321981" y="3219451"/>
            <a:ext cx="6799440" cy="101688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A conclusion, thank-you message or contact information could go here. Arial Regular 18 point minimum.</a:t>
            </a:r>
          </a:p>
        </p:txBody>
      </p:sp>
      <p:pic>
        <p:nvPicPr>
          <p:cNvPr id="12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  <p:pic>
        <p:nvPicPr>
          <p:cNvPr id="11" name="We Are Purdue. What We Make Moves The World Forward.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24100" y="6290852"/>
            <a:ext cx="4759515" cy="205262"/>
          </a:xfrm>
          <a:prstGeom prst="rect">
            <a:avLst/>
          </a:prstGeom>
        </p:spPr>
      </p:pic>
      <p:pic>
        <p:nvPicPr>
          <p:cNvPr id="3" name="An Equal Access/Equal Opportunity University" descr="An Equal Access/Equal Opportunity University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082" y="6589379"/>
            <a:ext cx="6477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439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984" userDrawn="1">
          <p15:clr>
            <a:srgbClr val="FBAE40"/>
          </p15:clr>
        </p15:guide>
        <p15:guide id="4" orient="horz" pos="4056" userDrawn="1">
          <p15:clr>
            <a:srgbClr val="FBAE40"/>
          </p15:clr>
        </p15:guide>
        <p15:guide id="5" pos="146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9662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Campus Gold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Digital Headline Gold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54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398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Campus Gold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Digital Headline Gold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045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Campus Gold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778360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Headline Gold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138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10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Campus Gold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3" y="1636776"/>
            <a:ext cx="4769216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Headline Gold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873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624" userDrawn="1">
          <p15:clr>
            <a:srgbClr val="FBAE40"/>
          </p15:clr>
        </p15:guide>
        <p15:guide id="6" orient="horz" pos="1056" userDrawn="1">
          <p15:clr>
            <a:srgbClr val="FBAE40"/>
          </p15:clr>
        </p15:guide>
        <p15:guide id="7" orient="horz" pos="398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mpus Gold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Campus Gold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  <a:t>Picture caption. Arial Bold 18 pt. minimum. Short description of picture, up to 3 lines of copy. Short description of picture, up to 3 lines of copy. Short description of picture, up to 3 lines of copy. </a:t>
            </a:r>
            <a:b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  <a:t> </a:t>
            </a:r>
            <a:endParaRPr lang="en-US" b="1" i="0" baseline="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2142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056" userDrawn="1">
          <p15:clr>
            <a:srgbClr val="FBAE40"/>
          </p15:clr>
        </p15:guide>
        <p15:guide id="4" pos="14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mpus Gold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944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orient="horz" pos="3984" userDrawn="1">
          <p15:clr>
            <a:srgbClr val="FBAE40"/>
          </p15:clr>
        </p15:guide>
        <p15:guide id="5" pos="105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37E35-53ED-5E4E-9D20-AC891FED6640}" type="datetime1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80DB3-FFB6-DA49-A752-B59EFFE07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0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0" r:id="rId2"/>
    <p:sldLayoutId id="214748368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657" r:id="rId3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244132" y="2728553"/>
            <a:ext cx="8168496" cy="1295191"/>
          </a:xfrm>
        </p:spPr>
        <p:txBody>
          <a:bodyPr/>
          <a:lstStyle/>
          <a:p>
            <a:r>
              <a:rPr lang="en-US" dirty="0" smtClean="0"/>
              <a:t>Induction and Recursion</a:t>
            </a:r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4"/>
          </p:nvPr>
        </p:nvSpPr>
        <p:spPr>
          <a:xfrm>
            <a:off x="2252841" y="6106739"/>
            <a:ext cx="6100937" cy="486085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 smtClean="0"/>
              <a:t>Computer Science, Purdue University</a:t>
            </a:r>
          </a:p>
          <a:p>
            <a:r>
              <a:rPr lang="en-US" dirty="0" smtClean="0"/>
              <a:t>Copyright McGraw Hill, Rosen, Discrete Mathematics and its Applications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09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Induction and Well-Ordering Property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Strong Induction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12" name="Isosceles Triangle 11"/>
          <p:cNvSpPr/>
          <p:nvPr/>
        </p:nvSpPr>
        <p:spPr>
          <a:xfrm rot="5400000" flipV="1">
            <a:off x="10094004" y="624505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45404" y="2377607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Strong Induction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To prove that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is true for all positive integers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where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is a propositional function, complete two 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Basis Step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Verify that the proposition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is true.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Inductive Step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Show the conditional statement               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∧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∧∙∙∙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∧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)]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→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+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for all positive integers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02804" y="4910874"/>
            <a:ext cx="41148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Strong Induction is sometimes called the </a:t>
            </a:r>
            <a:r>
              <a:rPr lang="en-US" i="1" dirty="0" smtClean="0"/>
              <a:t>second principle of mathematical induction </a:t>
            </a:r>
            <a:r>
              <a:rPr lang="en-US" dirty="0" smtClean="0"/>
              <a:t>or </a:t>
            </a:r>
            <a:r>
              <a:rPr lang="en-US" i="1" dirty="0" smtClean="0"/>
              <a:t>complete induction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Induction and Well-Ordering Property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Strong Induction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12" name="Isosceles Triangle 11"/>
          <p:cNvSpPr/>
          <p:nvPr/>
        </p:nvSpPr>
        <p:spPr>
          <a:xfrm rot="5400000" flipV="1">
            <a:off x="10094004" y="624505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3" descr="04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25154" y="1632495"/>
            <a:ext cx="2741536" cy="49186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69204" y="2124389"/>
            <a:ext cx="624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Strong induction tells us that we can reach all rungs if: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We can reach the first rung of the ladder.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every integer </a:t>
            </a:r>
            <a:r>
              <a:rPr lang="en-US" i="1" dirty="0" smtClean="0"/>
              <a:t>k</a:t>
            </a:r>
            <a:r>
              <a:rPr lang="en-US" dirty="0" smtClean="0"/>
              <a:t>, if we can reach the first </a:t>
            </a:r>
            <a:r>
              <a:rPr lang="en-US" i="1" dirty="0" smtClean="0"/>
              <a:t>k</a:t>
            </a:r>
            <a:r>
              <a:rPr lang="en-US" dirty="0" smtClean="0"/>
              <a:t> rungs, then we can reach the (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)</a:t>
            </a:r>
            <a:r>
              <a:rPr lang="en-US" dirty="0" err="1" smtClean="0"/>
              <a:t>st</a:t>
            </a:r>
            <a:r>
              <a:rPr lang="en-US" dirty="0" smtClean="0"/>
              <a:t> rung.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45404" y="3506377"/>
            <a:ext cx="548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conclude that we can reach every rung by strong induction: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BASIS STEP: 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) holds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INDUCTIVE STEP:  Assume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∧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∧∙∙∙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∧</a:t>
            </a:r>
            <a:r>
              <a:rPr lang="en-US" i="1" dirty="0" smtClean="0"/>
              <a:t> P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</a:t>
            </a:r>
            <a:r>
              <a:rPr lang="en-US" dirty="0" smtClean="0">
                <a:latin typeface="Cambria Math"/>
                <a:ea typeface="Cambria Math"/>
              </a:rPr>
              <a:t>holds for an arbitrary integer </a:t>
            </a:r>
            <a:r>
              <a:rPr lang="en-US" i="1" dirty="0" smtClean="0">
                <a:latin typeface="Cambria Math"/>
                <a:ea typeface="Cambria Math"/>
              </a:rPr>
              <a:t>k</a:t>
            </a:r>
            <a:r>
              <a:rPr lang="en-US" dirty="0" smtClean="0">
                <a:latin typeface="Cambria Math"/>
                <a:ea typeface="Cambria Math"/>
              </a:rPr>
              <a:t>, and show that  </a:t>
            </a:r>
          </a:p>
          <a:p>
            <a:r>
              <a:rPr lang="en-US" i="1" dirty="0" smtClean="0">
                <a:latin typeface="Cambria Math"/>
                <a:ea typeface="Cambria Math"/>
              </a:rPr>
              <a:t>   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k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must also hold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We  will have then shown by strong induction that for every positive integer 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holds, i.e., we can </a:t>
            </a:r>
          </a:p>
          <a:p>
            <a:r>
              <a:rPr lang="en-US" dirty="0" smtClean="0"/>
              <a:t>reach the </a:t>
            </a:r>
            <a:r>
              <a:rPr lang="en-US" i="1" dirty="0" smtClean="0"/>
              <a:t>n</a:t>
            </a:r>
            <a:r>
              <a:rPr lang="en-US" dirty="0" smtClean="0"/>
              <a:t>th rung of the ladder.</a:t>
            </a:r>
          </a:p>
          <a:p>
            <a:pPr>
              <a:buFont typeface="Arial" pitchFamily="34" charset="0"/>
              <a:buChar char="•"/>
            </a:pPr>
            <a:endParaRPr lang="en-US" i="1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9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Induction and Well-Ordering Property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Proof Using Strong Induction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12" name="Isosceles Triangle 11"/>
          <p:cNvSpPr/>
          <p:nvPr/>
        </p:nvSpPr>
        <p:spPr>
          <a:xfrm rot="5400000" flipV="1">
            <a:off x="10094004" y="624505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245404" y="2054388"/>
            <a:ext cx="9440829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Show that if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an integer greater than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then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be written as the product of primes.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be the proposition that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be written as a product of primes.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BASIS STEP: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is true since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itself is prime.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INDUCTIVE STEP: The inductive hypothesis is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is true for all integers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≤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≤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To show that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must be true under this assumption, two cases need to be considered: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  is prime, then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is true.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Otherwise,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  is composite and can be written as the product of two positive integers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and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with 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≤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≤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&lt;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1. By the inductive hypothesis a and b can be written as the product of primes and therefore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 can also be written as the product of those primes.</a:t>
            </a: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Hence, it has been shown that every integer greater than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be written as the product of primes.</a:t>
            </a:r>
          </a:p>
        </p:txBody>
      </p:sp>
    </p:spTree>
    <p:extLst>
      <p:ext uri="{BB962C8B-B14F-4D97-AF65-F5344CB8AC3E}">
        <p14:creationId xmlns:p14="http://schemas.microsoft.com/office/powerpoint/2010/main" val="149980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Induction and Well-Ordering Property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Proof Using Strong Induction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45404" y="2008330"/>
            <a:ext cx="9511167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Prove that every amount of postage of 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12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cents or more can be formed using just 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4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-cent and 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5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-cent stamps. </a:t>
            </a:r>
          </a:p>
          <a:p>
            <a:r>
              <a:rPr lang="en-US" sz="1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Let 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be the proposition that postage of 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cents can be formed using 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4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-cent and 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5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-cent stamps.</a:t>
            </a:r>
          </a:p>
          <a:p>
            <a:pPr lvl="1"/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BASIS STEP: 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12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13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14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and 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15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hold.</a:t>
            </a:r>
          </a:p>
          <a:p>
            <a:pPr lvl="2"/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12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uses three 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4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-cent stamps.</a:t>
            </a:r>
          </a:p>
          <a:p>
            <a:pPr lvl="2"/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13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uses two 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4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-cent stamps and one 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5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-cent stamp.</a:t>
            </a:r>
          </a:p>
          <a:p>
            <a:pPr lvl="2"/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14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uses one 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4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-cent stamp and two 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5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-cent stamps.</a:t>
            </a:r>
          </a:p>
          <a:p>
            <a:pPr lvl="2"/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15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uses three 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5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-cent stamps.</a:t>
            </a:r>
          </a:p>
          <a:p>
            <a:pPr lvl="1"/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INDUCTIVE STEP: The inductive hypothesis  states that 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holds for 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12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≤ 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≤ 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where 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≥ 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15.  Assuming the inductive hypothesis, 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can be shown that 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holds. </a:t>
            </a:r>
          </a:p>
          <a:p>
            <a:pPr lvl="1"/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inductive hypothesis, 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− 3) holds since 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− 3 ≥ 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12.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 To form postage of  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 cents, add a 4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-cent stamp to the postage for 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− 3 cents.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endParaRPr lang="en-US" sz="1700" dirty="0" smtClean="0">
              <a:solidFill>
                <a:schemeClr val="tx1"/>
              </a:solidFill>
              <a:latin typeface="Arial" panose="020B0604020202020204" pitchFamily="34" charset="0"/>
              <a:ea typeface="Cambria Math"/>
              <a:cs typeface="Arial" panose="020B0604020202020204" pitchFamily="34" charset="0"/>
            </a:endParaRPr>
          </a:p>
          <a:p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Hence, 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holds for all 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≥ 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12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5853600" y="5890889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8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Induction and Well-Ordering Property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Well-Ordering Property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45404" y="2054388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Well-ordering property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Every nonempty set of nonnegative integers has a least element.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well-ordering property is one of the axioms of the positive integers.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well-ordering property can be used directly in proofs.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well-ordering property can be generalized. 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Definition: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set is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well ordered if every subset has a least element.</a:t>
            </a:r>
          </a:p>
          <a:p>
            <a:pPr lvl="2"/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well ordered under ≤.</a:t>
            </a:r>
          </a:p>
          <a:p>
            <a:pPr lvl="2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set of finite strings over an alphabet using lexicographic ordering is well ordered.</a:t>
            </a:r>
          </a:p>
          <a:p>
            <a:endParaRPr lang="en-US" sz="18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08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Induction and Well-Ordering Property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Well-Ordering Property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45404" y="2196737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Use the well-ordering property to prove the division algorithm, which states that if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an integer and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positive integer, then there are unique integers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≤ r &lt;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d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such that 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=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dq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r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Let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 the set of nonnegative integers of the form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−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dq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, where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q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 is an integer. The set is nonempty since  −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dq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made as large as needed.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the well-ordering property, S has a least element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−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dq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0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The integer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r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is nonnegative. It also must be the case that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&lt;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d.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If it were not, then there would be a smaller nonnegative element in S, namely,                                                    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−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0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1) =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−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dq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0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−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=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−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d  &gt;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Therefore, there are integers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q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and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r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with 0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≤ r &lt;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d.</a:t>
            </a:r>
          </a:p>
        </p:txBody>
      </p:sp>
      <p:sp>
        <p:nvSpPr>
          <p:cNvPr id="8" name="Isosceles Triangle 7"/>
          <p:cNvSpPr/>
          <p:nvPr/>
        </p:nvSpPr>
        <p:spPr>
          <a:xfrm rot="5400000" flipH="1" flipV="1">
            <a:off x="8265073" y="5244820"/>
            <a:ext cx="2286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30000" dirty="0" smtClean="0">
                <a:latin typeface="Cambria Math"/>
                <a:ea typeface="Cambria Math"/>
              </a:rPr>
              <a:t>−2 </a:t>
            </a:r>
            <a:r>
              <a:rPr lang="en-US" dirty="0" smtClean="0">
                <a:ea typeface="Cambria Math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Induction and Well-Ordering Property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Which form of Induction Should I Choose?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45404" y="2236931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always use strong induction instead of  mathematical induction. But there is no reason to use it if it is simpler to use mathematical induction.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fact, the principles of mathematical induction, strong induction, and the well-ordering property are all equivalent.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Sometimes it is clear how to proceed using one of the three methods, but not the other two. 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7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cluding Head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3839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urdue Brand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28E0E"/>
      </a:accent1>
      <a:accent2>
        <a:srgbClr val="98700D"/>
      </a:accent2>
      <a:accent3>
        <a:srgbClr val="5B6870"/>
      </a:accent3>
      <a:accent4>
        <a:srgbClr val="849E2A"/>
      </a:accent4>
      <a:accent5>
        <a:srgbClr val="B36012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-Template2-MultiSection_WideScreen-Rev.pptx" id="{6F776E05-9C5C-4C42-8ADC-03919E3FC17A}" vid="{C1D08114-815E-B045-A1AC-18B7D23129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PPT-Template2-MultiSection_WideScreen (1)</Template>
  <TotalTime>0</TotalTime>
  <Words>1017</Words>
  <Application>Microsoft Office PowerPoint</Application>
  <PresentationFormat>Widescreen</PresentationFormat>
  <Paragraphs>75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Impact</vt:lpstr>
      <vt:lpstr>Wingdings</vt:lpstr>
      <vt:lpstr>Office Theme</vt:lpstr>
      <vt:lpstr>Induction and Recursion</vt:lpstr>
      <vt:lpstr>Strong Induction and Well-Ordering Property</vt:lpstr>
      <vt:lpstr>Strong Induction and Well-Ordering Property</vt:lpstr>
      <vt:lpstr>Strong Induction and Well-Ordering Property</vt:lpstr>
      <vt:lpstr>Strong Induction and Well-Ordering Property</vt:lpstr>
      <vt:lpstr>Strong Induction and Well-Ordering Property</vt:lpstr>
      <vt:lpstr>Strong Induction and Well-Ordering Property</vt:lpstr>
      <vt:lpstr>Strong Induction and Well-Ordering Property</vt:lpstr>
      <vt:lpstr>Thank You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2018-04-02T02:49:45Z</dcterms:created>
  <dcterms:modified xsi:type="dcterms:W3CDTF">2018-05-02T23:08:52Z</dcterms:modified>
</cp:coreProperties>
</file>