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ccessibility Statement" id="{E4FF264C-EDB2-744A-A389-1329A6784357}">
          <p14:sldIdLst/>
        </p14:section>
        <p14:section name="Title Slide" id="{B4C4AEA3-6B3F-CC42-978A-E79612A86975}">
          <p14:sldIdLst>
            <p14:sldId id="257"/>
          </p14:sldIdLst>
        </p14:section>
        <p14:section name="Section One (Campus Gold)" id="{4270ABB2-C298-3944-8E72-E9400DBEB29D}">
          <p14:sldIdLst>
            <p14:sldId id="258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Concluding Slide" id="{8920AFE1-41E2-8C4A-AB74-0F9AE52903EC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3" orient="horz" pos="1056" userDrawn="1">
          <p15:clr>
            <a:srgbClr val="A4A3A4"/>
          </p15:clr>
        </p15:guide>
        <p15:guide id="7" orient="horz" pos="1214" userDrawn="1">
          <p15:clr>
            <a:srgbClr val="A4A3A4"/>
          </p15:clr>
        </p15:guide>
        <p15:guide id="8" orient="horz" pos="624" userDrawn="1">
          <p15:clr>
            <a:srgbClr val="A4A3A4"/>
          </p15:clr>
        </p15:guide>
        <p15:guide id="9" orient="horz" pos="3552" userDrawn="1">
          <p15:clr>
            <a:srgbClr val="A4A3A4"/>
          </p15:clr>
        </p15:guide>
        <p15:guide id="11" pos="1032" userDrawn="1">
          <p15:clr>
            <a:srgbClr val="A4A3A4"/>
          </p15:clr>
        </p15:guide>
        <p15:guide id="12" pos="7204" userDrawn="1">
          <p15:clr>
            <a:srgbClr val="A4A3A4"/>
          </p15:clr>
        </p15:guide>
        <p15:guide id="13" pos="576" userDrawn="1">
          <p15:clr>
            <a:srgbClr val="A4A3A4"/>
          </p15:clr>
        </p15:guide>
        <p15:guide id="16" pos="6769" userDrawn="1">
          <p15:clr>
            <a:srgbClr val="A4A3A4"/>
          </p15:clr>
        </p15:guide>
        <p15:guide id="17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59" autoAdjust="0"/>
    <p:restoredTop sz="86397" autoAdjust="0"/>
  </p:normalViewPr>
  <p:slideViewPr>
    <p:cSldViewPr snapToGrid="0">
      <p:cViewPr varScale="1">
        <p:scale>
          <a:sx n="95" d="100"/>
          <a:sy n="95" d="100"/>
        </p:scale>
        <p:origin x="114" y="126"/>
      </p:cViewPr>
      <p:guideLst>
        <p:guide orient="horz" pos="4032"/>
        <p:guide orient="horz" pos="1056"/>
        <p:guide orient="horz" pos="1214"/>
        <p:guide orient="horz" pos="624"/>
        <p:guide orient="horz" pos="3552"/>
        <p:guide pos="1032"/>
        <p:guide pos="7204"/>
        <p:guide pos="576"/>
        <p:guide pos="6769"/>
        <p:guide pos="3840"/>
      </p:guideLst>
    </p:cSldViewPr>
  </p:slideViewPr>
  <p:outlineViewPr>
    <p:cViewPr>
      <p:scale>
        <a:sx n="33" d="100"/>
        <a:sy n="33" d="100"/>
      </p:scale>
      <p:origin x="0" y="-233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46A28-9CAF-E041-8311-DFCD44262095}" type="datetime1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BEA41-3E73-2348-A8FF-2E926A2C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15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2D4DA-089F-F344-9C15-F02D87A8D9F3}" type="datetime1">
              <a:rPr lang="en-US" smtClean="0"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0545-154E-774E-8D78-F1689AC6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601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3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support.office.com/en-us/article/Make-your-PowerPoint-presentations-accessible-6f7772b2-2f33-4bd2-8ca7-dae3b2b3ef25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emf"/><Relationship Id="rId4" Type="http://schemas.openxmlformats.org/officeDocument/2006/relationships/hyperlink" Target="http://www.purdue.edu/atc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ilit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ccessibility Statement Part 1" descr="Accessibility Statement Part 1">
            <a:hlinkClick r:id="rId2" tooltip="Microsoft Office Accessibility Instructions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24200" y="1137276"/>
            <a:ext cx="5943600" cy="3124200"/>
          </a:xfrm>
          <a:prstGeom prst="rect">
            <a:avLst/>
          </a:prstGeom>
        </p:spPr>
      </p:pic>
      <p:pic>
        <p:nvPicPr>
          <p:cNvPr id="4" name="Accessibility Statement Part 2" descr="Accessibility Statement Part 2">
            <a:hlinkClick r:id="rId4"/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24200" y="4555798"/>
            <a:ext cx="59436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12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Ross-Ade Green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Two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3958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ss-Ade Green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oss-Ade Green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4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oss-Ade Green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7"/>
            <a:ext cx="5025248" cy="42976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oss-Ade Green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5006960" cy="384048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Impact Regular 24 Point Ross-Ade Green</a:t>
            </a:r>
            <a:endParaRPr lang="en-US" dirty="0" smtClean="0"/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ss-Ade Green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Ross-Ade Green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ss-Ade Green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2574"/>
            <a:ext cx="12192000" cy="4279900"/>
          </a:xfrm>
          <a:prstGeom prst="rect">
            <a:avLst/>
          </a:prstGeom>
        </p:spPr>
      </p:pic>
      <p:sp>
        <p:nvSpPr>
          <p:cNvPr id="9" name="Bell Tower Brick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Thre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Bell Tower Brick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Bell Tower Brick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5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207461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/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401635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080" userDrawn="1">
          <p15:clr>
            <a:srgbClr val="FBAE40"/>
          </p15:clr>
        </p15:guide>
        <p15:guide id="4" pos="1416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3960" userDrawn="1">
          <p15:clr>
            <a:srgbClr val="FBAE40"/>
          </p15:clr>
        </p15:guide>
        <p15:guide id="7" orient="horz" pos="7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Bell Tower Brick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661605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</a:t>
            </a:r>
            <a:r>
              <a:rPr lang="en-US" dirty="0" err="1" smtClean="0"/>
              <a:t>pt</a:t>
            </a:r>
            <a:r>
              <a:rPr lang="en-US" dirty="0" smtClean="0"/>
              <a:t>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Bell Tower Brick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661605" cy="488586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</a:t>
            </a:r>
            <a:r>
              <a:rPr lang="en-US" dirty="0" err="1" smtClean="0"/>
              <a:t>pt</a:t>
            </a:r>
            <a:r>
              <a:rPr lang="en-US" dirty="0" smtClean="0"/>
              <a:t> Bell Tower Brick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ell Tower Brick Bar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Bell Tower Brick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ell Tower Brick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2574"/>
            <a:ext cx="12192000" cy="4279900"/>
          </a:xfrm>
          <a:prstGeom prst="rect">
            <a:avLst/>
          </a:prstGeom>
        </p:spPr>
      </p:pic>
      <p:sp>
        <p:nvSpPr>
          <p:cNvPr id="9" name="Ever True Blue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Four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3958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Ever True Blue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Ever True Blue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3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Ever True Blue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805792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Ever True Blue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796648" cy="488586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Ever True Blue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ver True Blue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Ever True Blue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On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23005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  <p15:guide id="7" pos="650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ver True Blue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5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7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0698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84057" y="1478617"/>
            <a:ext cx="124180" cy="275771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Concluding Head"/>
          <p:cNvSpPr>
            <a:spLocks noGrp="1"/>
          </p:cNvSpPr>
          <p:nvPr>
            <p:ph type="title" hasCustomPrompt="1"/>
          </p:nvPr>
        </p:nvSpPr>
        <p:spPr>
          <a:xfrm>
            <a:off x="2321986" y="2071159"/>
            <a:ext cx="6799437" cy="829733"/>
          </a:xfrm>
        </p:spPr>
        <p:txBody>
          <a:bodyPr lIns="0" tIns="0" rIns="0" bIns="0" anchor="t" anchorCtr="0">
            <a:noAutofit/>
          </a:bodyPr>
          <a:lstStyle>
            <a:lvl1pPr algn="l">
              <a:defRPr sz="6000" b="0" i="0" cap="all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cluding Text"/>
          <p:cNvSpPr>
            <a:spLocks noGrp="1"/>
          </p:cNvSpPr>
          <p:nvPr>
            <p:ph type="body" sz="half" idx="2" hasCustomPrompt="1"/>
          </p:nvPr>
        </p:nvSpPr>
        <p:spPr>
          <a:xfrm>
            <a:off x="2321981" y="3219451"/>
            <a:ext cx="6799440" cy="101688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 conclusion, thank-you message or contact information could go here. Arial Regular 18 point minimum.</a:t>
            </a:r>
          </a:p>
        </p:txBody>
      </p:sp>
      <p:pic>
        <p:nvPicPr>
          <p:cNvPr id="12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  <p:pic>
        <p:nvPicPr>
          <p:cNvPr id="11" name="We Are Purdue. What We Make Moves The World Forward.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24100" y="6290852"/>
            <a:ext cx="4759515" cy="205262"/>
          </a:xfrm>
          <a:prstGeom prst="rect">
            <a:avLst/>
          </a:prstGeom>
        </p:spPr>
      </p:pic>
      <p:pic>
        <p:nvPicPr>
          <p:cNvPr id="3" name="An Equal Access/Equal Opportunity University" descr="An Equal Access/Equal Opportunity University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082" y="6589379"/>
            <a:ext cx="6477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439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84" userDrawn="1">
          <p15:clr>
            <a:srgbClr val="FBAE40"/>
          </p15:clr>
        </p15:guide>
        <p15:guide id="4" orient="horz" pos="4056" userDrawn="1">
          <p15:clr>
            <a:srgbClr val="FBAE40"/>
          </p15:clr>
        </p15:guide>
        <p15:guide id="5" pos="146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9662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Campus Gold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5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398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Campus Gold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045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Campus Gold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778360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138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10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Campus Gold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3" y="1636776"/>
            <a:ext cx="4769216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Headline Gold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873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624" userDrawn="1">
          <p15:clr>
            <a:srgbClr val="FBAE40"/>
          </p15:clr>
        </p15:guide>
        <p15:guide id="6" orient="horz" pos="1056" userDrawn="1">
          <p15:clr>
            <a:srgbClr val="FBAE40"/>
          </p15:clr>
        </p15:guide>
        <p15:guide id="7" orient="horz" pos="398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mpus Gold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Campus Gold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Picture caption. Arial Bold 18 pt. minimum. Short description of picture, up to 3 lines of copy. Short description of picture, up to 3 lines of copy. Short description of picture, up to 3 lines of copy. </a:t>
            </a:r>
            <a:b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 </a:t>
            </a:r>
            <a:endParaRPr lang="en-US" b="1" i="0" baseline="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2142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056" userDrawn="1">
          <p15:clr>
            <a:srgbClr val="FBAE40"/>
          </p15:clr>
        </p15:guide>
        <p15:guide id="4" pos="14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mpus Gold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94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orient="horz" pos="3984" userDrawn="1">
          <p15:clr>
            <a:srgbClr val="FBAE40"/>
          </p15:clr>
        </p15:guide>
        <p15:guide id="5" pos="10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7E35-53ED-5E4E-9D20-AC891FED6640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0DB3-FFB6-DA49-A752-B59EFFE07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0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0" r:id="rId2"/>
    <p:sldLayoutId id="214748368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657" r:id="rId3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244132" y="2728553"/>
            <a:ext cx="8168496" cy="1295191"/>
          </a:xfrm>
        </p:spPr>
        <p:txBody>
          <a:bodyPr/>
          <a:lstStyle/>
          <a:p>
            <a:r>
              <a:rPr lang="en-US" dirty="0" smtClean="0"/>
              <a:t>Recursive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4"/>
          </p:nvPr>
        </p:nvSpPr>
        <p:spPr>
          <a:xfrm>
            <a:off x="2252841" y="6106739"/>
            <a:ext cx="6100937" cy="486085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smtClean="0"/>
              <a:t>Computer Science, Purdue University</a:t>
            </a:r>
          </a:p>
          <a:p>
            <a:r>
              <a:rPr lang="en-US" dirty="0" smtClean="0"/>
              <a:t>Copyright McGraw Hill, Rosen, Discrete Mathematics and its Applications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9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Recursive Merge Sort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45404" y="2226882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Use merge sort to put the list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	8,2,4,6,9,7,10, 1, 5, 3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in increasing order.</a:t>
            </a:r>
          </a:p>
          <a:p>
            <a:endParaRPr lang="en-US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04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26595" y="2226882"/>
            <a:ext cx="3305556" cy="354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3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Recursive Merge Sort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45404" y="2257028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  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Construct a recursive merge sort algorithm. 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Solution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Begin with the list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elements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855004" y="3445748"/>
            <a:ext cx="6781800" cy="2514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250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 smtClean="0"/>
              <a:t>procedure</a:t>
            </a:r>
            <a:r>
              <a:rPr kumimoji="0" 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7200" i="1" noProof="0" dirty="0" smtClean="0"/>
              <a:t> </a:t>
            </a:r>
            <a:r>
              <a:rPr lang="en-US" sz="7200" i="1" noProof="0" dirty="0" err="1" smtClean="0"/>
              <a:t>mergesort</a:t>
            </a:r>
            <a:r>
              <a:rPr kumimoji="0" lang="en-US" sz="7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7200" i="1" noProof="0" dirty="0" smtClean="0"/>
              <a:t>L = </a:t>
            </a:r>
            <a:r>
              <a:rPr lang="en-US" sz="7200" i="1" dirty="0" smtClean="0"/>
              <a:t>a</a:t>
            </a:r>
            <a:r>
              <a:rPr lang="en-US" sz="72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7200" i="1" dirty="0" smtClean="0"/>
              <a:t>a</a:t>
            </a:r>
            <a:r>
              <a:rPr lang="en-US" sz="72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dirty="0" smtClean="0">
                <a:latin typeface="Cambria Math" pitchFamily="18" charset="0"/>
                <a:ea typeface="Cambria Math" pitchFamily="18" charset="0"/>
              </a:rPr>
              <a:t>,…,</a:t>
            </a:r>
            <a:r>
              <a:rPr lang="en-US" sz="7200" i="1" dirty="0" smtClean="0">
                <a:ea typeface="Cambria Math" pitchFamily="18" charset="0"/>
              </a:rPr>
              <a:t>a</a:t>
            </a:r>
            <a:r>
              <a:rPr lang="en-US" sz="7200" i="1" baseline="-25000" dirty="0" smtClean="0">
                <a:ea typeface="Cambria Math" pitchFamily="18" charset="0"/>
              </a:rPr>
              <a:t>n</a:t>
            </a:r>
            <a:r>
              <a:rPr lang="en-US" sz="7200" i="1" dirty="0" smtClean="0">
                <a:ea typeface="Cambria Math" pitchFamily="18" charset="0"/>
              </a:rPr>
              <a:t> </a:t>
            </a:r>
            <a:r>
              <a:rPr lang="en-US" sz="7200" dirty="0" smtClean="0">
                <a:latin typeface="Cambria Math"/>
                <a:ea typeface="Cambria Math"/>
              </a:rPr>
              <a:t>)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 smtClean="0"/>
              <a:t>if  </a:t>
            </a:r>
            <a:r>
              <a:rPr lang="en-US" sz="7200" i="1" dirty="0" smtClean="0"/>
              <a:t>n</a:t>
            </a:r>
            <a:r>
              <a:rPr lang="en-US" sz="7200" b="1" dirty="0" smtClean="0"/>
              <a:t> </a:t>
            </a:r>
            <a:r>
              <a:rPr lang="en-US" sz="7200" dirty="0" smtClean="0"/>
              <a:t> &gt; </a:t>
            </a:r>
            <a:r>
              <a:rPr lang="en-US" sz="72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 smtClean="0"/>
              <a:t> </a:t>
            </a:r>
            <a:r>
              <a:rPr kumimoji="0" 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then</a:t>
            </a:r>
            <a:r>
              <a:rPr kumimoji="0" lang="en-US" sz="7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i="1" dirty="0" smtClean="0">
                <a:ea typeface="Cambria Math"/>
              </a:rPr>
              <a:t>         m</a:t>
            </a:r>
            <a:r>
              <a:rPr lang="en-US" sz="7200" dirty="0" smtClean="0">
                <a:latin typeface="Cambria Math"/>
                <a:ea typeface="Cambria Math"/>
              </a:rPr>
              <a:t> := ⌊</a:t>
            </a:r>
            <a:r>
              <a:rPr lang="en-US" sz="7200" i="1" dirty="0" smtClean="0">
                <a:latin typeface="Cambria Math"/>
                <a:ea typeface="Cambria Math"/>
              </a:rPr>
              <a:t>n</a:t>
            </a:r>
            <a:r>
              <a:rPr lang="en-US" sz="7200" dirty="0" smtClean="0">
                <a:latin typeface="Cambria Math"/>
                <a:ea typeface="Cambria Math"/>
              </a:rPr>
              <a:t>/2⌋</a:t>
            </a:r>
            <a:endParaRPr lang="en-US" sz="7200" dirty="0" smtClean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sz="72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 pitchFamily="18" charset="0"/>
              </a:rPr>
              <a:t>         L</a:t>
            </a:r>
            <a:r>
              <a:rPr kumimoji="0" lang="en-US" sz="720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  <a:r>
              <a:rPr kumimoji="0" lang="en-US" sz="72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 pitchFamily="18" charset="0"/>
              </a:rPr>
              <a:t> </a:t>
            </a:r>
            <a:r>
              <a:rPr kumimoji="0" lang="en-US" sz="720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 pitchFamily="18" charset="0"/>
              </a:rPr>
              <a:t>:</a:t>
            </a:r>
            <a:r>
              <a:rPr kumimoji="0" lang="en-US" sz="72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 pitchFamily="18" charset="0"/>
              </a:rPr>
              <a:t>= </a:t>
            </a:r>
            <a:r>
              <a:rPr lang="en-US" sz="7200" i="1" dirty="0" smtClean="0"/>
              <a:t>a</a:t>
            </a:r>
            <a:r>
              <a:rPr lang="en-US" sz="72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7200" i="1" dirty="0" smtClean="0"/>
              <a:t>a</a:t>
            </a:r>
            <a:r>
              <a:rPr lang="en-US" sz="72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dirty="0" smtClean="0">
                <a:latin typeface="Cambria Math" pitchFamily="18" charset="0"/>
                <a:ea typeface="Cambria Math" pitchFamily="18" charset="0"/>
              </a:rPr>
              <a:t>,…,</a:t>
            </a:r>
            <a:r>
              <a:rPr lang="en-US" sz="7200" i="1" dirty="0" smtClean="0">
                <a:ea typeface="Cambria Math" pitchFamily="18" charset="0"/>
              </a:rPr>
              <a:t>a</a:t>
            </a:r>
            <a:r>
              <a:rPr lang="en-US" sz="7200" i="1" baseline="-25000" dirty="0" smtClean="0">
                <a:ea typeface="Cambria Math" pitchFamily="18" charset="0"/>
              </a:rPr>
              <a:t>m</a:t>
            </a:r>
            <a:r>
              <a:rPr lang="en-US" sz="7200" i="1" dirty="0" smtClean="0">
                <a:ea typeface="Cambria Math" pitchFamily="18" charset="0"/>
              </a:rPr>
              <a:t>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i="1" dirty="0" smtClean="0">
                <a:ea typeface="Cambria Math" pitchFamily="18" charset="0"/>
              </a:rPr>
              <a:t>         L</a:t>
            </a:r>
            <a:r>
              <a:rPr lang="en-US" sz="72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i="1" dirty="0" smtClean="0">
                <a:ea typeface="Cambria Math" pitchFamily="18" charset="0"/>
              </a:rPr>
              <a:t> </a:t>
            </a:r>
            <a:r>
              <a:rPr lang="en-US" sz="7200" dirty="0" smtClean="0">
                <a:ea typeface="Cambria Math" pitchFamily="18" charset="0"/>
              </a:rPr>
              <a:t>:</a:t>
            </a:r>
            <a:r>
              <a:rPr lang="en-US" sz="7200" i="1" dirty="0" smtClean="0">
                <a:ea typeface="Cambria Math" pitchFamily="18" charset="0"/>
              </a:rPr>
              <a:t>= </a:t>
            </a:r>
            <a:r>
              <a:rPr lang="en-US" sz="7200" i="1" dirty="0" smtClean="0"/>
              <a:t>a</a:t>
            </a:r>
            <a:r>
              <a:rPr lang="en-US" sz="7200" i="1" baseline="-25000" dirty="0" smtClean="0">
                <a:ea typeface="Cambria Math" pitchFamily="18" charset="0"/>
              </a:rPr>
              <a:t>m</a:t>
            </a:r>
            <a:r>
              <a:rPr lang="en-US" sz="7200" baseline="-25000" dirty="0" smtClean="0">
                <a:latin typeface="Cambria Math" pitchFamily="18" charset="0"/>
                <a:ea typeface="Cambria Math" pitchFamily="18" charset="0"/>
              </a:rPr>
              <a:t>+1</a:t>
            </a:r>
            <a:r>
              <a:rPr lang="en-US" sz="7200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7200" i="1" dirty="0" smtClean="0"/>
              <a:t>a</a:t>
            </a:r>
            <a:r>
              <a:rPr lang="en-US" sz="7200" i="1" baseline="-25000" dirty="0" smtClean="0">
                <a:ea typeface="Cambria Math" pitchFamily="18" charset="0"/>
              </a:rPr>
              <a:t>m</a:t>
            </a:r>
            <a:r>
              <a:rPr lang="en-US" sz="7200" baseline="-25000" dirty="0" smtClean="0">
                <a:latin typeface="Cambria Math" pitchFamily="18" charset="0"/>
                <a:ea typeface="Cambria Math" pitchFamily="18" charset="0"/>
              </a:rPr>
              <a:t>+2</a:t>
            </a:r>
            <a:r>
              <a:rPr lang="en-US" sz="7200" dirty="0" smtClean="0">
                <a:latin typeface="Cambria Math" pitchFamily="18" charset="0"/>
                <a:ea typeface="Cambria Math" pitchFamily="18" charset="0"/>
              </a:rPr>
              <a:t>,…,</a:t>
            </a:r>
            <a:r>
              <a:rPr lang="en-US" sz="7200" i="1" dirty="0" smtClean="0">
                <a:ea typeface="Cambria Math" pitchFamily="18" charset="0"/>
              </a:rPr>
              <a:t>a</a:t>
            </a:r>
            <a:r>
              <a:rPr lang="en-US" sz="7200" i="1" baseline="-25000" dirty="0" smtClean="0">
                <a:ea typeface="Cambria Math" pitchFamily="18" charset="0"/>
              </a:rPr>
              <a:t>n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i="1" dirty="0" smtClean="0">
                <a:ea typeface="Cambria Math" pitchFamily="18" charset="0"/>
              </a:rPr>
              <a:t>         L</a:t>
            </a:r>
            <a:r>
              <a:rPr lang="en-US" sz="7200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72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7200" i="1" dirty="0" smtClean="0">
                <a:ea typeface="Cambria Math" pitchFamily="18" charset="0"/>
              </a:rPr>
              <a:t> </a:t>
            </a:r>
            <a:r>
              <a:rPr lang="en-US" sz="7200" dirty="0" smtClean="0">
                <a:ea typeface="Cambria Math" pitchFamily="18" charset="0"/>
              </a:rPr>
              <a:t>:</a:t>
            </a:r>
            <a:r>
              <a:rPr lang="en-US" sz="7200" i="1" dirty="0" smtClean="0">
                <a:ea typeface="Cambria Math" pitchFamily="18" charset="0"/>
              </a:rPr>
              <a:t>= merge</a:t>
            </a:r>
            <a:r>
              <a:rPr lang="en-US" sz="7200" dirty="0" smtClean="0">
                <a:ea typeface="Cambria Math" pitchFamily="18" charset="0"/>
              </a:rPr>
              <a:t>(</a:t>
            </a:r>
            <a:r>
              <a:rPr lang="en-US" sz="7200" i="1" dirty="0" err="1" smtClean="0">
                <a:ea typeface="Cambria Math" pitchFamily="18" charset="0"/>
              </a:rPr>
              <a:t>mergesort</a:t>
            </a:r>
            <a:r>
              <a:rPr lang="en-US" sz="7200" dirty="0" smtClean="0">
                <a:ea typeface="Cambria Math" pitchFamily="18" charset="0"/>
              </a:rPr>
              <a:t>(</a:t>
            </a:r>
            <a:r>
              <a:rPr lang="en-US" sz="7200" i="1" dirty="0" smtClean="0">
                <a:ea typeface="Cambria Math" pitchFamily="18" charset="0"/>
              </a:rPr>
              <a:t>L</a:t>
            </a:r>
            <a:r>
              <a:rPr lang="en-US" sz="72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 smtClean="0">
                <a:ea typeface="Cambria Math" pitchFamily="18" charset="0"/>
              </a:rPr>
              <a:t>)</a:t>
            </a:r>
            <a:r>
              <a:rPr lang="en-US" sz="7200" i="1" dirty="0" smtClean="0">
                <a:ea typeface="Cambria Math" pitchFamily="18" charset="0"/>
              </a:rPr>
              <a:t>, </a:t>
            </a:r>
            <a:r>
              <a:rPr lang="en-US" sz="7200" i="1" dirty="0" err="1" smtClean="0">
                <a:ea typeface="Cambria Math" pitchFamily="18" charset="0"/>
              </a:rPr>
              <a:t>mergesort</a:t>
            </a:r>
            <a:r>
              <a:rPr lang="en-US" sz="7200" dirty="0" smtClean="0">
                <a:ea typeface="Cambria Math" pitchFamily="18" charset="0"/>
              </a:rPr>
              <a:t>(</a:t>
            </a:r>
            <a:r>
              <a:rPr lang="en-US" sz="7200" i="1" dirty="0" smtClean="0">
                <a:ea typeface="Cambria Math" pitchFamily="18" charset="0"/>
              </a:rPr>
              <a:t>L</a:t>
            </a:r>
            <a:r>
              <a:rPr lang="en-US" sz="72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i="1" dirty="0" smtClean="0">
                <a:ea typeface="Cambria Math" pitchFamily="18" charset="0"/>
              </a:rPr>
              <a:t> </a:t>
            </a:r>
            <a:r>
              <a:rPr lang="en-US" sz="7200" dirty="0" smtClean="0">
                <a:ea typeface="Cambria Math" pitchFamily="18" charset="0"/>
              </a:rPr>
              <a:t>))</a:t>
            </a:r>
            <a:endParaRPr kumimoji="0" lang="en-US" sz="720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noProof="0" dirty="0" smtClean="0">
                <a:ea typeface="Cambria Math" pitchFamily="18" charset="0"/>
              </a:rPr>
              <a:t>{</a:t>
            </a:r>
            <a:r>
              <a:rPr lang="en-US" sz="7200" i="1" noProof="0" dirty="0" smtClean="0">
                <a:ea typeface="Cambria Math" pitchFamily="18" charset="0"/>
              </a:rPr>
              <a:t>L</a:t>
            </a:r>
            <a:r>
              <a:rPr lang="en-US" sz="7200" noProof="0" dirty="0" smtClean="0">
                <a:ea typeface="Cambria Math" pitchFamily="18" charset="0"/>
              </a:rPr>
              <a:t> is now sorted into elements in increasing order}</a:t>
            </a:r>
            <a:endParaRPr kumimoji="0" lang="en-US" sz="720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baseline="-25000" dirty="0" smtClean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kumimoji="0" lang="en-US" sz="2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79604" y="664614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19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Recursive Merge Sort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79604" y="664614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245404" y="2054388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Subroutine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which merges two sorted lists.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 of Merge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Two sorted lists with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elements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elements can be merged into a sorted list using no more than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comparisons.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855004" y="2557308"/>
            <a:ext cx="7391400" cy="2514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250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 smtClean="0"/>
              <a:t>procedure</a:t>
            </a:r>
            <a:r>
              <a:rPr kumimoji="0" 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7200" i="1" noProof="0" dirty="0" smtClean="0"/>
              <a:t> merge</a:t>
            </a:r>
            <a:r>
              <a:rPr kumimoji="0" lang="en-US" sz="7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7200" i="1" dirty="0" smtClean="0">
                <a:ea typeface="Cambria Math" pitchFamily="18" charset="0"/>
              </a:rPr>
              <a:t>L</a:t>
            </a:r>
            <a:r>
              <a:rPr lang="en-US" sz="72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i="1" dirty="0" smtClean="0"/>
              <a:t>, </a:t>
            </a:r>
            <a:r>
              <a:rPr lang="en-US" sz="7200" i="1" dirty="0" smtClean="0">
                <a:ea typeface="Cambria Math" pitchFamily="18" charset="0"/>
              </a:rPr>
              <a:t>L</a:t>
            </a:r>
            <a:r>
              <a:rPr lang="en-US" sz="72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i="1" dirty="0" smtClean="0"/>
              <a:t> </a:t>
            </a:r>
            <a:r>
              <a:rPr lang="en-US" sz="7200" dirty="0" smtClean="0"/>
              <a:t>:</a:t>
            </a:r>
            <a:r>
              <a:rPr lang="en-US" sz="7200" dirty="0" smtClean="0">
                <a:ea typeface="Cambria Math" pitchFamily="18" charset="0"/>
              </a:rPr>
              <a:t>sorted lists</a:t>
            </a:r>
            <a:r>
              <a:rPr lang="en-US" sz="7200" dirty="0" smtClean="0">
                <a:latin typeface="Cambria Math"/>
                <a:ea typeface="Cambria Math"/>
              </a:rPr>
              <a:t>)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i="1" dirty="0" smtClean="0">
                <a:ea typeface="Cambria Math" pitchFamily="18" charset="0"/>
              </a:rPr>
              <a:t>L </a:t>
            </a:r>
            <a:r>
              <a:rPr lang="en-US" sz="7200" dirty="0" smtClean="0">
                <a:ea typeface="Cambria Math" pitchFamily="18" charset="0"/>
              </a:rPr>
              <a:t>:= empty list</a:t>
            </a:r>
            <a:endParaRPr lang="en-US" sz="7200" dirty="0" smtClean="0">
              <a:latin typeface="Cambria Math"/>
              <a:ea typeface="Cambria Math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 smtClean="0"/>
              <a:t>while </a:t>
            </a:r>
            <a:r>
              <a:rPr lang="en-US" sz="7200" i="1" dirty="0" smtClean="0">
                <a:ea typeface="Cambria Math" pitchFamily="18" charset="0"/>
              </a:rPr>
              <a:t>L</a:t>
            </a:r>
            <a:r>
              <a:rPr lang="en-US" sz="72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 smtClean="0"/>
              <a:t>  and </a:t>
            </a:r>
            <a:r>
              <a:rPr lang="en-US" sz="7200" i="1" dirty="0" smtClean="0">
                <a:ea typeface="Cambria Math" pitchFamily="18" charset="0"/>
              </a:rPr>
              <a:t>L</a:t>
            </a:r>
            <a:r>
              <a:rPr lang="en-US" sz="72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dirty="0" smtClean="0"/>
              <a:t>  are both nonempty</a:t>
            </a:r>
            <a:endParaRPr kumimoji="0" lang="en-US" sz="72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i="1" dirty="0" smtClean="0">
                <a:ea typeface="Cambria Math"/>
              </a:rPr>
              <a:t>     </a:t>
            </a:r>
            <a:r>
              <a:rPr lang="en-US" sz="7200" dirty="0" smtClean="0">
                <a:ea typeface="Cambria Math"/>
              </a:rPr>
              <a:t>remove smaller of first elements of </a:t>
            </a:r>
            <a:r>
              <a:rPr lang="en-US" sz="7200" i="1" dirty="0" smtClean="0">
                <a:ea typeface="Cambria Math" pitchFamily="18" charset="0"/>
              </a:rPr>
              <a:t>L</a:t>
            </a:r>
            <a:r>
              <a:rPr lang="en-US" sz="72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 smtClean="0">
                <a:ea typeface="Cambria Math"/>
              </a:rPr>
              <a:t> and </a:t>
            </a:r>
            <a:r>
              <a:rPr lang="en-US" sz="7200" i="1" dirty="0" smtClean="0">
                <a:ea typeface="Cambria Math" pitchFamily="18" charset="0"/>
              </a:rPr>
              <a:t>L</a:t>
            </a:r>
            <a:r>
              <a:rPr lang="en-US" sz="72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dirty="0" smtClean="0">
                <a:ea typeface="Cambria Math"/>
              </a:rPr>
              <a:t> from its list;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dirty="0" smtClean="0">
                <a:ea typeface="Cambria Math"/>
              </a:rPr>
              <a:t>             put at the right end of </a:t>
            </a:r>
            <a:r>
              <a:rPr lang="en-US" sz="7200" i="1" dirty="0" smtClean="0">
                <a:ea typeface="Cambria Math" pitchFamily="18" charset="0"/>
              </a:rPr>
              <a:t>L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i="1" dirty="0" smtClean="0">
                <a:ea typeface="Cambria Math" pitchFamily="18" charset="0"/>
              </a:rPr>
              <a:t>     </a:t>
            </a:r>
            <a:r>
              <a:rPr lang="en-US" sz="7200" b="1" dirty="0" smtClean="0">
                <a:ea typeface="Cambria Math" pitchFamily="18" charset="0"/>
              </a:rPr>
              <a:t>if </a:t>
            </a:r>
            <a:r>
              <a:rPr lang="en-US" sz="7200" dirty="0" smtClean="0">
                <a:ea typeface="Cambria Math" pitchFamily="18" charset="0"/>
              </a:rPr>
              <a:t>this removal makes one list empty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 smtClean="0">
                <a:ea typeface="Cambria Math" pitchFamily="18" charset="0"/>
              </a:rPr>
              <a:t>         then</a:t>
            </a:r>
            <a:r>
              <a:rPr lang="en-US" sz="7200" dirty="0" smtClean="0">
                <a:ea typeface="Cambria Math" pitchFamily="18" charset="0"/>
              </a:rPr>
              <a:t> remove all elements from the other list and append them to L</a:t>
            </a:r>
            <a:endParaRPr lang="en-US" sz="7200" dirty="0" smtClean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 smtClean="0">
                <a:ea typeface="Cambria Math" pitchFamily="18" charset="0"/>
              </a:rPr>
              <a:t>return</a:t>
            </a:r>
            <a:r>
              <a:rPr lang="en-US" sz="7200" i="1" dirty="0" smtClean="0">
                <a:ea typeface="Cambria Math" pitchFamily="18" charset="0"/>
              </a:rPr>
              <a:t> L </a:t>
            </a:r>
            <a:r>
              <a:rPr lang="en-US" sz="7200" noProof="0" dirty="0" smtClean="0">
                <a:ea typeface="Cambria Math" pitchFamily="18" charset="0"/>
              </a:rPr>
              <a:t>{</a:t>
            </a:r>
            <a:r>
              <a:rPr lang="en-US" sz="7200" i="1" noProof="0" dirty="0" smtClean="0">
                <a:ea typeface="Cambria Math" pitchFamily="18" charset="0"/>
              </a:rPr>
              <a:t>L</a:t>
            </a:r>
            <a:r>
              <a:rPr lang="en-US" sz="7200" noProof="0" dirty="0" smtClean="0">
                <a:ea typeface="Cambria Math" pitchFamily="18" charset="0"/>
              </a:rPr>
              <a:t> is the merged list with the elements in increasing order}</a:t>
            </a:r>
            <a:endParaRPr kumimoji="0" lang="en-US" sz="720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baseline="-25000" dirty="0" smtClean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kumimoji="0" lang="en-US" sz="2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02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Complexity of Merge Sort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79604" y="664614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45404" y="2257028"/>
            <a:ext cx="8958508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 of Merge Sort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The number of comparisons needed to merge  a list with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elements is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simplicity, assume that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power of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say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i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end of the splitting process, we have a binary tree with 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levels, and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i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lists with one element at level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merging process begins at level m with the pairs of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2</a:t>
            </a:r>
            <a:r>
              <a:rPr lang="en-US" sz="1800" i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 with one element combined into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i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i="1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1</a:t>
            </a:r>
            <a:r>
              <a:rPr lang="en-US" sz="1800" i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 of two elements. Each merger takes two one comparison.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procedure continues , at each level 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−1,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−1,…,3,2,1)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i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 with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i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i="1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−k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elements are merged into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i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i="1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lists, with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i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i="1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−k + 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elements at level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know (by the complexity of the merge subroutine) that  each merger takes at most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i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i="1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−k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2</a:t>
            </a:r>
            <a:r>
              <a:rPr lang="en-US" i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i="1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−k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− 1 =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i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i="1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−k</a:t>
            </a:r>
            <a:r>
              <a:rPr lang="en-US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+</a:t>
            </a:r>
            <a:r>
              <a:rPr lang="en-US" i="1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</a:t>
            </a:r>
            <a:r>
              <a:rPr lang="en-US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− 1 comparisons.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50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Complexity of Merge Sort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79604" y="664614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45404" y="2252394"/>
            <a:ext cx="8234624" cy="390261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Summing over the number of comparisons at each level, shows that 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log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i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(The expression                   in the formula above  is evaluated as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− 1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using the formula for the sum of the terms of a geometric progression)</a:t>
            </a:r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462298" y="2635868"/>
            <a:ext cx="6671251" cy="537439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255250" y="3854313"/>
            <a:ext cx="955421" cy="2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8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cluding Head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383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Recursive Algorithms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45404" y="2206786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An algorithm is called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it solves a problem by reducing it to an instance of the same problem with smaller input.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algorithm to terminate, the instance of the problem must eventually be reduced to some initial case for which the solution is known.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Recursive </a:t>
            </a:r>
            <a:r>
              <a:rPr lang="en-US" dirty="0" smtClean="0"/>
              <a:t>Factorial Algorithm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45404" y="2166592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Give a recursive algorithm for computing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!, where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nonnegative integer. 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Use the recursive definition of the factorial function.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569866" y="3690446"/>
            <a:ext cx="5358283" cy="14314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 smtClean="0"/>
              <a:t>procedure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en-US" i="1" noProof="0" dirty="0" smtClean="0"/>
              <a:t>factorial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</a:t>
            </a:r>
            <a:r>
              <a:rPr lang="en-US" i="1" dirty="0" smtClean="0"/>
              <a:t>n</a:t>
            </a:r>
            <a:r>
              <a:rPr lang="en-US" dirty="0" smtClean="0"/>
              <a:t>:</a:t>
            </a:r>
            <a:r>
              <a:rPr lang="en-US" i="1" dirty="0" smtClean="0"/>
              <a:t> </a:t>
            </a:r>
            <a:r>
              <a:rPr lang="en-US" dirty="0" smtClean="0"/>
              <a:t>nonnegative integer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 smtClean="0"/>
              <a:t>if 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then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return </a:t>
            </a:r>
            <a:r>
              <a:rPr kumimoji="0" lang="en-US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 smtClean="0"/>
              <a:t>else </a:t>
            </a:r>
            <a:r>
              <a:rPr lang="en-US" dirty="0" smtClean="0"/>
              <a:t>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return </a:t>
            </a:r>
            <a:r>
              <a:rPr lang="en-US" i="1" dirty="0" err="1" smtClean="0"/>
              <a:t>n</a:t>
            </a:r>
            <a:r>
              <a:rPr lang="en-US" i="1" dirty="0" err="1" smtClean="0">
                <a:latin typeface="Cambria Math"/>
                <a:ea typeface="Cambria Math"/>
              </a:rPr>
              <a:t>∙</a:t>
            </a:r>
            <a:r>
              <a:rPr lang="en-US" i="1" dirty="0" err="1" smtClean="0"/>
              <a:t>factorial</a:t>
            </a:r>
            <a:r>
              <a:rPr lang="en-US" i="1" dirty="0" smtClean="0"/>
              <a:t> </a:t>
            </a:r>
            <a:r>
              <a:rPr lang="en-US" dirty="0" smtClean="0">
                <a:ea typeface="Cambria Math"/>
              </a:rPr>
              <a:t>(</a:t>
            </a:r>
            <a:r>
              <a:rPr lang="en-US" i="1" dirty="0" smtClean="0">
                <a:ea typeface="Cambria Math"/>
              </a:rPr>
              <a:t>n</a:t>
            </a:r>
            <a:r>
              <a:rPr lang="en-US" i="1" dirty="0" smtClean="0">
                <a:latin typeface="Cambria Math"/>
                <a:ea typeface="Cambria Math"/>
              </a:rPr>
              <a:t> −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)</a:t>
            </a:r>
            <a:endParaRPr lang="en-US" i="1" dirty="0" smtClean="0"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noProof="0" dirty="0" smtClean="0">
                <a:ea typeface="Cambria Math" pitchFamily="18" charset="0"/>
              </a:rPr>
              <a:t>{output is </a:t>
            </a:r>
            <a:r>
              <a:rPr lang="en-US" i="1" noProof="0" dirty="0" smtClean="0">
                <a:ea typeface="Cambria Math" pitchFamily="18" charset="0"/>
              </a:rPr>
              <a:t>n</a:t>
            </a:r>
            <a:r>
              <a:rPr lang="en-US" noProof="0" dirty="0" smtClean="0">
                <a:ea typeface="Cambria Math" pitchFamily="18" charset="0"/>
              </a:rPr>
              <a:t>!}</a:t>
            </a:r>
            <a:endParaRPr kumimoji="0" lang="en-US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3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Recursive </a:t>
            </a:r>
            <a:r>
              <a:rPr lang="en-US" dirty="0" smtClean="0"/>
              <a:t>Exponentiation Algorithm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45404" y="2196737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Give a recursive algorithm for computing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i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where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nonzero real number and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nonnegative integer.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Use the recursive definition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i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84665" y="3409741"/>
            <a:ext cx="5927256" cy="16820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 smtClean="0"/>
              <a:t>procedure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en-US" i="1" dirty="0" smtClean="0"/>
              <a:t>power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</a:t>
            </a:r>
            <a:r>
              <a:rPr lang="en-US" i="1" noProof="0" dirty="0" smtClean="0"/>
              <a:t>a</a:t>
            </a:r>
            <a:r>
              <a:rPr lang="en-US" dirty="0" smtClean="0"/>
              <a:t>:</a:t>
            </a:r>
            <a:r>
              <a:rPr lang="en-US" i="1" dirty="0" smtClean="0"/>
              <a:t> </a:t>
            </a:r>
            <a:r>
              <a:rPr lang="en-US" dirty="0" smtClean="0"/>
              <a:t>nonzero</a:t>
            </a:r>
            <a:r>
              <a:rPr lang="en-US" i="1" dirty="0" smtClean="0"/>
              <a:t> </a:t>
            </a:r>
            <a:r>
              <a:rPr lang="en-US" dirty="0" smtClean="0"/>
              <a:t>real number</a:t>
            </a:r>
            <a:r>
              <a:rPr lang="en-US" i="1" dirty="0" smtClean="0"/>
              <a:t>, n</a:t>
            </a:r>
            <a:r>
              <a:rPr lang="en-US" dirty="0" smtClean="0"/>
              <a:t>:</a:t>
            </a:r>
            <a:r>
              <a:rPr lang="en-US" i="1" dirty="0" smtClean="0"/>
              <a:t> </a:t>
            </a:r>
            <a:r>
              <a:rPr lang="en-US" dirty="0" smtClean="0"/>
              <a:t>nonnegative integer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 smtClean="0"/>
              <a:t>if 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then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return </a:t>
            </a:r>
            <a:r>
              <a:rPr kumimoji="0" lang="en-US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 smtClean="0"/>
              <a:t>else </a:t>
            </a:r>
            <a:r>
              <a:rPr lang="en-US" dirty="0" smtClean="0"/>
              <a:t>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return </a:t>
            </a:r>
            <a:r>
              <a:rPr lang="en-US" i="1" dirty="0" smtClean="0"/>
              <a:t>a</a:t>
            </a:r>
            <a:r>
              <a:rPr lang="en-US" i="1" dirty="0" smtClean="0">
                <a:latin typeface="Cambria Math"/>
                <a:ea typeface="Cambria Math"/>
              </a:rPr>
              <a:t>∙ </a:t>
            </a:r>
            <a:r>
              <a:rPr lang="en-US" i="1" dirty="0" smtClean="0"/>
              <a:t>power </a:t>
            </a:r>
            <a:r>
              <a:rPr lang="en-US" dirty="0" smtClean="0">
                <a:ea typeface="Cambria Math"/>
              </a:rPr>
              <a:t>(</a:t>
            </a:r>
            <a:r>
              <a:rPr lang="en-US" i="1" dirty="0" smtClean="0">
                <a:ea typeface="Cambria Math"/>
              </a:rPr>
              <a:t>a, n</a:t>
            </a:r>
            <a:r>
              <a:rPr lang="en-US" i="1" dirty="0" smtClean="0">
                <a:latin typeface="Cambria Math"/>
                <a:ea typeface="Cambria Math"/>
              </a:rPr>
              <a:t> −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)</a:t>
            </a:r>
            <a:endParaRPr lang="en-US" i="1" dirty="0" smtClean="0"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noProof="0" dirty="0" smtClean="0">
                <a:ea typeface="Cambria Math" pitchFamily="18" charset="0"/>
              </a:rPr>
              <a:t>{output is </a:t>
            </a:r>
            <a:r>
              <a:rPr lang="en-US" i="1" dirty="0" smtClean="0"/>
              <a:t>a</a:t>
            </a:r>
            <a:r>
              <a:rPr lang="en-US" i="1" baseline="30000" dirty="0" smtClean="0"/>
              <a:t>n</a:t>
            </a:r>
            <a:r>
              <a:rPr lang="en-US" dirty="0" smtClean="0"/>
              <a:t>}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936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Recursive </a:t>
            </a:r>
            <a:r>
              <a:rPr lang="en-US" dirty="0" smtClean="0"/>
              <a:t>GCD Algorithm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45404" y="2206786"/>
            <a:ext cx="8229600" cy="454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Give a recursive algorithm for computing the greatest common divisor of two nonnegative integers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&lt; b.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Use the reduction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gcd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gcd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and the condition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gcd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969304" y="4107452"/>
            <a:ext cx="6781800" cy="1676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250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400" b="1" dirty="0" smtClean="0"/>
              <a:t>procedure</a:t>
            </a:r>
            <a:r>
              <a:rPr kumimoji="0" lang="en-US" sz="7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7400" i="1" dirty="0" err="1" smtClean="0"/>
              <a:t>gcd</a:t>
            </a:r>
            <a:r>
              <a:rPr kumimoji="0" lang="en-US" sz="7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7400" i="1" noProof="0" dirty="0" err="1" smtClean="0"/>
              <a:t>a,b</a:t>
            </a:r>
            <a:r>
              <a:rPr lang="en-US" sz="7400" dirty="0" smtClean="0"/>
              <a:t>:</a:t>
            </a:r>
            <a:r>
              <a:rPr lang="en-US" sz="7400" i="1" dirty="0" smtClean="0"/>
              <a:t> </a:t>
            </a:r>
            <a:r>
              <a:rPr lang="en-US" sz="7400" dirty="0" smtClean="0"/>
              <a:t>nonnegative integers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400" dirty="0" smtClean="0"/>
              <a:t>                                   with </a:t>
            </a:r>
            <a:r>
              <a:rPr lang="en-US" sz="7400" i="1" dirty="0" smtClean="0"/>
              <a:t>a &lt; b</a:t>
            </a:r>
            <a:r>
              <a:rPr kumimoji="0" lang="en-US" sz="7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400" b="1" dirty="0" smtClean="0"/>
              <a:t>if </a:t>
            </a:r>
            <a:r>
              <a:rPr lang="en-US" sz="7400" dirty="0" smtClean="0"/>
              <a:t> </a:t>
            </a:r>
            <a:r>
              <a:rPr lang="en-US" sz="7400" i="1" dirty="0" smtClean="0"/>
              <a:t>a</a:t>
            </a:r>
            <a:r>
              <a:rPr kumimoji="0" lang="en-US" sz="7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lang="en-US" sz="74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kumimoji="0" lang="en-US" sz="7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</a:t>
            </a:r>
            <a:r>
              <a:rPr kumimoji="0" lang="en-US" sz="7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then</a:t>
            </a:r>
            <a:r>
              <a:rPr kumimoji="0" lang="en-US" sz="7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return </a:t>
            </a:r>
            <a:r>
              <a:rPr lang="en-US" sz="7400" i="1" dirty="0" smtClean="0">
                <a:latin typeface="Cambria Math" pitchFamily="18" charset="0"/>
                <a:ea typeface="Cambria Math" pitchFamily="18" charset="0"/>
              </a:rPr>
              <a:t>b</a:t>
            </a:r>
            <a:endParaRPr kumimoji="0" lang="en-US" sz="7400" i="1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400" b="1" dirty="0" smtClean="0"/>
              <a:t>else </a:t>
            </a:r>
            <a:r>
              <a:rPr lang="en-US" sz="7400" dirty="0" smtClean="0"/>
              <a:t> </a:t>
            </a:r>
            <a:r>
              <a:rPr lang="en-US" sz="7400" b="1" dirty="0" smtClean="0">
                <a:latin typeface="Cambria Math" pitchFamily="18" charset="0"/>
                <a:ea typeface="Cambria Math" pitchFamily="18" charset="0"/>
              </a:rPr>
              <a:t>return </a:t>
            </a:r>
            <a:r>
              <a:rPr lang="en-US" sz="7400" i="1" dirty="0" smtClean="0"/>
              <a:t> </a:t>
            </a:r>
            <a:r>
              <a:rPr lang="en-US" sz="7400" i="1" dirty="0" err="1" smtClean="0"/>
              <a:t>gcd</a:t>
            </a:r>
            <a:r>
              <a:rPr lang="en-US" sz="7400" i="1" dirty="0" smtClean="0"/>
              <a:t> </a:t>
            </a:r>
            <a:r>
              <a:rPr lang="en-US" sz="7400" dirty="0" smtClean="0">
                <a:ea typeface="Cambria Math"/>
              </a:rPr>
              <a:t>(</a:t>
            </a:r>
            <a:r>
              <a:rPr lang="en-US" sz="7400" i="1" dirty="0" smtClean="0">
                <a:ea typeface="Cambria Math"/>
              </a:rPr>
              <a:t>b</a:t>
            </a:r>
            <a:r>
              <a:rPr lang="en-US" sz="7400" i="1" dirty="0" smtClean="0">
                <a:latin typeface="Cambria Math"/>
                <a:ea typeface="Cambria Math"/>
              </a:rPr>
              <a:t> </a:t>
            </a:r>
            <a:r>
              <a:rPr lang="en-US" sz="7400" b="1" dirty="0" smtClean="0">
                <a:ea typeface="Cambria Math"/>
              </a:rPr>
              <a:t>mod</a:t>
            </a:r>
            <a:r>
              <a:rPr lang="en-US" sz="7400" i="1" dirty="0" smtClean="0">
                <a:ea typeface="Cambria Math"/>
              </a:rPr>
              <a:t>  a, a</a:t>
            </a:r>
            <a:r>
              <a:rPr lang="en-US" sz="7400" dirty="0" smtClean="0">
                <a:ea typeface="Cambria Math" pitchFamily="18" charset="0"/>
              </a:rPr>
              <a:t>)</a:t>
            </a:r>
            <a:endParaRPr lang="en-US" sz="7400" i="1" dirty="0" smtClean="0"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400" noProof="0" dirty="0" smtClean="0">
                <a:ea typeface="Cambria Math" pitchFamily="18" charset="0"/>
              </a:rPr>
              <a:t>{output is </a:t>
            </a:r>
            <a:r>
              <a:rPr lang="en-US" sz="7400" i="1" dirty="0" err="1" smtClean="0">
                <a:ea typeface="Cambria Math" pitchFamily="18" charset="0"/>
              </a:rPr>
              <a:t>gcd</a:t>
            </a:r>
            <a:r>
              <a:rPr lang="en-US" sz="7400" dirty="0" smtClean="0">
                <a:ea typeface="Cambria Math" pitchFamily="18" charset="0"/>
              </a:rPr>
              <a:t>(</a:t>
            </a:r>
            <a:r>
              <a:rPr lang="en-US" sz="7400" i="1" dirty="0" smtClean="0">
                <a:ea typeface="Cambria Math" pitchFamily="18" charset="0"/>
              </a:rPr>
              <a:t>a, b</a:t>
            </a:r>
            <a:r>
              <a:rPr lang="en-US" sz="7400" dirty="0" smtClean="0">
                <a:ea typeface="Cambria Math" pitchFamily="18" charset="0"/>
              </a:rPr>
              <a:t>)</a:t>
            </a:r>
            <a:r>
              <a:rPr lang="en-US" sz="7400" noProof="0" dirty="0" smtClean="0">
                <a:ea typeface="Cambria Math" pitchFamily="18" charset="0"/>
              </a:rPr>
              <a:t>}</a:t>
            </a:r>
            <a:endParaRPr kumimoji="0" lang="en-US" sz="740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baseline="-25000" dirty="0" smtClean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kumimoji="0" lang="en-US" sz="2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564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Recursive </a:t>
            </a:r>
            <a:r>
              <a:rPr lang="en-US" dirty="0" smtClean="0"/>
              <a:t>Modular Exponentiation Algorithm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45404" y="2126399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Devise a 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recursive algorithm for computing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i="1" baseline="30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mod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 m,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where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b, n, and m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are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integers with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m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≥ 2,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≥ 0,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≤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≤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m.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90303" y="3248968"/>
            <a:ext cx="6781800" cy="2286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250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 smtClean="0"/>
              <a:t>procedure</a:t>
            </a:r>
            <a:r>
              <a:rPr kumimoji="0" 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7200" i="1" noProof="0" dirty="0" err="1" smtClean="0"/>
              <a:t>mpower</a:t>
            </a:r>
            <a:r>
              <a:rPr kumimoji="0" lang="en-US" sz="7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7200" i="1" dirty="0" smtClean="0"/>
              <a:t>b</a:t>
            </a:r>
            <a:r>
              <a:rPr lang="en-US" sz="7200" i="1" noProof="0" dirty="0" smtClean="0"/>
              <a:t>,</a:t>
            </a:r>
            <a:r>
              <a:rPr lang="en-US" sz="7200" i="1" noProof="0" dirty="0" err="1" smtClean="0"/>
              <a:t>m,n</a:t>
            </a:r>
            <a:r>
              <a:rPr lang="en-US" sz="7200" dirty="0" smtClean="0"/>
              <a:t>:</a:t>
            </a:r>
            <a:r>
              <a:rPr lang="en-US" sz="7200" i="1" dirty="0" smtClean="0"/>
              <a:t> </a:t>
            </a:r>
            <a:r>
              <a:rPr lang="en-US" sz="7200" dirty="0" smtClean="0"/>
              <a:t>integers with </a:t>
            </a:r>
            <a:r>
              <a:rPr lang="en-US" sz="7200" i="1" dirty="0" smtClean="0"/>
              <a:t>b</a:t>
            </a:r>
            <a:r>
              <a:rPr lang="en-US" sz="7200" dirty="0" smtClean="0"/>
              <a:t> &gt; </a:t>
            </a:r>
            <a:r>
              <a:rPr lang="en-US" sz="72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7200" dirty="0" smtClean="0"/>
              <a:t> and    </a:t>
            </a:r>
            <a:r>
              <a:rPr lang="en-US" sz="7200" i="1" dirty="0" smtClean="0">
                <a:ea typeface="Cambria Math"/>
              </a:rPr>
              <a:t>m</a:t>
            </a:r>
            <a:r>
              <a:rPr lang="en-US" sz="7200" dirty="0" smtClean="0">
                <a:ea typeface="Cambria Math"/>
              </a:rPr>
              <a:t> </a:t>
            </a:r>
            <a:r>
              <a:rPr lang="en-US" sz="7200" dirty="0" smtClean="0">
                <a:latin typeface="Cambria Math"/>
                <a:ea typeface="Cambria Math"/>
              </a:rPr>
              <a:t>≥ 2,  </a:t>
            </a:r>
            <a:r>
              <a:rPr lang="en-US" sz="7200" i="1" dirty="0" smtClean="0">
                <a:ea typeface="Cambria Math"/>
              </a:rPr>
              <a:t>n</a:t>
            </a:r>
            <a:r>
              <a:rPr lang="en-US" sz="7200" dirty="0" smtClean="0">
                <a:ea typeface="Cambria Math"/>
              </a:rPr>
              <a:t> </a:t>
            </a:r>
            <a:r>
              <a:rPr lang="en-US" sz="7200" dirty="0" smtClean="0">
                <a:latin typeface="Cambria Math"/>
                <a:ea typeface="Cambria Math"/>
              </a:rPr>
              <a:t>≥ 0)</a:t>
            </a:r>
            <a:endParaRPr kumimoji="0" lang="en-US" sz="7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 smtClean="0"/>
              <a:t>if </a:t>
            </a:r>
            <a:r>
              <a:rPr lang="en-US" sz="7200" dirty="0" smtClean="0"/>
              <a:t> </a:t>
            </a:r>
            <a:r>
              <a:rPr lang="en-US" sz="7200" i="1" dirty="0" smtClean="0"/>
              <a:t>n</a:t>
            </a:r>
            <a:r>
              <a:rPr kumimoji="0" lang="en-US" sz="7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lang="en-US" sz="72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kumimoji="0" lang="en-US" sz="7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</a:t>
            </a:r>
            <a:r>
              <a:rPr kumimoji="0" 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then</a:t>
            </a:r>
            <a:r>
              <a:rPr kumimoji="0" lang="en-US" sz="7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 smtClean="0">
                <a:latin typeface="Cambria Math" pitchFamily="18" charset="0"/>
                <a:ea typeface="Cambria Math" pitchFamily="18" charset="0"/>
              </a:rPr>
              <a:t>           </a:t>
            </a:r>
            <a:r>
              <a:rPr kumimoji="0" lang="en-US" sz="7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return </a:t>
            </a:r>
            <a:r>
              <a:rPr lang="en-US" sz="7200" noProof="0" dirty="0" smtClean="0">
                <a:latin typeface="Cambria Math" pitchFamily="18" charset="0"/>
                <a:ea typeface="Cambria Math" pitchFamily="18" charset="0"/>
              </a:rPr>
              <a:t>1</a:t>
            </a:r>
            <a:endParaRPr kumimoji="0" lang="en-US" sz="720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 smtClean="0"/>
              <a:t>else </a:t>
            </a:r>
            <a:r>
              <a:rPr lang="en-US" sz="7200" dirty="0" smtClean="0"/>
              <a:t> </a:t>
            </a:r>
            <a:r>
              <a:rPr lang="en-US" sz="7200" b="1" dirty="0" smtClean="0"/>
              <a:t>if  </a:t>
            </a:r>
            <a:r>
              <a:rPr lang="en-US" sz="7200" i="1" dirty="0" smtClean="0"/>
              <a:t>n</a:t>
            </a:r>
            <a:r>
              <a:rPr lang="en-US" sz="7200" dirty="0" smtClean="0"/>
              <a:t> </a:t>
            </a:r>
            <a:r>
              <a:rPr lang="en-US" sz="7200" i="1" dirty="0" smtClean="0"/>
              <a:t>is even </a:t>
            </a:r>
            <a:r>
              <a:rPr lang="en-US" sz="7200" dirty="0" smtClean="0">
                <a:ea typeface="Cambria Math" pitchFamily="18" charset="0"/>
              </a:rPr>
              <a:t> </a:t>
            </a:r>
            <a:r>
              <a:rPr lang="en-US" sz="7200" b="1" dirty="0" smtClean="0">
                <a:latin typeface="Cambria Math" pitchFamily="18" charset="0"/>
                <a:ea typeface="Cambria Math" pitchFamily="18" charset="0"/>
              </a:rPr>
              <a:t>then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 smtClean="0">
                <a:latin typeface="Cambria Math" pitchFamily="18" charset="0"/>
                <a:ea typeface="Cambria Math" pitchFamily="18" charset="0"/>
              </a:rPr>
              <a:t>           return </a:t>
            </a:r>
            <a:r>
              <a:rPr lang="en-US" sz="7200" i="1" dirty="0" err="1" smtClean="0"/>
              <a:t>mpower</a:t>
            </a:r>
            <a:r>
              <a:rPr lang="en-US" sz="7200" dirty="0" smtClean="0"/>
              <a:t>(</a:t>
            </a:r>
            <a:r>
              <a:rPr lang="en-US" sz="7200" i="1" dirty="0" err="1" smtClean="0"/>
              <a:t>b,n</a:t>
            </a:r>
            <a:r>
              <a:rPr lang="en-US" sz="7200" i="1" dirty="0" smtClean="0"/>
              <a:t>/</a:t>
            </a:r>
            <a:r>
              <a:rPr lang="en-US" sz="72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i="1" dirty="0" smtClean="0"/>
              <a:t>,m</a:t>
            </a:r>
            <a:r>
              <a:rPr lang="en-US" sz="7200" dirty="0" smtClean="0">
                <a:latin typeface="Cambria Math"/>
                <a:ea typeface="Cambria Math"/>
              </a:rPr>
              <a:t>)</a:t>
            </a:r>
            <a:r>
              <a:rPr lang="en-US" sz="72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b="1" dirty="0" smtClean="0">
                <a:ea typeface="Cambria Math"/>
              </a:rPr>
              <a:t> mod</a:t>
            </a:r>
            <a:r>
              <a:rPr lang="en-US" sz="7200" i="1" dirty="0" smtClean="0">
                <a:ea typeface="Cambria Math"/>
              </a:rPr>
              <a:t>  m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 smtClean="0"/>
              <a:t>else</a:t>
            </a:r>
            <a:endParaRPr lang="en-US" sz="7200" b="1" dirty="0" smtClean="0">
              <a:latin typeface="Cambria Math" pitchFamily="18" charset="0"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 smtClean="0">
                <a:latin typeface="Cambria Math" pitchFamily="18" charset="0"/>
                <a:ea typeface="Cambria Math" pitchFamily="18" charset="0"/>
              </a:rPr>
              <a:t>           return </a:t>
            </a:r>
            <a:r>
              <a:rPr lang="en-US" sz="7200" dirty="0" smtClean="0">
                <a:ea typeface="Cambria Math" pitchFamily="18" charset="0"/>
              </a:rPr>
              <a:t>(</a:t>
            </a:r>
            <a:r>
              <a:rPr lang="en-US" sz="7200" i="1" dirty="0" err="1" smtClean="0"/>
              <a:t>mpower</a:t>
            </a:r>
            <a:r>
              <a:rPr lang="en-US" sz="7200" dirty="0" smtClean="0"/>
              <a:t>(</a:t>
            </a:r>
            <a:r>
              <a:rPr lang="en-US" sz="7200" i="1" dirty="0" err="1" smtClean="0"/>
              <a:t>b,</a:t>
            </a:r>
            <a:r>
              <a:rPr lang="en-US" sz="7200" dirty="0" err="1" smtClean="0">
                <a:latin typeface="Cambria Math"/>
                <a:ea typeface="Cambria Math"/>
              </a:rPr>
              <a:t>⌊</a:t>
            </a:r>
            <a:r>
              <a:rPr lang="en-US" sz="7200" i="1" dirty="0" err="1" smtClean="0"/>
              <a:t>n</a:t>
            </a:r>
            <a:r>
              <a:rPr lang="en-US" sz="7200" i="1" dirty="0" smtClean="0"/>
              <a:t>/</a:t>
            </a:r>
            <a:r>
              <a:rPr lang="en-US" sz="72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dirty="0" smtClean="0">
                <a:latin typeface="Cambria Math"/>
                <a:ea typeface="Cambria Math"/>
              </a:rPr>
              <a:t>⌋</a:t>
            </a:r>
            <a:r>
              <a:rPr lang="en-US" sz="7200" i="1" dirty="0" smtClean="0"/>
              <a:t>,m</a:t>
            </a:r>
            <a:r>
              <a:rPr lang="en-US" sz="7200" dirty="0" smtClean="0">
                <a:latin typeface="Cambria Math"/>
                <a:ea typeface="Cambria Math"/>
              </a:rPr>
              <a:t>)</a:t>
            </a:r>
            <a:r>
              <a:rPr lang="en-US" sz="72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b="1" dirty="0" smtClean="0">
                <a:ea typeface="Cambria Math"/>
              </a:rPr>
              <a:t> mod</a:t>
            </a:r>
            <a:r>
              <a:rPr lang="en-US" sz="7200" i="1" dirty="0" smtClean="0">
                <a:ea typeface="Cambria Math"/>
              </a:rPr>
              <a:t>  m</a:t>
            </a:r>
            <a:r>
              <a:rPr lang="en-US" sz="7200" i="1" dirty="0" smtClean="0">
                <a:latin typeface="Cambria Math"/>
                <a:ea typeface="Cambria Math"/>
              </a:rPr>
              <a:t>∙ b</a:t>
            </a:r>
            <a:r>
              <a:rPr lang="en-US" sz="7200" b="1" dirty="0" smtClean="0">
                <a:ea typeface="Cambria Math"/>
              </a:rPr>
              <a:t> mod</a:t>
            </a:r>
            <a:r>
              <a:rPr lang="en-US" sz="7200" i="1" dirty="0" smtClean="0">
                <a:ea typeface="Cambria Math"/>
              </a:rPr>
              <a:t>  m</a:t>
            </a:r>
            <a:r>
              <a:rPr lang="en-US" sz="7200" dirty="0" smtClean="0">
                <a:ea typeface="Cambria Math"/>
              </a:rPr>
              <a:t>)</a:t>
            </a:r>
            <a:r>
              <a:rPr lang="en-US" sz="7200" b="1" dirty="0" smtClean="0">
                <a:ea typeface="Cambria Math"/>
              </a:rPr>
              <a:t> mod</a:t>
            </a:r>
            <a:r>
              <a:rPr lang="en-US" sz="7200" i="1" dirty="0" smtClean="0">
                <a:ea typeface="Cambria Math"/>
              </a:rPr>
              <a:t>  m</a:t>
            </a:r>
            <a:endParaRPr lang="en-US" sz="7200" dirty="0" smtClean="0">
              <a:latin typeface="Cambria Math" pitchFamily="18" charset="0"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noProof="0" dirty="0" smtClean="0">
                <a:ea typeface="Cambria Math" pitchFamily="18" charset="0"/>
              </a:rPr>
              <a:t>{output is </a:t>
            </a:r>
            <a:r>
              <a:rPr lang="en-US" sz="7200" i="1" dirty="0" err="1" smtClean="0"/>
              <a:t>b</a:t>
            </a:r>
            <a:r>
              <a:rPr lang="en-US" sz="7200" i="1" baseline="30000" dirty="0" err="1" smtClean="0"/>
              <a:t>n</a:t>
            </a:r>
            <a:r>
              <a:rPr lang="en-US" sz="8000" dirty="0" smtClean="0"/>
              <a:t> </a:t>
            </a:r>
            <a:r>
              <a:rPr lang="en-US" sz="7200" b="1" dirty="0" smtClean="0">
                <a:ea typeface="Cambria Math"/>
              </a:rPr>
              <a:t>mod</a:t>
            </a:r>
            <a:r>
              <a:rPr lang="en-US" sz="7200" i="1" dirty="0" smtClean="0">
                <a:ea typeface="Cambria Math"/>
              </a:rPr>
              <a:t>  m</a:t>
            </a:r>
            <a:r>
              <a:rPr lang="en-US" sz="7200" noProof="0" dirty="0" smtClean="0">
                <a:ea typeface="Cambria Math" pitchFamily="18" charset="0"/>
              </a:rPr>
              <a:t>}</a:t>
            </a:r>
            <a:endParaRPr kumimoji="0" lang="en-US" sz="720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baseline="-25000" dirty="0" smtClean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kumimoji="0" lang="en-US" sz="2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700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Recursive </a:t>
            </a:r>
            <a:r>
              <a:rPr lang="en-US" dirty="0" smtClean="0"/>
              <a:t>Binary Search Algorithm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45404" y="2146496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Construct a recursive version of a binary search algorithm. 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Assume we have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,…,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 increasing sequence of integers. Initially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We are searching for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969304" y="3100942"/>
            <a:ext cx="6781800" cy="2895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250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 smtClean="0"/>
              <a:t>procedure</a:t>
            </a:r>
            <a:r>
              <a:rPr kumimoji="0" 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7200" i="1" dirty="0" smtClean="0"/>
              <a:t>binary search</a:t>
            </a:r>
            <a:r>
              <a:rPr kumimoji="0" lang="en-US" sz="7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7200" i="1" dirty="0" err="1" smtClean="0"/>
              <a:t>i</a:t>
            </a:r>
            <a:r>
              <a:rPr lang="en-US" sz="7200" i="1" noProof="0" dirty="0" smtClean="0"/>
              <a:t>, j, x : </a:t>
            </a:r>
            <a:r>
              <a:rPr lang="en-US" sz="7200" dirty="0" smtClean="0"/>
              <a:t>integers,  </a:t>
            </a:r>
            <a:r>
              <a:rPr lang="en-US" sz="72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 smtClean="0">
                <a:latin typeface="Cambria Math"/>
                <a:ea typeface="Cambria Math"/>
              </a:rPr>
              <a:t>≤</a:t>
            </a:r>
            <a:r>
              <a:rPr lang="en-US" sz="7200" i="1" dirty="0" smtClean="0">
                <a:ea typeface="Cambria Math"/>
              </a:rPr>
              <a:t> </a:t>
            </a:r>
            <a:r>
              <a:rPr lang="en-US" sz="7200" i="1" dirty="0" err="1" smtClean="0">
                <a:ea typeface="Cambria Math"/>
              </a:rPr>
              <a:t>i</a:t>
            </a:r>
            <a:r>
              <a:rPr lang="en-US" sz="7200" i="1" dirty="0" smtClean="0">
                <a:ea typeface="Cambria Math"/>
              </a:rPr>
              <a:t> </a:t>
            </a:r>
            <a:r>
              <a:rPr lang="en-US" sz="7200" dirty="0" smtClean="0">
                <a:latin typeface="Cambria Math"/>
                <a:ea typeface="Cambria Math"/>
              </a:rPr>
              <a:t>≤ </a:t>
            </a:r>
            <a:r>
              <a:rPr lang="en-US" sz="7200" i="1" dirty="0" smtClean="0">
                <a:ea typeface="Cambria Math"/>
              </a:rPr>
              <a:t>j </a:t>
            </a:r>
            <a:r>
              <a:rPr lang="en-US" sz="7200" dirty="0" smtClean="0">
                <a:latin typeface="Cambria Math"/>
                <a:ea typeface="Cambria Math"/>
              </a:rPr>
              <a:t>≤</a:t>
            </a:r>
            <a:r>
              <a:rPr lang="en-US" sz="7200" i="1" dirty="0" smtClean="0">
                <a:ea typeface="Cambria Math"/>
              </a:rPr>
              <a:t>n</a:t>
            </a:r>
            <a:r>
              <a:rPr lang="en-US" sz="7200" dirty="0" smtClean="0">
                <a:latin typeface="Cambria Math"/>
                <a:ea typeface="Cambria Math"/>
              </a:rPr>
              <a:t>)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i="1" dirty="0" smtClean="0">
                <a:ea typeface="Cambria Math"/>
              </a:rPr>
              <a:t>m</a:t>
            </a:r>
            <a:r>
              <a:rPr kumimoji="0" lang="en-US" sz="7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 := </a:t>
            </a:r>
            <a:r>
              <a:rPr kumimoji="0" lang="en-US" sz="7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</a:rPr>
              <a:t>⌊(</a:t>
            </a:r>
            <a:r>
              <a:rPr kumimoji="0" lang="en-US" sz="72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/>
              </a:rPr>
              <a:t>i</a:t>
            </a:r>
            <a:r>
              <a:rPr kumimoji="0" lang="en-US" sz="7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</a:rPr>
              <a:t> + </a:t>
            </a:r>
            <a:r>
              <a:rPr kumimoji="0" lang="en-US" sz="72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/>
              </a:rPr>
              <a:t>j</a:t>
            </a:r>
            <a:r>
              <a:rPr kumimoji="0" lang="en-US" sz="7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</a:rPr>
              <a:t>)/2⌋</a:t>
            </a:r>
            <a:endParaRPr kumimoji="0" lang="en-US" sz="7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 smtClean="0"/>
              <a:t>if </a:t>
            </a:r>
            <a:r>
              <a:rPr lang="en-US" sz="7200" dirty="0" smtClean="0"/>
              <a:t> </a:t>
            </a:r>
            <a:r>
              <a:rPr lang="en-US" sz="7200" i="1" dirty="0" smtClean="0"/>
              <a:t>x</a:t>
            </a:r>
            <a:r>
              <a:rPr kumimoji="0" lang="en-US" sz="7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lang="en-US" sz="7200" i="1" noProof="0" dirty="0" smtClean="0">
                <a:ea typeface="Cambria Math" pitchFamily="18" charset="0"/>
              </a:rPr>
              <a:t>a</a:t>
            </a:r>
            <a:r>
              <a:rPr lang="en-US" sz="7200" i="1" baseline="-25000" noProof="0" dirty="0" smtClean="0">
                <a:ea typeface="Cambria Math" pitchFamily="18" charset="0"/>
              </a:rPr>
              <a:t>m</a:t>
            </a:r>
            <a:r>
              <a:rPr kumimoji="0" lang="en-US" sz="7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</a:t>
            </a:r>
            <a:r>
              <a:rPr kumimoji="0" 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then</a:t>
            </a:r>
            <a:r>
              <a:rPr kumimoji="0" lang="en-US" sz="7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 smtClean="0">
                <a:latin typeface="Cambria Math" pitchFamily="18" charset="0"/>
                <a:ea typeface="Cambria Math" pitchFamily="18" charset="0"/>
              </a:rPr>
              <a:t>           </a:t>
            </a:r>
            <a:r>
              <a:rPr kumimoji="0" lang="en-US" sz="7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return </a:t>
            </a:r>
            <a:r>
              <a:rPr lang="en-US" sz="7200" i="1" dirty="0" smtClean="0">
                <a:ea typeface="Cambria Math"/>
              </a:rPr>
              <a:t>m</a:t>
            </a:r>
            <a:endParaRPr kumimoji="0" lang="en-US" sz="720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 smtClean="0"/>
              <a:t>else </a:t>
            </a:r>
            <a:r>
              <a:rPr lang="en-US" sz="7200" dirty="0" smtClean="0"/>
              <a:t> </a:t>
            </a:r>
            <a:r>
              <a:rPr lang="en-US" sz="7200" b="1" dirty="0" smtClean="0"/>
              <a:t>if  </a:t>
            </a:r>
            <a:r>
              <a:rPr lang="en-US" sz="7200" dirty="0" smtClean="0"/>
              <a:t>(</a:t>
            </a:r>
            <a:r>
              <a:rPr lang="en-US" sz="7200" i="1" dirty="0" smtClean="0"/>
              <a:t>x</a:t>
            </a:r>
            <a:r>
              <a:rPr lang="en-US" sz="7200" dirty="0" smtClean="0"/>
              <a:t> &lt; </a:t>
            </a:r>
            <a:r>
              <a:rPr lang="en-US" sz="7200" i="1" dirty="0" smtClean="0">
                <a:ea typeface="Cambria Math" pitchFamily="18" charset="0"/>
              </a:rPr>
              <a:t>a</a:t>
            </a:r>
            <a:r>
              <a:rPr lang="en-US" sz="7200" i="1" baseline="-25000" dirty="0" smtClean="0">
                <a:ea typeface="Cambria Math" pitchFamily="18" charset="0"/>
              </a:rPr>
              <a:t>m </a:t>
            </a:r>
            <a:r>
              <a:rPr lang="en-US" sz="800" dirty="0" smtClean="0"/>
              <a:t>   </a:t>
            </a:r>
            <a:r>
              <a:rPr lang="en-US" sz="7200" dirty="0" smtClean="0"/>
              <a:t>and   </a:t>
            </a:r>
            <a:r>
              <a:rPr lang="en-US" sz="7200" i="1" dirty="0" err="1" smtClean="0"/>
              <a:t>i</a:t>
            </a:r>
            <a:r>
              <a:rPr lang="en-US" sz="7200" dirty="0" smtClean="0"/>
              <a:t> &lt; </a:t>
            </a:r>
            <a:r>
              <a:rPr lang="en-US" sz="7200" i="1" dirty="0" smtClean="0"/>
              <a:t>m</a:t>
            </a:r>
            <a:r>
              <a:rPr lang="en-US" sz="7200" dirty="0" smtClean="0"/>
              <a:t>)</a:t>
            </a:r>
            <a:r>
              <a:rPr lang="en-US" sz="7200" dirty="0" smtClean="0">
                <a:ea typeface="Cambria Math" pitchFamily="18" charset="0"/>
              </a:rPr>
              <a:t> </a:t>
            </a:r>
            <a:r>
              <a:rPr lang="en-US" sz="7200" b="1" dirty="0" smtClean="0">
                <a:latin typeface="Cambria Math" pitchFamily="18" charset="0"/>
                <a:ea typeface="Cambria Math" pitchFamily="18" charset="0"/>
              </a:rPr>
              <a:t>then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 smtClean="0">
                <a:latin typeface="Cambria Math" pitchFamily="18" charset="0"/>
                <a:ea typeface="Cambria Math" pitchFamily="18" charset="0"/>
              </a:rPr>
              <a:t>           return </a:t>
            </a:r>
            <a:r>
              <a:rPr lang="en-US" sz="7200" i="1" dirty="0" smtClean="0"/>
              <a:t>binary search</a:t>
            </a:r>
            <a:r>
              <a:rPr lang="en-US" sz="7200" dirty="0" smtClean="0"/>
              <a:t>(</a:t>
            </a:r>
            <a:r>
              <a:rPr lang="en-US" sz="7200" i="1" dirty="0" smtClean="0"/>
              <a:t>i,m</a:t>
            </a:r>
            <a:r>
              <a:rPr lang="en-US" sz="7200" i="1" dirty="0" smtClean="0">
                <a:latin typeface="Cambria Math"/>
                <a:ea typeface="Cambria Math"/>
              </a:rPr>
              <a:t>−</a:t>
            </a:r>
            <a:r>
              <a:rPr lang="en-US" sz="7200" dirty="0" smtClean="0">
                <a:latin typeface="Cambria Math"/>
                <a:ea typeface="Cambria Math"/>
              </a:rPr>
              <a:t>1</a:t>
            </a:r>
            <a:r>
              <a:rPr lang="en-US" sz="7200" i="1" dirty="0" smtClean="0"/>
              <a:t>,x</a:t>
            </a:r>
            <a:r>
              <a:rPr lang="en-US" sz="7200" dirty="0" smtClean="0">
                <a:latin typeface="Cambria Math"/>
                <a:ea typeface="Cambria Math"/>
              </a:rPr>
              <a:t>)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 smtClean="0"/>
              <a:t>else </a:t>
            </a:r>
            <a:r>
              <a:rPr lang="en-US" sz="7200" dirty="0" smtClean="0"/>
              <a:t> </a:t>
            </a:r>
            <a:r>
              <a:rPr lang="en-US" sz="7200" b="1" dirty="0" smtClean="0"/>
              <a:t>if  </a:t>
            </a:r>
            <a:r>
              <a:rPr lang="en-US" sz="7200" dirty="0" smtClean="0"/>
              <a:t>(</a:t>
            </a:r>
            <a:r>
              <a:rPr lang="en-US" sz="7200" i="1" dirty="0" smtClean="0"/>
              <a:t>x</a:t>
            </a:r>
            <a:r>
              <a:rPr lang="en-US" sz="7200" dirty="0" smtClean="0"/>
              <a:t> &gt; </a:t>
            </a:r>
            <a:r>
              <a:rPr lang="en-US" sz="7200" i="1" dirty="0" smtClean="0">
                <a:ea typeface="Cambria Math" pitchFamily="18" charset="0"/>
              </a:rPr>
              <a:t>a</a:t>
            </a:r>
            <a:r>
              <a:rPr lang="en-US" sz="7200" i="1" baseline="-25000" dirty="0" smtClean="0">
                <a:ea typeface="Cambria Math" pitchFamily="18" charset="0"/>
              </a:rPr>
              <a:t>m </a:t>
            </a:r>
            <a:r>
              <a:rPr lang="en-US" sz="800" dirty="0" smtClean="0"/>
              <a:t>   </a:t>
            </a:r>
            <a:r>
              <a:rPr lang="en-US" sz="7200" dirty="0" smtClean="0"/>
              <a:t>and   </a:t>
            </a:r>
            <a:r>
              <a:rPr lang="en-US" sz="7200" i="1" dirty="0" smtClean="0"/>
              <a:t>j</a:t>
            </a:r>
            <a:r>
              <a:rPr lang="en-US" sz="7200" dirty="0" smtClean="0"/>
              <a:t> &gt;</a:t>
            </a:r>
            <a:r>
              <a:rPr lang="en-US" sz="7200" i="1" dirty="0" smtClean="0"/>
              <a:t>m</a:t>
            </a:r>
            <a:r>
              <a:rPr lang="en-US" sz="7200" dirty="0" smtClean="0"/>
              <a:t>)</a:t>
            </a:r>
            <a:r>
              <a:rPr lang="en-US" sz="7200" dirty="0" smtClean="0">
                <a:ea typeface="Cambria Math" pitchFamily="18" charset="0"/>
              </a:rPr>
              <a:t> </a:t>
            </a:r>
            <a:r>
              <a:rPr lang="en-US" sz="7200" b="1" dirty="0" smtClean="0">
                <a:latin typeface="Cambria Math" pitchFamily="18" charset="0"/>
                <a:ea typeface="Cambria Math" pitchFamily="18" charset="0"/>
              </a:rPr>
              <a:t>then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 smtClean="0">
                <a:latin typeface="Cambria Math" pitchFamily="18" charset="0"/>
                <a:ea typeface="Cambria Math" pitchFamily="18" charset="0"/>
              </a:rPr>
              <a:t>           return </a:t>
            </a:r>
            <a:r>
              <a:rPr lang="en-US" sz="7200" i="1" dirty="0" smtClean="0"/>
              <a:t>binary search</a:t>
            </a:r>
            <a:r>
              <a:rPr lang="en-US" sz="7200" dirty="0" smtClean="0"/>
              <a:t>(</a:t>
            </a:r>
            <a:r>
              <a:rPr lang="en-US" sz="7200" i="1" dirty="0" smtClean="0"/>
              <a:t>m</a:t>
            </a:r>
            <a:r>
              <a:rPr lang="en-US" sz="7200" dirty="0" smtClean="0">
                <a:latin typeface="Cambria Math"/>
                <a:ea typeface="Cambria Math"/>
              </a:rPr>
              <a:t>+1,j</a:t>
            </a:r>
            <a:r>
              <a:rPr lang="en-US" sz="7200" i="1" dirty="0" smtClean="0"/>
              <a:t>,x</a:t>
            </a:r>
            <a:r>
              <a:rPr lang="en-US" sz="7200" dirty="0" smtClean="0">
                <a:latin typeface="Cambria Math"/>
                <a:ea typeface="Cambria Math"/>
              </a:rPr>
              <a:t>)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 smtClean="0"/>
              <a:t>else </a:t>
            </a:r>
            <a:r>
              <a:rPr lang="en-US" sz="7200" b="1" dirty="0" smtClean="0">
                <a:latin typeface="Cambria Math" pitchFamily="18" charset="0"/>
                <a:ea typeface="Cambria Math" pitchFamily="18" charset="0"/>
              </a:rPr>
              <a:t>return </a:t>
            </a:r>
            <a:r>
              <a:rPr lang="en-US" sz="7200" dirty="0" smtClean="0">
                <a:latin typeface="Cambria Math" pitchFamily="18" charset="0"/>
                <a:ea typeface="Cambria Math" pitchFamily="18" charset="0"/>
              </a:rPr>
              <a:t>0</a:t>
            </a:r>
            <a:endParaRPr lang="en-US" sz="7200" i="1" dirty="0" smtClean="0">
              <a:ea typeface="Cambria Math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noProof="0" dirty="0" smtClean="0">
                <a:ea typeface="Cambria Math" pitchFamily="18" charset="0"/>
              </a:rPr>
              <a:t>{output is </a:t>
            </a:r>
            <a:r>
              <a:rPr lang="en-US" sz="7200" noProof="0" dirty="0" smtClean="0"/>
              <a:t>location of </a:t>
            </a:r>
            <a:r>
              <a:rPr lang="en-US" sz="7200" i="1" noProof="0" dirty="0" smtClean="0"/>
              <a:t>x </a:t>
            </a:r>
            <a:r>
              <a:rPr lang="en-US" sz="7200" noProof="0" dirty="0" smtClean="0"/>
              <a:t>in</a:t>
            </a:r>
            <a:r>
              <a:rPr lang="en-US" sz="7200" i="1" noProof="0" dirty="0" smtClean="0"/>
              <a:t>    a</a:t>
            </a:r>
            <a:r>
              <a:rPr lang="en-US" sz="7200" baseline="-25000" noProof="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noProof="0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7200" i="1" dirty="0" smtClean="0"/>
              <a:t>a</a:t>
            </a:r>
            <a:r>
              <a:rPr lang="en-US" sz="72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dirty="0" smtClean="0">
                <a:latin typeface="Cambria Math" pitchFamily="18" charset="0"/>
                <a:ea typeface="Cambria Math" pitchFamily="18" charset="0"/>
              </a:rPr>
              <a:t>,…,</a:t>
            </a:r>
            <a:r>
              <a:rPr lang="en-US" sz="7200" i="1" dirty="0" smtClean="0">
                <a:ea typeface="Cambria Math" pitchFamily="18" charset="0"/>
              </a:rPr>
              <a:t>a</a:t>
            </a:r>
            <a:r>
              <a:rPr lang="en-US" sz="7200" i="1" baseline="-25000" dirty="0" smtClean="0">
                <a:ea typeface="Cambria Math" pitchFamily="18" charset="0"/>
              </a:rPr>
              <a:t>n</a:t>
            </a:r>
            <a:r>
              <a:rPr lang="en-US" sz="7200" i="1" dirty="0" smtClean="0">
                <a:ea typeface="Cambria Math" pitchFamily="18" charset="0"/>
              </a:rPr>
              <a:t>  </a:t>
            </a:r>
            <a:r>
              <a:rPr lang="en-US" sz="7200" dirty="0" smtClean="0">
                <a:ea typeface="Cambria Math" pitchFamily="18" charset="0"/>
              </a:rPr>
              <a:t>if it appears, otherwise </a:t>
            </a:r>
            <a:r>
              <a:rPr lang="en-US" sz="72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7200" noProof="0" dirty="0" smtClean="0">
                <a:ea typeface="Cambria Math" pitchFamily="18" charset="0"/>
              </a:rPr>
              <a:t>}</a:t>
            </a:r>
            <a:endParaRPr kumimoji="0" lang="en-US" sz="720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baseline="-25000" dirty="0" smtClean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kumimoji="0" lang="en-US" sz="2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060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Correctness of Recursive Algorithms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45404" y="2231739"/>
            <a:ext cx="9591554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mathematical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strong induction are useful techniques to show that recursive algorithms always produce the correct output.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Prove that the algorithm for computing the powers of real numbers is correct.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Use mathematical induction on the exponent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BASIS STEP: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every nonzero real number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INDUCTIVE STEP: The inductive hypothesis is that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i="1" baseline="30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for all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≠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Assuming the inductive hypothesis, the algorithm correctly computes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i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k+</a:t>
            </a:r>
            <a:r>
              <a:rPr lang="en-US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since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k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+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∙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a, k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) =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∙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i="1" baseline="30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sz="1800" i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k+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388404" y="3283299"/>
            <a:ext cx="5791200" cy="1143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400" b="1" dirty="0" smtClean="0"/>
              <a:t>procedure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1400" i="1" dirty="0" smtClean="0"/>
              <a:t>power</a:t>
            </a:r>
            <a:r>
              <a:rPr kumimoji="0" 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1400" i="1" noProof="0" dirty="0" smtClean="0"/>
              <a:t>a</a:t>
            </a:r>
            <a:r>
              <a:rPr lang="en-US" sz="1400" dirty="0" smtClean="0"/>
              <a:t>:</a:t>
            </a:r>
            <a:r>
              <a:rPr lang="en-US" sz="1400" i="1" dirty="0" smtClean="0"/>
              <a:t> </a:t>
            </a:r>
            <a:r>
              <a:rPr lang="en-US" sz="1400" dirty="0" smtClean="0"/>
              <a:t>nonzero</a:t>
            </a:r>
            <a:r>
              <a:rPr lang="en-US" sz="1400" i="1" dirty="0" smtClean="0"/>
              <a:t> </a:t>
            </a:r>
            <a:r>
              <a:rPr lang="en-US" sz="1400" dirty="0" smtClean="0"/>
              <a:t>real number</a:t>
            </a:r>
            <a:r>
              <a:rPr lang="en-US" sz="1400" i="1" dirty="0" smtClean="0"/>
              <a:t>, n</a:t>
            </a:r>
            <a:r>
              <a:rPr lang="en-US" sz="1400" dirty="0" smtClean="0"/>
              <a:t>:</a:t>
            </a:r>
            <a:r>
              <a:rPr lang="en-US" sz="1400" i="1" dirty="0" smtClean="0"/>
              <a:t> </a:t>
            </a:r>
            <a:r>
              <a:rPr lang="en-US" sz="1400" dirty="0" smtClean="0"/>
              <a:t>nonnegative integer</a:t>
            </a:r>
            <a:r>
              <a:rPr kumimoji="0" 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400" b="1" dirty="0" smtClean="0"/>
              <a:t>if </a:t>
            </a:r>
            <a:r>
              <a:rPr lang="en-US" sz="1400" dirty="0" smtClean="0"/>
              <a:t> </a:t>
            </a:r>
            <a:r>
              <a:rPr lang="en-US" sz="1400" i="1" dirty="0" smtClean="0"/>
              <a:t>n</a:t>
            </a:r>
            <a:r>
              <a:rPr kumimoji="0" 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kumimoji="0" 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then</a:t>
            </a: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return </a:t>
            </a:r>
            <a:r>
              <a:rPr kumimoji="0" 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400" b="1" dirty="0" smtClean="0"/>
              <a:t>else </a:t>
            </a:r>
            <a:r>
              <a:rPr lang="en-US" sz="1400" dirty="0" smtClean="0"/>
              <a:t> </a:t>
            </a:r>
            <a:r>
              <a:rPr lang="en-US" sz="1400" b="1" dirty="0" smtClean="0">
                <a:latin typeface="Cambria Math" pitchFamily="18" charset="0"/>
                <a:ea typeface="Cambria Math" pitchFamily="18" charset="0"/>
              </a:rPr>
              <a:t>return </a:t>
            </a:r>
            <a:r>
              <a:rPr lang="en-US" sz="1400" i="1" dirty="0" smtClean="0"/>
              <a:t>a</a:t>
            </a:r>
            <a:r>
              <a:rPr lang="en-US" sz="1400" i="1" dirty="0" smtClean="0">
                <a:latin typeface="Cambria Math"/>
                <a:ea typeface="Cambria Math"/>
              </a:rPr>
              <a:t>∙ </a:t>
            </a:r>
            <a:r>
              <a:rPr lang="en-US" sz="1400" i="1" dirty="0" smtClean="0"/>
              <a:t>power </a:t>
            </a:r>
            <a:r>
              <a:rPr lang="en-US" sz="1400" dirty="0" smtClean="0">
                <a:ea typeface="Cambria Math"/>
              </a:rPr>
              <a:t>(</a:t>
            </a:r>
            <a:r>
              <a:rPr lang="en-US" sz="1400" i="1" dirty="0" smtClean="0">
                <a:ea typeface="Cambria Math"/>
              </a:rPr>
              <a:t>a, n</a:t>
            </a:r>
            <a:r>
              <a:rPr lang="en-US" sz="1400" i="1" dirty="0" smtClean="0">
                <a:latin typeface="Cambria Math"/>
                <a:ea typeface="Cambria Math"/>
              </a:rPr>
              <a:t> − </a:t>
            </a:r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400" dirty="0" smtClean="0">
                <a:ea typeface="Cambria Math" pitchFamily="18" charset="0"/>
              </a:rPr>
              <a:t>)</a:t>
            </a:r>
            <a:endParaRPr lang="en-US" sz="1400" i="1" dirty="0" smtClean="0"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400" noProof="0" dirty="0" smtClean="0">
                <a:ea typeface="Cambria Math" pitchFamily="18" charset="0"/>
              </a:rPr>
              <a:t>{output is </a:t>
            </a:r>
            <a:r>
              <a:rPr lang="en-US" sz="1400" i="1" dirty="0" smtClean="0"/>
              <a:t>a</a:t>
            </a:r>
            <a:r>
              <a:rPr lang="en-US" sz="1400" i="1" baseline="30000" dirty="0" smtClean="0"/>
              <a:t>n</a:t>
            </a:r>
            <a:r>
              <a:rPr lang="en-US" sz="1400" dirty="0" smtClean="0"/>
              <a:t>}</a:t>
            </a:r>
            <a:endParaRPr lang="en-US" sz="1400" noProof="0" dirty="0" smtClean="0"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4800" noProof="0" dirty="0" smtClean="0"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kumimoji="0" lang="en-US" sz="480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mbria Math" pitchFamily="18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 rot="5400000" flipH="1" flipV="1">
            <a:off x="8341273" y="5753911"/>
            <a:ext cx="2286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 smtClean="0">
                <a:latin typeface="Cambria Math"/>
                <a:ea typeface="Cambria Math"/>
              </a:rPr>
              <a:t>−2 </a:t>
            </a:r>
            <a:r>
              <a:rPr lang="en-US" dirty="0" smtClean="0">
                <a:ea typeface="Cambria Math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9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Recursive Merge Sort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45404" y="2307269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 Sort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 by iteratively splitting a list (with an even number of elements) into two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sublists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equal length until each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sublist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one element.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sublist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represented by a balanced binary 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each step a pair of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sublists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successively merged into a list with the elements in increasing order. The process ends when all the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sublists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have been merged.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succession of merged lists is represented by a binary tree.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64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\sum_{k = 1}^{m} 2^{k-1}(2^{m-k + 1} - 1) = \sum_{k = 1} ^{m}2^{m} - \sum_{k = 1}^{m}2^{k-1} = m2^{m} - (2^{m} - 1) = n \;\mbox{log}\; n - n + 1,$$&#10;&#10;&#10;\end{document}"/>
  <p:tag name="IGUANATEXSIZE" val="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sum_{k = 1}^{m}2^{k-1}$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Purdue Brand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28E0E"/>
      </a:accent1>
      <a:accent2>
        <a:srgbClr val="98700D"/>
      </a:accent2>
      <a:accent3>
        <a:srgbClr val="5B6870"/>
      </a:accent3>
      <a:accent4>
        <a:srgbClr val="849E2A"/>
      </a:accent4>
      <a:accent5>
        <a:srgbClr val="B36012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-Template2-MultiSection_WideScreen-Rev.pptx" id="{6F776E05-9C5C-4C42-8ADC-03919E3FC17A}" vid="{C1D08114-815E-B045-A1AC-18B7D23129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PPT-Template2-MultiSection_WideScreen (1)</Template>
  <TotalTime>0</TotalTime>
  <Words>1348</Words>
  <Application>Microsoft Office PowerPoint</Application>
  <PresentationFormat>Widescreen</PresentationFormat>
  <Paragraphs>180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Impact</vt:lpstr>
      <vt:lpstr>Wingdings</vt:lpstr>
      <vt:lpstr>Wingdings 2</vt:lpstr>
      <vt:lpstr>Office Theme</vt:lpstr>
      <vt:lpstr>Recursive Algorithms</vt:lpstr>
      <vt:lpstr>Recursive Definitions</vt:lpstr>
      <vt:lpstr>Recursive Definitions</vt:lpstr>
      <vt:lpstr>Recursive Definitions</vt:lpstr>
      <vt:lpstr>Recursive Definitions</vt:lpstr>
      <vt:lpstr>Recursive Definitions</vt:lpstr>
      <vt:lpstr>Recursive Definitions</vt:lpstr>
      <vt:lpstr>Recursive Definitions</vt:lpstr>
      <vt:lpstr>Recursive Definitions</vt:lpstr>
      <vt:lpstr>Recursive Definitions</vt:lpstr>
      <vt:lpstr>Recursive Definitions</vt:lpstr>
      <vt:lpstr>Recursive Definitions</vt:lpstr>
      <vt:lpstr>Recursive Definitions</vt:lpstr>
      <vt:lpstr>Recursive Definitions</vt:lpstr>
      <vt:lpstr>Thank You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2018-04-02T02:49:45Z</dcterms:created>
  <dcterms:modified xsi:type="dcterms:W3CDTF">2018-05-04T03:20:10Z</dcterms:modified>
  <cp:category/>
</cp:coreProperties>
</file>