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54" d="100"/>
          <a:sy n="54" d="100"/>
        </p:scale>
        <p:origin x="-282" y="-9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</a:t>
            </a:r>
            <a:r>
              <a:rPr lang="en-US" dirty="0" smtClean="0"/>
              <a:t>WILEY, Goodrich and </a:t>
            </a:r>
            <a:r>
              <a:rPr lang="en-US" dirty="0" err="1" smtClean="0"/>
              <a:t>Tamassia</a:t>
            </a:r>
            <a:r>
              <a:rPr lang="en-US" dirty="0" smtClean="0"/>
              <a:t>, Data Structures And Algorithms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Queue Abstract Data Type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059478"/>
            <a:ext cx="9547990" cy="341153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queue supports two fundamental methods: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Insert object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rear of the queue</a:t>
            </a:r>
          </a:p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Remove the object from the front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queue and return it; an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error occurs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queue is empty</a:t>
            </a:r>
          </a:p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methods should also be defined: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 the number of objects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queue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integer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value that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indicates whether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queue is empty</a:t>
            </a:r>
          </a:p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Return, but do not remove,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object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queue; an error occurs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queue is empty</a:t>
            </a:r>
          </a:p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Queue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059478"/>
            <a:ext cx="9547990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queue using an array in a circular fashion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size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specified, e.g.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1,000.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 consists of 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-element array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variables:</a:t>
            </a:r>
          </a:p>
          <a:p>
            <a:pPr lvl="1"/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index of the front element</a:t>
            </a:r>
          </a:p>
          <a:p>
            <a:pPr lvl="1"/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index of the element after the rear one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Queue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34313" r="60084" b="18062"/>
          <a:stretch/>
        </p:blipFill>
        <p:spPr bwMode="auto">
          <a:xfrm>
            <a:off x="3859617" y="2356338"/>
            <a:ext cx="4689319" cy="301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15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Queue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059478"/>
            <a:ext cx="9547990" cy="3411537"/>
          </a:xfrm>
        </p:spPr>
        <p:txBody>
          <a:bodyPr>
            <a:noAutofit/>
          </a:bodyPr>
          <a:lstStyle/>
          <a:p>
            <a:r>
              <a:rPr lang="en-US" dirty="0" smtClean="0"/>
              <a:t>Pseudo-Code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/>
              <a:t>size():</a:t>
            </a:r>
          </a:p>
          <a:p>
            <a:pPr marL="0" indent="0">
              <a:buNone/>
            </a:pPr>
            <a:r>
              <a:rPr lang="pt-BR" b="1" dirty="0" smtClean="0"/>
              <a:t>			return </a:t>
            </a:r>
            <a:r>
              <a:rPr lang="pt-BR" dirty="0"/>
              <a:t>(</a:t>
            </a:r>
            <a:r>
              <a:rPr lang="pt-BR" i="1" dirty="0"/>
              <a:t>N - f + r</a:t>
            </a:r>
            <a:r>
              <a:rPr lang="pt-BR" dirty="0"/>
              <a:t>) mod </a:t>
            </a:r>
            <a:r>
              <a:rPr lang="pt-BR" i="1" dirty="0"/>
              <a:t>N</a:t>
            </a:r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 err="1"/>
              <a:t>isEmpty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b="1" dirty="0" smtClean="0"/>
              <a:t>			return </a:t>
            </a:r>
            <a:r>
              <a:rPr lang="en-US" dirty="0"/>
              <a:t>(</a:t>
            </a:r>
            <a:r>
              <a:rPr lang="en-US" i="1" dirty="0"/>
              <a:t>f = 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/>
              <a:t>front():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QueueEmptyException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		return </a:t>
            </a:r>
            <a:r>
              <a:rPr lang="en-US" i="1" dirty="0"/>
              <a:t>Q</a:t>
            </a:r>
            <a:r>
              <a:rPr lang="en-US" dirty="0"/>
              <a:t>[</a:t>
            </a:r>
            <a:r>
              <a:rPr lang="en-US" i="1" dirty="0"/>
              <a:t>f</a:t>
            </a:r>
            <a:r>
              <a:rPr lang="en-US" dirty="0"/>
              <a:t>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Queue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059478"/>
            <a:ext cx="9547990" cy="3411537"/>
          </a:xfrm>
        </p:spPr>
        <p:txBody>
          <a:bodyPr>
            <a:noAutofit/>
          </a:bodyPr>
          <a:lstStyle/>
          <a:p>
            <a:r>
              <a:rPr lang="en-US" dirty="0" smtClean="0"/>
              <a:t>Pseudo-Code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/>
              <a:t>Algorithm </a:t>
            </a:r>
            <a:r>
              <a:rPr lang="en-US" dirty="0" err="1"/>
              <a:t>dequeue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QueueEmptyException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		temp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[</a:t>
            </a:r>
            <a:r>
              <a:rPr lang="en-US" i="1" dirty="0"/>
              <a:t>f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da-DK" i="1" dirty="0" smtClean="0"/>
              <a:t>			f </a:t>
            </a:r>
            <a:r>
              <a:rPr lang="da-DK" dirty="0"/>
              <a:t>=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i="1" dirty="0"/>
              <a:t>f </a:t>
            </a:r>
            <a:r>
              <a:rPr lang="da-DK" dirty="0"/>
              <a:t>+ 1) mod </a:t>
            </a:r>
            <a:r>
              <a:rPr lang="da-DK" i="1" dirty="0"/>
              <a:t>N</a:t>
            </a:r>
          </a:p>
          <a:p>
            <a:pPr marL="0" indent="0">
              <a:buNone/>
            </a:pPr>
            <a:r>
              <a:rPr lang="en-US" b="1" dirty="0" smtClean="0"/>
              <a:t>			return </a:t>
            </a:r>
            <a:r>
              <a:rPr lang="en-US" i="1" dirty="0"/>
              <a:t>temp</a:t>
            </a:r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/>
              <a:t>size = </a:t>
            </a:r>
            <a:r>
              <a:rPr lang="en-US" i="1" dirty="0"/>
              <a:t>N </a:t>
            </a:r>
            <a:r>
              <a:rPr lang="en-US" dirty="0"/>
              <a:t>- 1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QueueFullException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		Q</a:t>
            </a:r>
            <a:r>
              <a:rPr lang="en-US" dirty="0" smtClean="0"/>
              <a:t>[</a:t>
            </a:r>
            <a:r>
              <a:rPr lang="en-US" i="1" dirty="0" smtClean="0"/>
              <a:t>r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i="1" dirty="0"/>
              <a:t>o</a:t>
            </a:r>
          </a:p>
          <a:p>
            <a:pPr marL="0" indent="0">
              <a:buNone/>
            </a:pPr>
            <a:r>
              <a:rPr lang="pt-BR" i="1" smtClean="0"/>
              <a:t>			r</a:t>
            </a:r>
            <a:r>
              <a:rPr lang="pt-BR" smtClean="0"/>
              <a:t> </a:t>
            </a:r>
            <a:r>
              <a:rPr lang="pt-BR" dirty="0"/>
              <a:t>=</a:t>
            </a:r>
            <a:r>
              <a:rPr lang="pt-BR" smtClean="0"/>
              <a:t> </a:t>
            </a:r>
            <a:r>
              <a:rPr lang="pt-BR" dirty="0"/>
              <a:t>(</a:t>
            </a:r>
            <a:r>
              <a:rPr lang="pt-BR" i="1" dirty="0"/>
              <a:t>r </a:t>
            </a:r>
            <a:r>
              <a:rPr lang="pt-BR" dirty="0"/>
              <a:t>+1) mod </a:t>
            </a:r>
            <a:r>
              <a:rPr lang="pt-BR" i="1" dirty="0"/>
              <a:t>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3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  <a:p>
            <a:r>
              <a:rPr lang="en-US" dirty="0" smtClean="0"/>
              <a:t>Queues</a:t>
            </a:r>
            <a:endParaRPr lang="en-US" dirty="0"/>
          </a:p>
          <a:p>
            <a:r>
              <a:rPr lang="en-US" dirty="0" smtClean="0"/>
              <a:t>Linked </a:t>
            </a:r>
            <a:r>
              <a:rPr lang="en-US" dirty="0"/>
              <a:t>Lists</a:t>
            </a:r>
          </a:p>
          <a:p>
            <a:r>
              <a:rPr lang="en-US" dirty="0" smtClean="0"/>
              <a:t>Double-Ended </a:t>
            </a:r>
            <a:r>
              <a:rPr lang="en-US" dirty="0"/>
              <a:t>Queues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5907975" cy="3411537"/>
          </a:xfrm>
        </p:spPr>
        <p:txBody>
          <a:bodyPr>
            <a:normAutofit/>
          </a:bodyPr>
          <a:lstStyle/>
          <a:p>
            <a:r>
              <a:rPr lang="en-US" dirty="0" smtClean="0"/>
              <a:t>A stack </a:t>
            </a:r>
            <a:r>
              <a:rPr lang="en-US" dirty="0"/>
              <a:t>is a container of objects that are inserted </a:t>
            </a:r>
            <a:r>
              <a:rPr lang="en-US" dirty="0" smtClean="0"/>
              <a:t>and removed </a:t>
            </a:r>
            <a:r>
              <a:rPr lang="en-US" dirty="0"/>
              <a:t>according to the last-in-first-out (LIFO)</a:t>
            </a:r>
          </a:p>
          <a:p>
            <a:r>
              <a:rPr lang="en-US" dirty="0"/>
              <a:t>principle.</a:t>
            </a:r>
          </a:p>
          <a:p>
            <a:r>
              <a:rPr lang="en-US" dirty="0" smtClean="0"/>
              <a:t>Objects </a:t>
            </a:r>
            <a:r>
              <a:rPr lang="en-US" dirty="0"/>
              <a:t>can be inserted at any time, but only the </a:t>
            </a:r>
            <a:r>
              <a:rPr lang="en-US" dirty="0" smtClean="0"/>
              <a:t>last (the </a:t>
            </a:r>
            <a:r>
              <a:rPr lang="en-US" dirty="0"/>
              <a:t>most-recently inserted) object can be removed.</a:t>
            </a:r>
          </a:p>
          <a:p>
            <a:r>
              <a:rPr lang="en-US" dirty="0" smtClean="0"/>
              <a:t>Inserting </a:t>
            </a:r>
            <a:r>
              <a:rPr lang="en-US" dirty="0"/>
              <a:t>an item is known as “pushing” onto </a:t>
            </a:r>
            <a:r>
              <a:rPr lang="en-US" dirty="0" smtClean="0"/>
              <a:t>the stack</a:t>
            </a:r>
            <a:r>
              <a:rPr lang="en-US" dirty="0"/>
              <a:t>. “Popping” off the stack is synonymous </a:t>
            </a:r>
            <a:r>
              <a:rPr lang="en-US" dirty="0" smtClean="0"/>
              <a:t>with removing </a:t>
            </a:r>
            <a:r>
              <a:rPr lang="en-US" dirty="0"/>
              <a:t>an 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Stack Abstract Data Type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stack is an abstract data type (ADT) that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two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 methods: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push(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Inserts object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onto top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</a:p>
          <a:p>
            <a:pPr marL="457200" lvl="1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Removes the top object of stack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returns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it; if stack is empty an error occurs</a:t>
            </a:r>
          </a:p>
          <a:p>
            <a:pPr marL="457200" lvl="1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 support methods should also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 defined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Returns the number of objects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marL="457200" lvl="1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integer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indicating if stack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empty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 return the top object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stack, without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it; if the stack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empty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error occurs.</a:t>
            </a:r>
          </a:p>
          <a:p>
            <a:pPr marL="457200" lvl="1" indent="0">
              <a:buNone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none;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Object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1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Stack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dirty="0"/>
              <a:t>Create a stack using an array by specifying </a:t>
            </a:r>
            <a:r>
              <a:rPr lang="en-US" dirty="0" smtClean="0"/>
              <a:t>a maximum </a:t>
            </a:r>
            <a:r>
              <a:rPr lang="en-US" dirty="0"/>
              <a:t>size </a:t>
            </a:r>
            <a:r>
              <a:rPr lang="en-US" i="1" dirty="0"/>
              <a:t>N </a:t>
            </a:r>
            <a:r>
              <a:rPr lang="en-US" dirty="0"/>
              <a:t>for our stack, e.g. </a:t>
            </a:r>
            <a:r>
              <a:rPr lang="en-US" i="1" dirty="0"/>
              <a:t>N </a:t>
            </a:r>
            <a:r>
              <a:rPr lang="en-US" dirty="0"/>
              <a:t>= 1,000.</a:t>
            </a:r>
          </a:p>
          <a:p>
            <a:r>
              <a:rPr lang="en-US" dirty="0" smtClean="0"/>
              <a:t>The </a:t>
            </a:r>
            <a:r>
              <a:rPr lang="en-US" dirty="0"/>
              <a:t>stack consists of an </a:t>
            </a:r>
            <a:r>
              <a:rPr lang="en-US" i="1" dirty="0"/>
              <a:t>N</a:t>
            </a:r>
            <a:r>
              <a:rPr lang="en-US" dirty="0"/>
              <a:t>-element array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dirty="0" smtClean="0"/>
              <a:t>an integer </a:t>
            </a:r>
            <a:r>
              <a:rPr lang="en-US" dirty="0"/>
              <a:t>variable </a:t>
            </a:r>
            <a:r>
              <a:rPr lang="en-US" i="1" dirty="0"/>
              <a:t>t</a:t>
            </a:r>
            <a:r>
              <a:rPr lang="en-US" dirty="0"/>
              <a:t>, the index of the top element </a:t>
            </a:r>
            <a:r>
              <a:rPr lang="en-US" dirty="0" smtClean="0"/>
              <a:t>in array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 smtClean="0"/>
              <a:t>Array </a:t>
            </a:r>
            <a:r>
              <a:rPr lang="en-US" dirty="0"/>
              <a:t>indices start at 0, so we initialize </a:t>
            </a:r>
            <a:r>
              <a:rPr lang="en-US" i="1" dirty="0"/>
              <a:t>t 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-1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t="50000" r="58917" b="37984"/>
          <a:stretch/>
        </p:blipFill>
        <p:spPr bwMode="auto">
          <a:xfrm>
            <a:off x="3077307" y="3979985"/>
            <a:ext cx="6184861" cy="94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68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Stack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dirty="0" smtClean="0"/>
              <a:t>Pseudo-code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/>
              <a:t>size():</a:t>
            </a:r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i="1" dirty="0"/>
              <a:t>t </a:t>
            </a:r>
            <a:r>
              <a:rPr lang="en-US" dirty="0"/>
              <a:t>+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 err="1"/>
              <a:t>isEmpty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&lt;0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/>
              <a:t>top():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StackEmptyException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t</a:t>
            </a:r>
            <a:r>
              <a:rPr lang="en-US" dirty="0"/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9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Stack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dirty="0" smtClean="0"/>
              <a:t>Pseudo-code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/>
              <a:t>Algorithm </a:t>
            </a:r>
            <a:r>
              <a:rPr lang="en-US" dirty="0"/>
              <a:t>push(</a:t>
            </a:r>
            <a:r>
              <a:rPr lang="en-US" i="1" dirty="0"/>
              <a:t>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/>
              <a:t>size() = </a:t>
            </a:r>
            <a:r>
              <a:rPr lang="en-US" i="1" dirty="0"/>
              <a:t>N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StackFullException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		t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i="1" dirty="0"/>
              <a:t>t </a:t>
            </a:r>
            <a:r>
              <a:rPr lang="en-US" dirty="0"/>
              <a:t>+ 1</a:t>
            </a:r>
          </a:p>
          <a:p>
            <a:pPr marL="0" indent="0">
              <a:buNone/>
            </a:pPr>
            <a:r>
              <a:rPr lang="en-US" i="1" dirty="0" smtClean="0"/>
              <a:t>			S</a:t>
            </a:r>
            <a:r>
              <a:rPr lang="en-US" dirty="0" smtClean="0"/>
              <a:t>[</a:t>
            </a:r>
            <a:r>
              <a:rPr lang="en-US" i="1" dirty="0" smtClean="0"/>
              <a:t>t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i="1" dirty="0"/>
              <a:t>o</a:t>
            </a:r>
          </a:p>
          <a:p>
            <a:pPr marL="0" indent="0">
              <a:buNone/>
            </a:pPr>
            <a:r>
              <a:rPr lang="en-US" b="1" dirty="0" smtClean="0"/>
              <a:t>		Algorithm </a:t>
            </a:r>
            <a:r>
              <a:rPr lang="en-US" dirty="0"/>
              <a:t>pop():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dirty="0" err="1"/>
              <a:t>isEmpty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				throw </a:t>
            </a:r>
            <a:r>
              <a:rPr lang="en-US" dirty="0"/>
              <a:t>a </a:t>
            </a:r>
            <a:r>
              <a:rPr lang="en-US" dirty="0" err="1"/>
              <a:t>StackEmptyException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		e </a:t>
            </a:r>
            <a:r>
              <a:rPr lang="en-US" dirty="0" smtClean="0"/>
              <a:t>=</a:t>
            </a:r>
            <a:r>
              <a:rPr lang="en-US" i="1" dirty="0" smtClean="0"/>
              <a:t>S</a:t>
            </a:r>
            <a:r>
              <a:rPr lang="en-US" dirty="0" smtClean="0"/>
              <a:t>[</a:t>
            </a:r>
            <a:r>
              <a:rPr lang="en-US" i="1" dirty="0" smtClean="0"/>
              <a:t>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i="1" dirty="0" smtClean="0"/>
              <a:t>			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smtClean="0"/>
              <a:t>t</a:t>
            </a:r>
            <a:r>
              <a:rPr lang="en-US" dirty="0" smtClean="0"/>
              <a:t>-1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		return </a:t>
            </a:r>
            <a:r>
              <a:rPr lang="en-US" i="1" dirty="0"/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6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An Array Based Stack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dirty="0"/>
              <a:t>Each of the above method runs in constant </a:t>
            </a:r>
            <a:r>
              <a:rPr lang="en-US" dirty="0" smtClean="0"/>
              <a:t>time (O(1</a:t>
            </a:r>
            <a:r>
              <a:rPr lang="en-US" dirty="0"/>
              <a:t>))</a:t>
            </a:r>
          </a:p>
          <a:p>
            <a:r>
              <a:rPr lang="en-US" dirty="0" smtClean="0"/>
              <a:t>The </a:t>
            </a:r>
            <a:r>
              <a:rPr lang="en-US" dirty="0"/>
              <a:t>array implementation is simple and efficient.</a:t>
            </a:r>
          </a:p>
          <a:p>
            <a:r>
              <a:rPr lang="en-US" dirty="0" smtClean="0"/>
              <a:t>There </a:t>
            </a:r>
            <a:r>
              <a:rPr lang="en-US" dirty="0"/>
              <a:t>is an upper bound, </a:t>
            </a:r>
            <a:r>
              <a:rPr lang="en-US" i="1" dirty="0"/>
              <a:t>N</a:t>
            </a:r>
            <a:r>
              <a:rPr lang="en-US" dirty="0"/>
              <a:t>, on the size of the </a:t>
            </a:r>
            <a:r>
              <a:rPr lang="en-US" dirty="0" smtClean="0"/>
              <a:t>stack. The </a:t>
            </a:r>
            <a:r>
              <a:rPr lang="en-US" dirty="0"/>
              <a:t>arbitrary value </a:t>
            </a:r>
            <a:r>
              <a:rPr lang="en-US" i="1" dirty="0"/>
              <a:t>N </a:t>
            </a:r>
            <a:r>
              <a:rPr lang="en-US" dirty="0"/>
              <a:t>may be too small for a </a:t>
            </a:r>
            <a:r>
              <a:rPr lang="en-US" dirty="0" smtClean="0"/>
              <a:t>given application</a:t>
            </a:r>
            <a:r>
              <a:rPr lang="en-US" dirty="0"/>
              <a:t>, or a waste of memory.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9547990" cy="3411537"/>
          </a:xfrm>
        </p:spPr>
        <p:txBody>
          <a:bodyPr>
            <a:noAutofit/>
          </a:bodyPr>
          <a:lstStyle/>
          <a:p>
            <a:r>
              <a:rPr lang="en-US" dirty="0"/>
              <a:t>A queue differs from a stack in that its insertion </a:t>
            </a:r>
            <a:r>
              <a:rPr lang="en-US" dirty="0" smtClean="0"/>
              <a:t>and removal </a:t>
            </a:r>
            <a:r>
              <a:rPr lang="en-US" dirty="0"/>
              <a:t>routines follows the first-in-first-out (</a:t>
            </a:r>
            <a:r>
              <a:rPr lang="en-US" dirty="0" smtClean="0"/>
              <a:t>FIFO) principle</a:t>
            </a:r>
            <a:r>
              <a:rPr lang="en-US" dirty="0"/>
              <a:t>.</a:t>
            </a:r>
          </a:p>
          <a:p>
            <a:r>
              <a:rPr lang="en-US" dirty="0" smtClean="0"/>
              <a:t>Elements </a:t>
            </a:r>
            <a:r>
              <a:rPr lang="en-US" dirty="0"/>
              <a:t>may be inserted at any time, but only </a:t>
            </a:r>
            <a:r>
              <a:rPr lang="en-US" dirty="0" smtClean="0"/>
              <a:t>the element </a:t>
            </a:r>
            <a:r>
              <a:rPr lang="en-US" dirty="0"/>
              <a:t>which has been in the queue the </a:t>
            </a:r>
            <a:r>
              <a:rPr lang="en-US" dirty="0" smtClean="0"/>
              <a:t>longest may </a:t>
            </a:r>
            <a:r>
              <a:rPr lang="en-US" dirty="0"/>
              <a:t>be removed.</a:t>
            </a:r>
          </a:p>
          <a:p>
            <a:r>
              <a:rPr lang="en-US" dirty="0" smtClean="0"/>
              <a:t>Elements </a:t>
            </a:r>
            <a:r>
              <a:rPr lang="en-US" dirty="0"/>
              <a:t>are inserted at the </a:t>
            </a:r>
            <a:r>
              <a:rPr lang="en-US" i="1" dirty="0"/>
              <a:t>rear </a:t>
            </a:r>
            <a:r>
              <a:rPr lang="en-US" dirty="0"/>
              <a:t>(</a:t>
            </a:r>
            <a:r>
              <a:rPr lang="en-US" dirty="0" err="1"/>
              <a:t>enqueued</a:t>
            </a:r>
            <a:r>
              <a:rPr lang="en-US" dirty="0"/>
              <a:t>) </a:t>
            </a:r>
            <a:r>
              <a:rPr lang="en-US" dirty="0" smtClean="0"/>
              <a:t>and removed </a:t>
            </a:r>
            <a:r>
              <a:rPr lang="en-US" dirty="0"/>
              <a:t>from the </a:t>
            </a:r>
            <a:r>
              <a:rPr lang="en-US" i="1" dirty="0"/>
              <a:t>front </a:t>
            </a:r>
            <a:r>
              <a:rPr lang="en-US" dirty="0"/>
              <a:t>(</a:t>
            </a:r>
            <a:r>
              <a:rPr lang="en-US" dirty="0" err="1"/>
              <a:t>dequeued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61125" r="60916" b="14125"/>
          <a:stretch/>
        </p:blipFill>
        <p:spPr bwMode="auto">
          <a:xfrm>
            <a:off x="4339302" y="3992412"/>
            <a:ext cx="3675061" cy="130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8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621</Words>
  <Application>Microsoft Office PowerPoint</Application>
  <PresentationFormat>Custom</PresentationFormat>
  <Paragraphs>137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2018-05-07T13:37:11Z</dcterms:modified>
</cp:coreProperties>
</file>