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0" r:id="rId6"/>
    <p:sldId id="265" r:id="rId7"/>
    <p:sldId id="266" r:id="rId8"/>
    <p:sldId id="267" r:id="rId9"/>
    <p:sldId id="270" r:id="rId10"/>
    <p:sldId id="263" r:id="rId11"/>
    <p:sldId id="259" r:id="rId12"/>
    <p:sldId id="271"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3" autoAdjust="0"/>
    <p:restoredTop sz="94660"/>
  </p:normalViewPr>
  <p:slideViewPr>
    <p:cSldViewPr snapToGrid="0">
      <p:cViewPr varScale="1">
        <p:scale>
          <a:sx n="74" d="100"/>
          <a:sy n="74" d="100"/>
        </p:scale>
        <p:origin x="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11/26/2024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11/26/2024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11/26/2024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F662-4FE6-B998-545A-CEF0C28EFC6D}"/>
              </a:ext>
            </a:extLst>
          </p:cNvPr>
          <p:cNvSpPr>
            <a:spLocks noGrp="1"/>
          </p:cNvSpPr>
          <p:nvPr>
            <p:ph type="ctrTitle"/>
          </p:nvPr>
        </p:nvSpPr>
        <p:spPr/>
        <p:txBody>
          <a:bodyPr/>
          <a:lstStyle/>
          <a:p>
            <a:r>
              <a:rPr lang="en-IN" dirty="0"/>
              <a:t>Lead Scoring Case Study</a:t>
            </a:r>
          </a:p>
        </p:txBody>
      </p:sp>
      <p:sp>
        <p:nvSpPr>
          <p:cNvPr id="3" name="Subtitle 2">
            <a:extLst>
              <a:ext uri="{FF2B5EF4-FFF2-40B4-BE49-F238E27FC236}">
                <a16:creationId xmlns:a16="http://schemas.microsoft.com/office/drawing/2014/main" id="{DF69655A-F64F-548B-530E-8BE7DDEB5B1F}"/>
              </a:ext>
            </a:extLst>
          </p:cNvPr>
          <p:cNvSpPr>
            <a:spLocks noGrp="1"/>
          </p:cNvSpPr>
          <p:nvPr>
            <p:ph type="subTitle" idx="1"/>
          </p:nvPr>
        </p:nvSpPr>
        <p:spPr/>
        <p:txBody>
          <a:bodyPr/>
          <a:lstStyle/>
          <a:p>
            <a:r>
              <a:rPr lang="en-IN" dirty="0"/>
              <a:t>Shubhabrata paul Choudhury</a:t>
            </a:r>
          </a:p>
        </p:txBody>
      </p:sp>
    </p:spTree>
    <p:extLst>
      <p:ext uri="{BB962C8B-B14F-4D97-AF65-F5344CB8AC3E}">
        <p14:creationId xmlns:p14="http://schemas.microsoft.com/office/powerpoint/2010/main" val="2007937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680C98-650F-A865-696C-D6FF7E07134C}"/>
              </a:ext>
            </a:extLst>
          </p:cNvPr>
          <p:cNvSpPr>
            <a:spLocks noGrp="1"/>
          </p:cNvSpPr>
          <p:nvPr>
            <p:ph type="title" idx="4294967295"/>
          </p:nvPr>
        </p:nvSpPr>
        <p:spPr>
          <a:xfrm>
            <a:off x="406399" y="287339"/>
            <a:ext cx="8776237" cy="614362"/>
          </a:xfrm>
        </p:spPr>
        <p:txBody>
          <a:bodyPr>
            <a:normAutofit fontScale="90000"/>
          </a:bodyPr>
          <a:lstStyle/>
          <a:p>
            <a:r>
              <a:rPr lang="en-IN" sz="4400" dirty="0"/>
              <a:t>Strategy for Aggressive &amp; Low Priority Lead</a:t>
            </a:r>
          </a:p>
        </p:txBody>
      </p:sp>
      <p:sp>
        <p:nvSpPr>
          <p:cNvPr id="2" name="TextBox 1">
            <a:extLst>
              <a:ext uri="{FF2B5EF4-FFF2-40B4-BE49-F238E27FC236}">
                <a16:creationId xmlns:a16="http://schemas.microsoft.com/office/drawing/2014/main" id="{14690BC7-5FE2-9064-8797-7CBCB4902156}"/>
              </a:ext>
            </a:extLst>
          </p:cNvPr>
          <p:cNvSpPr txBox="1"/>
          <p:nvPr/>
        </p:nvSpPr>
        <p:spPr>
          <a:xfrm>
            <a:off x="406400" y="1104900"/>
            <a:ext cx="8267700" cy="4524315"/>
          </a:xfrm>
          <a:prstGeom prst="rect">
            <a:avLst/>
          </a:prstGeom>
          <a:noFill/>
        </p:spPr>
        <p:txBody>
          <a:bodyPr wrap="square" rtlCol="0">
            <a:spAutoFit/>
          </a:bodyPr>
          <a:lstStyle/>
          <a:p>
            <a:r>
              <a:rPr lang="en-US" b="1" dirty="0"/>
              <a:t>1. Predictive Modeling and Risk Management</a:t>
            </a:r>
          </a:p>
          <a:p>
            <a:pPr marL="285750" indent="-285750">
              <a:buFont typeface="Arial" panose="020B0604020202020204" pitchFamily="34" charset="0"/>
              <a:buChar char="•"/>
            </a:pPr>
            <a:r>
              <a:rPr lang="en-US" dirty="0"/>
              <a:t>Develop predictive models to forecast loan defaults based on EDA insights.</a:t>
            </a:r>
          </a:p>
          <a:p>
            <a:pPr marL="285750" indent="-285750">
              <a:buFont typeface="Arial" panose="020B0604020202020204" pitchFamily="34" charset="0"/>
              <a:buChar char="•"/>
            </a:pPr>
            <a:r>
              <a:rPr lang="en-US" dirty="0"/>
              <a:t>Fine-tune models to optimize loan approval and identify high-risk applicants.</a:t>
            </a:r>
          </a:p>
          <a:p>
            <a:pPr marL="285750" indent="-285750">
              <a:buFont typeface="Arial" panose="020B0604020202020204" pitchFamily="34" charset="0"/>
              <a:buChar char="•"/>
            </a:pPr>
            <a:r>
              <a:rPr lang="en-US" dirty="0"/>
              <a:t>Segment customers based on risk profiles for tailored loan offerings.</a:t>
            </a:r>
          </a:p>
          <a:p>
            <a:pPr marL="285750" indent="-285750">
              <a:buFont typeface="Arial" panose="020B0604020202020204" pitchFamily="34" charset="0"/>
              <a:buChar char="•"/>
            </a:pPr>
            <a:r>
              <a:rPr lang="en-US" dirty="0"/>
              <a:t>Enhance credit scoring systems using identified risk factors.</a:t>
            </a:r>
          </a:p>
          <a:p>
            <a:r>
              <a:rPr lang="en-US" b="1" dirty="0"/>
              <a:t>2. Business Optimization and Customer Focus</a:t>
            </a:r>
          </a:p>
          <a:p>
            <a:pPr marL="285750" indent="-285750">
              <a:buFont typeface="Arial" panose="020B0604020202020204" pitchFamily="34" charset="0"/>
              <a:buChar char="•"/>
            </a:pPr>
            <a:r>
              <a:rPr lang="en-US" dirty="0"/>
              <a:t>Implement targeted marketing and retention strategies based on EDA findings.</a:t>
            </a:r>
          </a:p>
          <a:p>
            <a:pPr marL="285750" indent="-285750">
              <a:buFont typeface="Arial" panose="020B0604020202020204" pitchFamily="34" charset="0"/>
              <a:buChar char="•"/>
            </a:pPr>
            <a:r>
              <a:rPr lang="en-US" dirty="0"/>
              <a:t>Optimize loan portfolio by focusing on profitable and low-risk segments.</a:t>
            </a:r>
          </a:p>
          <a:p>
            <a:pPr marL="285750" indent="-285750">
              <a:buFont typeface="Arial" panose="020B0604020202020204" pitchFamily="34" charset="0"/>
              <a:buChar char="•"/>
            </a:pPr>
            <a:r>
              <a:rPr lang="en-US" dirty="0"/>
              <a:t>Refine loan approval policies based on risk factors and broader strategic goals.</a:t>
            </a:r>
          </a:p>
          <a:p>
            <a:pPr marL="285750" indent="-285750">
              <a:buFont typeface="Arial" panose="020B0604020202020204" pitchFamily="34" charset="0"/>
              <a:buChar char="•"/>
            </a:pPr>
            <a:r>
              <a:rPr lang="en-US" dirty="0"/>
              <a:t>Establish ongoing monitoring and reporting of loan performance and default rates.</a:t>
            </a:r>
          </a:p>
          <a:p>
            <a:r>
              <a:rPr lang="en-US" b="1" dirty="0"/>
              <a:t>3. Data-Driven Decision Making and Compliance</a:t>
            </a:r>
          </a:p>
          <a:p>
            <a:pPr marL="285750" indent="-285750">
              <a:buFont typeface="Arial" panose="020B0604020202020204" pitchFamily="34" charset="0"/>
              <a:buChar char="•"/>
            </a:pPr>
            <a:r>
              <a:rPr lang="en-US" dirty="0"/>
              <a:t>Expand EDA scope with additional variables and external data sources.</a:t>
            </a:r>
          </a:p>
          <a:p>
            <a:pPr marL="285750" indent="-285750">
              <a:buFont typeface="Arial" panose="020B0604020202020204" pitchFamily="34" charset="0"/>
              <a:buChar char="•"/>
            </a:pPr>
            <a:r>
              <a:rPr lang="en-US" dirty="0"/>
              <a:t>Ensure compliance with regulatory requirements through EDA insights.</a:t>
            </a:r>
          </a:p>
          <a:p>
            <a:pPr marL="285750" indent="-285750">
              <a:buFont typeface="Arial" panose="020B0604020202020204" pitchFamily="34" charset="0"/>
              <a:buChar char="•"/>
            </a:pPr>
            <a:r>
              <a:rPr lang="en-US" dirty="0"/>
              <a:t>Implement customer education and support programs to improve creditworthiness.</a:t>
            </a:r>
          </a:p>
          <a:p>
            <a:pPr marL="285750" indent="-285750">
              <a:buFont typeface="Arial" panose="020B0604020202020204" pitchFamily="34" charset="0"/>
              <a:buChar char="•"/>
            </a:pPr>
            <a:r>
              <a:rPr lang="en-US" dirty="0"/>
              <a:t>Develop transparent reporting on responsible lending practices.</a:t>
            </a:r>
          </a:p>
          <a:p>
            <a:endParaRPr lang="en-IN" dirty="0"/>
          </a:p>
        </p:txBody>
      </p:sp>
      <p:pic>
        <p:nvPicPr>
          <p:cNvPr id="5" name="Picture 4">
            <a:extLst>
              <a:ext uri="{FF2B5EF4-FFF2-40B4-BE49-F238E27FC236}">
                <a16:creationId xmlns:a16="http://schemas.microsoft.com/office/drawing/2014/main" id="{FFCF60D3-E056-6872-57ED-959CA913DC24}"/>
              </a:ext>
            </a:extLst>
          </p:cNvPr>
          <p:cNvPicPr>
            <a:picLocks noChangeAspect="1"/>
          </p:cNvPicPr>
          <p:nvPr/>
        </p:nvPicPr>
        <p:blipFill>
          <a:blip r:embed="rId2"/>
          <a:stretch>
            <a:fillRect/>
          </a:stretch>
        </p:blipFill>
        <p:spPr>
          <a:xfrm>
            <a:off x="8763000" y="1645569"/>
            <a:ext cx="3111500" cy="3166449"/>
          </a:xfrm>
          <a:prstGeom prst="rect">
            <a:avLst/>
          </a:prstGeom>
        </p:spPr>
      </p:pic>
    </p:spTree>
    <p:extLst>
      <p:ext uri="{BB962C8B-B14F-4D97-AF65-F5344CB8AC3E}">
        <p14:creationId xmlns:p14="http://schemas.microsoft.com/office/powerpoint/2010/main" val="157213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680C98-650F-A865-696C-D6FF7E07134C}"/>
              </a:ext>
            </a:extLst>
          </p:cNvPr>
          <p:cNvSpPr>
            <a:spLocks noGrp="1"/>
          </p:cNvSpPr>
          <p:nvPr>
            <p:ph type="title" idx="4294967295"/>
          </p:nvPr>
        </p:nvSpPr>
        <p:spPr>
          <a:xfrm>
            <a:off x="406400" y="287339"/>
            <a:ext cx="7670800" cy="614362"/>
          </a:xfrm>
        </p:spPr>
        <p:txBody>
          <a:bodyPr>
            <a:normAutofit fontScale="90000"/>
          </a:bodyPr>
          <a:lstStyle/>
          <a:p>
            <a:r>
              <a:rPr lang="en-IN" sz="4400" dirty="0"/>
              <a:t>Recommendation &amp; Action Plan</a:t>
            </a:r>
          </a:p>
        </p:txBody>
      </p:sp>
      <p:sp>
        <p:nvSpPr>
          <p:cNvPr id="3" name="TextBox 2">
            <a:extLst>
              <a:ext uri="{FF2B5EF4-FFF2-40B4-BE49-F238E27FC236}">
                <a16:creationId xmlns:a16="http://schemas.microsoft.com/office/drawing/2014/main" id="{AD7693EB-78C1-C633-2764-B60114D8E030}"/>
              </a:ext>
            </a:extLst>
          </p:cNvPr>
          <p:cNvSpPr txBox="1"/>
          <p:nvPr/>
        </p:nvSpPr>
        <p:spPr>
          <a:xfrm>
            <a:off x="203200" y="1028700"/>
            <a:ext cx="8826500" cy="5632311"/>
          </a:xfrm>
          <a:prstGeom prst="rect">
            <a:avLst/>
          </a:prstGeom>
          <a:noFill/>
        </p:spPr>
        <p:txBody>
          <a:bodyPr wrap="square" rtlCol="0">
            <a:spAutoFit/>
          </a:bodyPr>
          <a:lstStyle/>
          <a:p>
            <a:r>
              <a:rPr lang="en-US" dirty="0"/>
              <a:t>To optimize portfolio performance and minimize risk, the Customer Finance company should focus on acquiring and retaining the following customer segments:</a:t>
            </a:r>
          </a:p>
          <a:p>
            <a:pPr>
              <a:buFont typeface="Arial" panose="020B0604020202020204" pitchFamily="34" charset="0"/>
              <a:buChar char="•"/>
            </a:pPr>
            <a:r>
              <a:rPr lang="en-US" b="1" dirty="0"/>
              <a:t>Prime Customers:</a:t>
            </a:r>
            <a:endParaRPr lang="en-US" dirty="0"/>
          </a:p>
          <a:p>
            <a:pPr marL="742950" lvl="1" indent="-285750">
              <a:buFont typeface="Arial" panose="020B0604020202020204" pitchFamily="34" charset="0"/>
              <a:buChar char="•"/>
            </a:pPr>
            <a:r>
              <a:rPr lang="en-US" dirty="0"/>
              <a:t>Individuals with a proven track record of timely loan repayments</a:t>
            </a:r>
          </a:p>
          <a:p>
            <a:pPr marL="742950" lvl="1" indent="-285750">
              <a:buFont typeface="Arial" panose="020B0604020202020204" pitchFamily="34" charset="0"/>
              <a:buChar char="•"/>
            </a:pPr>
            <a:r>
              <a:rPr lang="en-US" dirty="0"/>
              <a:t>High-income earners with advanced education</a:t>
            </a:r>
          </a:p>
          <a:p>
            <a:pPr marL="742950" lvl="1" indent="-285750">
              <a:buFont typeface="Arial" panose="020B0604020202020204" pitchFamily="34" charset="0"/>
              <a:buChar char="•"/>
            </a:pPr>
            <a:r>
              <a:rPr lang="en-US" dirty="0"/>
              <a:t>Customers with strong credit profiles as evidenced by high external source scores</a:t>
            </a:r>
          </a:p>
          <a:p>
            <a:pPr marL="742950" lvl="1" indent="-285750">
              <a:buFont typeface="Arial" panose="020B0604020202020204" pitchFamily="34" charset="0"/>
              <a:buChar char="•"/>
            </a:pPr>
            <a:r>
              <a:rPr lang="en-US" dirty="0"/>
              <a:t>Senior Citizen with a stable financial history</a:t>
            </a:r>
          </a:p>
          <a:p>
            <a:pPr marL="742950" lvl="1" indent="-285750">
              <a:buFont typeface="Arial" panose="020B0604020202020204" pitchFamily="34" charset="0"/>
              <a:buChar char="•"/>
            </a:pPr>
            <a:r>
              <a:rPr lang="en-US" dirty="0"/>
              <a:t>Married couples with joint income</a:t>
            </a:r>
          </a:p>
          <a:p>
            <a:pPr marL="742950" lvl="1" indent="-285750">
              <a:buFont typeface="Arial" panose="020B0604020202020204" pitchFamily="34" charset="0"/>
              <a:buChar char="•"/>
            </a:pPr>
            <a:r>
              <a:rPr lang="en-US" dirty="0"/>
              <a:t>Female borrowers</a:t>
            </a:r>
          </a:p>
          <a:p>
            <a:r>
              <a:rPr lang="en-US" b="1" dirty="0"/>
              <a:t>Subprime Customer Segments Requiring Careful Assessment</a:t>
            </a:r>
          </a:p>
          <a:p>
            <a:r>
              <a:rPr lang="en-US" dirty="0"/>
              <a:t>While these segments present higher risk, there might be opportunities for tailored products and services:</a:t>
            </a:r>
          </a:p>
          <a:p>
            <a:pPr>
              <a:buFont typeface="Arial" panose="020B0604020202020204" pitchFamily="34" charset="0"/>
              <a:buChar char="•"/>
            </a:pPr>
            <a:r>
              <a:rPr lang="en-US" b="1" dirty="0"/>
              <a:t>Higher Risk Segments:</a:t>
            </a:r>
            <a:endParaRPr lang="en-US" dirty="0"/>
          </a:p>
          <a:p>
            <a:pPr marL="742950" lvl="1" indent="-285750">
              <a:buFont typeface="Arial" panose="020B0604020202020204" pitchFamily="34" charset="0"/>
              <a:buChar char="•"/>
            </a:pPr>
            <a:r>
              <a:rPr lang="en-US" dirty="0"/>
              <a:t>Customers with a history of loan defaults or payment irregularities</a:t>
            </a:r>
          </a:p>
          <a:p>
            <a:pPr marL="742950" lvl="1" indent="-285750">
              <a:buFont typeface="Arial" panose="020B0604020202020204" pitchFamily="34" charset="0"/>
              <a:buChar char="•"/>
            </a:pPr>
            <a:r>
              <a:rPr lang="en-US" dirty="0"/>
              <a:t>Low-income borrowers with previous loan rejections</a:t>
            </a:r>
          </a:p>
          <a:p>
            <a:pPr marL="742950" lvl="1" indent="-285750">
              <a:buFont typeface="Arial" panose="020B0604020202020204" pitchFamily="34" charset="0"/>
              <a:buChar char="•"/>
            </a:pPr>
            <a:r>
              <a:rPr lang="en-US" dirty="0"/>
              <a:t>Unemployed applicants</a:t>
            </a:r>
          </a:p>
          <a:p>
            <a:pPr marL="742950" lvl="1" indent="-285750">
              <a:buFont typeface="Arial" panose="020B0604020202020204" pitchFamily="34" charset="0"/>
              <a:buChar char="•"/>
            </a:pPr>
            <a:r>
              <a:rPr lang="en-US" dirty="0"/>
              <a:t>Customers with weak creditworthiness as indicated by low external source scores</a:t>
            </a:r>
          </a:p>
          <a:p>
            <a:pPr marL="742950" lvl="1" indent="-285750">
              <a:buFont typeface="Arial" panose="020B0604020202020204" pitchFamily="34" charset="0"/>
              <a:buChar char="•"/>
            </a:pPr>
            <a:r>
              <a:rPr lang="en-US" dirty="0"/>
              <a:t>Younger borrowers with limited credit history</a:t>
            </a:r>
          </a:p>
          <a:p>
            <a:pPr marL="742950" lvl="1" indent="-285750">
              <a:buFont typeface="Arial" panose="020B0604020202020204" pitchFamily="34" charset="0"/>
              <a:buChar char="•"/>
            </a:pPr>
            <a:r>
              <a:rPr lang="en-US" dirty="0"/>
              <a:t>Individuals with lower educational qualifications</a:t>
            </a:r>
          </a:p>
          <a:p>
            <a:endParaRPr lang="en-IN" dirty="0"/>
          </a:p>
        </p:txBody>
      </p:sp>
      <p:pic>
        <p:nvPicPr>
          <p:cNvPr id="6" name="Picture 5">
            <a:extLst>
              <a:ext uri="{FF2B5EF4-FFF2-40B4-BE49-F238E27FC236}">
                <a16:creationId xmlns:a16="http://schemas.microsoft.com/office/drawing/2014/main" id="{62DB9150-4266-0861-1BAF-91804B106C36}"/>
              </a:ext>
            </a:extLst>
          </p:cNvPr>
          <p:cNvPicPr>
            <a:picLocks noChangeAspect="1"/>
          </p:cNvPicPr>
          <p:nvPr/>
        </p:nvPicPr>
        <p:blipFill>
          <a:blip r:embed="rId2"/>
          <a:stretch>
            <a:fillRect/>
          </a:stretch>
        </p:blipFill>
        <p:spPr>
          <a:xfrm>
            <a:off x="9011469" y="1954072"/>
            <a:ext cx="3180531" cy="2949855"/>
          </a:xfrm>
          <a:prstGeom prst="rect">
            <a:avLst/>
          </a:prstGeom>
        </p:spPr>
      </p:pic>
    </p:spTree>
    <p:extLst>
      <p:ext uri="{BB962C8B-B14F-4D97-AF65-F5344CB8AC3E}">
        <p14:creationId xmlns:p14="http://schemas.microsoft.com/office/powerpoint/2010/main" val="43472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66DEE-F8E8-33A5-FA17-41B3BEC2E0C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10C010-2D30-FE99-3361-274DDEBC093A}"/>
              </a:ext>
            </a:extLst>
          </p:cNvPr>
          <p:cNvSpPr>
            <a:spLocks noGrp="1"/>
          </p:cNvSpPr>
          <p:nvPr>
            <p:ph type="title" idx="4294967295"/>
          </p:nvPr>
        </p:nvSpPr>
        <p:spPr>
          <a:xfrm>
            <a:off x="406400" y="287339"/>
            <a:ext cx="7670800" cy="614362"/>
          </a:xfrm>
        </p:spPr>
        <p:txBody>
          <a:bodyPr>
            <a:normAutofit/>
          </a:bodyPr>
          <a:lstStyle/>
          <a:p>
            <a:r>
              <a:rPr lang="en-IN" sz="3200" b="1" dirty="0"/>
              <a:t>Conclusion &amp; Learning</a:t>
            </a:r>
          </a:p>
        </p:txBody>
      </p:sp>
      <p:sp>
        <p:nvSpPr>
          <p:cNvPr id="2" name="TextBox 1">
            <a:extLst>
              <a:ext uri="{FF2B5EF4-FFF2-40B4-BE49-F238E27FC236}">
                <a16:creationId xmlns:a16="http://schemas.microsoft.com/office/drawing/2014/main" id="{F611F2F1-A425-6524-BA31-6F7BCFB1601D}"/>
              </a:ext>
            </a:extLst>
          </p:cNvPr>
          <p:cNvSpPr txBox="1"/>
          <p:nvPr/>
        </p:nvSpPr>
        <p:spPr>
          <a:xfrm>
            <a:off x="508000" y="1206500"/>
            <a:ext cx="8547100" cy="923330"/>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815812B9-2B70-5701-2444-06F5BFFE82FD}"/>
              </a:ext>
            </a:extLst>
          </p:cNvPr>
          <p:cNvPicPr>
            <a:picLocks noChangeAspect="1"/>
          </p:cNvPicPr>
          <p:nvPr/>
        </p:nvPicPr>
        <p:blipFill>
          <a:blip r:embed="rId2"/>
          <a:stretch>
            <a:fillRect/>
          </a:stretch>
        </p:blipFill>
        <p:spPr>
          <a:xfrm>
            <a:off x="9055100" y="2372499"/>
            <a:ext cx="3179153" cy="2992536"/>
          </a:xfrm>
          <a:prstGeom prst="rect">
            <a:avLst/>
          </a:prstGeom>
        </p:spPr>
      </p:pic>
    </p:spTree>
    <p:extLst>
      <p:ext uri="{BB962C8B-B14F-4D97-AF65-F5344CB8AC3E}">
        <p14:creationId xmlns:p14="http://schemas.microsoft.com/office/powerpoint/2010/main" val="1531539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69AE179-FC97-B25B-3793-2FF45B0BB779}"/>
              </a:ext>
            </a:extLst>
          </p:cNvPr>
          <p:cNvSpPr>
            <a:spLocks noGrp="1"/>
          </p:cNvSpPr>
          <p:nvPr>
            <p:ph type="subTitle" idx="1"/>
          </p:nvPr>
        </p:nvSpPr>
        <p:spPr>
          <a:xfrm>
            <a:off x="1066800" y="2436321"/>
            <a:ext cx="10058400" cy="1143000"/>
          </a:xfrm>
        </p:spPr>
        <p:txBody>
          <a:bodyPr>
            <a:normAutofit/>
          </a:bodyPr>
          <a:lstStyle/>
          <a:p>
            <a:pPr algn="ctr"/>
            <a:r>
              <a:rPr lang="en-IN" sz="4400" dirty="0"/>
              <a:t>Thank You !</a:t>
            </a:r>
          </a:p>
        </p:txBody>
      </p:sp>
    </p:spTree>
    <p:extLst>
      <p:ext uri="{BB962C8B-B14F-4D97-AF65-F5344CB8AC3E}">
        <p14:creationId xmlns:p14="http://schemas.microsoft.com/office/powerpoint/2010/main" val="76440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680C98-650F-A865-696C-D6FF7E07134C}"/>
              </a:ext>
            </a:extLst>
          </p:cNvPr>
          <p:cNvSpPr>
            <a:spLocks noGrp="1"/>
          </p:cNvSpPr>
          <p:nvPr>
            <p:ph type="title" idx="4294967295"/>
          </p:nvPr>
        </p:nvSpPr>
        <p:spPr>
          <a:xfrm>
            <a:off x="406400" y="287339"/>
            <a:ext cx="7670800" cy="614362"/>
          </a:xfrm>
        </p:spPr>
        <p:txBody>
          <a:bodyPr vert="horz" lIns="91440" tIns="45720" rIns="91440" bIns="45720" rtlCol="0" anchor="b">
            <a:normAutofit/>
          </a:bodyPr>
          <a:lstStyle/>
          <a:p>
            <a:r>
              <a:rPr lang="en-IN" sz="3200" b="1" dirty="0"/>
              <a:t>Introduction &amp; Problem Statement</a:t>
            </a:r>
          </a:p>
        </p:txBody>
      </p:sp>
      <p:sp>
        <p:nvSpPr>
          <p:cNvPr id="3" name="Rectangle 2">
            <a:extLst>
              <a:ext uri="{FF2B5EF4-FFF2-40B4-BE49-F238E27FC236}">
                <a16:creationId xmlns:a16="http://schemas.microsoft.com/office/drawing/2014/main" id="{329F69E4-B462-8297-BACA-D103BC0CA951}"/>
              </a:ext>
            </a:extLst>
          </p:cNvPr>
          <p:cNvSpPr>
            <a:spLocks noChangeArrowheads="1"/>
          </p:cNvSpPr>
          <p:nvPr/>
        </p:nvSpPr>
        <p:spPr bwMode="auto">
          <a:xfrm>
            <a:off x="406400" y="1099392"/>
            <a:ext cx="11785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X Education</a:t>
            </a:r>
            <a:r>
              <a:rPr kumimoji="0" lang="en-US" altLang="en-US" sz="1800" b="0" i="0" u="none" strike="noStrike" cap="none" normalizeH="0" baseline="0" dirty="0">
                <a:ln>
                  <a:noFill/>
                </a:ln>
                <a:solidFill>
                  <a:schemeClr val="tx1"/>
                </a:solidFill>
                <a:effectLst/>
                <a:latin typeface="Arial" panose="020B0604020202020204" pitchFamily="34" charset="0"/>
              </a:rPr>
              <a:t>, an online course provider, faces challenges with its </a:t>
            </a:r>
            <a:r>
              <a:rPr kumimoji="0" lang="en-US" altLang="en-US" sz="1800" b="1" i="0" u="none" strike="noStrike" cap="none" normalizeH="0" baseline="0" dirty="0">
                <a:ln>
                  <a:noFill/>
                </a:ln>
                <a:solidFill>
                  <a:schemeClr val="tx1"/>
                </a:solidFill>
                <a:effectLst/>
                <a:latin typeface="Arial" panose="020B0604020202020204" pitchFamily="34" charset="0"/>
              </a:rPr>
              <a:t>low lead conversion rate</a:t>
            </a:r>
            <a:r>
              <a:rPr kumimoji="0" lang="en-US" altLang="en-US" sz="1800" b="0" i="0" u="none" strike="noStrike" cap="none" normalizeH="0" baseline="0" dirty="0">
                <a:ln>
                  <a:noFill/>
                </a:ln>
                <a:solidFill>
                  <a:schemeClr val="tx1"/>
                </a:solidFill>
                <a:effectLst/>
                <a:latin typeface="Arial" panose="020B0604020202020204" pitchFamily="34" charset="0"/>
              </a:rPr>
              <a:t> (approximately 30%). Although the company acquires leads from multiple sources, including website visits, search engine marketing, and referrals, only a small percentage of these leads convert into paying customers. This inefficiency results in wasted efforts by the sales team, as they spend time communicating with all leads instead of focusing on the most promising ones.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address this, the company aims to build a </a:t>
            </a:r>
            <a:r>
              <a:rPr kumimoji="0" lang="en-US" altLang="en-US" sz="1800" b="1" i="0" u="none" strike="noStrike" cap="none" normalizeH="0" baseline="0" dirty="0">
                <a:ln>
                  <a:noFill/>
                </a:ln>
                <a:solidFill>
                  <a:schemeClr val="tx1"/>
                </a:solidFill>
                <a:effectLst/>
                <a:latin typeface="Arial" panose="020B0604020202020204" pitchFamily="34" charset="0"/>
              </a:rPr>
              <a:t>predictive model</a:t>
            </a:r>
            <a:r>
              <a:rPr kumimoji="0" lang="en-US" altLang="en-US" sz="1800" b="0" i="0" u="none" strike="noStrike" cap="none" normalizeH="0" baseline="0" dirty="0">
                <a:ln>
                  <a:noFill/>
                </a:ln>
                <a:solidFill>
                  <a:schemeClr val="tx1"/>
                </a:solidFill>
                <a:effectLst/>
                <a:latin typeface="Arial" panose="020B0604020202020204" pitchFamily="34" charset="0"/>
              </a:rPr>
              <a:t> that assigns a </a:t>
            </a:r>
            <a:r>
              <a:rPr kumimoji="0" lang="en-US" altLang="en-US" sz="1800" b="1" i="0" u="none" strike="noStrike" cap="none" normalizeH="0" baseline="0" dirty="0">
                <a:ln>
                  <a:noFill/>
                </a:ln>
                <a:solidFill>
                  <a:schemeClr val="tx1"/>
                </a:solidFill>
                <a:effectLst/>
                <a:latin typeface="Arial" panose="020B0604020202020204" pitchFamily="34" charset="0"/>
              </a:rPr>
              <a:t>lead score</a:t>
            </a:r>
            <a:r>
              <a:rPr kumimoji="0" lang="en-US" altLang="en-US" sz="1800" b="0" i="0" u="none" strike="noStrike" cap="none" normalizeH="0" baseline="0" dirty="0">
                <a:ln>
                  <a:noFill/>
                </a:ln>
                <a:solidFill>
                  <a:schemeClr val="tx1"/>
                </a:solidFill>
                <a:effectLst/>
                <a:latin typeface="Arial" panose="020B0604020202020204" pitchFamily="34" charset="0"/>
              </a:rPr>
              <a:t> to each lead. Leads with higher scores should indicate a higher likelihood of conversion. By identifying these </a:t>
            </a:r>
            <a:r>
              <a:rPr kumimoji="0" lang="en-US" altLang="en-US" sz="1800" b="1" i="0" u="none" strike="noStrike" cap="none" normalizeH="0" baseline="0" dirty="0">
                <a:ln>
                  <a:noFill/>
                </a:ln>
                <a:solidFill>
                  <a:schemeClr val="tx1"/>
                </a:solidFill>
                <a:effectLst/>
                <a:latin typeface="Arial" panose="020B0604020202020204" pitchFamily="34" charset="0"/>
              </a:rPr>
              <a:t>"Hot Leads"</a:t>
            </a:r>
            <a:r>
              <a:rPr kumimoji="0" lang="en-US" altLang="en-US" sz="1800" b="0" i="0" u="none" strike="noStrike" cap="none" normalizeH="0" baseline="0" dirty="0">
                <a:ln>
                  <a:noFill/>
                </a:ln>
                <a:solidFill>
                  <a:schemeClr val="tx1"/>
                </a:solidFill>
                <a:effectLst/>
                <a:latin typeface="Arial" panose="020B0604020202020204" pitchFamily="34" charset="0"/>
              </a:rPr>
              <a:t>, X Education hopes to optimize its sales process and achieve a target lead conversion rate of </a:t>
            </a:r>
            <a:r>
              <a:rPr kumimoji="0" lang="en-US" altLang="en-US" sz="1800" b="1" i="0" u="none" strike="noStrike" cap="none" normalizeH="0" baseline="0" dirty="0">
                <a:ln>
                  <a:noFill/>
                </a:ln>
                <a:solidFill>
                  <a:schemeClr val="tx1"/>
                </a:solidFill>
                <a:effectLst/>
                <a:latin typeface="Arial" panose="020B0604020202020204" pitchFamily="34" charset="0"/>
              </a:rPr>
              <a:t>80%</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provided dataset contains ~9,000 leads with attributes like </a:t>
            </a:r>
            <a:r>
              <a:rPr lang="en-US" altLang="en-US" dirty="0">
                <a:latin typeface="Arial" panose="020B0604020202020204" pitchFamily="34" charset="0"/>
              </a:rPr>
              <a:t>Lead Source, Total Time Spent on Website, and Last Activity. The target variable, Converted (1 for converted, 0 for not converted), will help build the model. Additionally, data preprocessing challenges, such as handling null values and irrelevant levels like "Select" in categorical variables, need to be addressed.</a:t>
            </a:r>
          </a:p>
        </p:txBody>
      </p:sp>
    </p:spTree>
    <p:extLst>
      <p:ext uri="{BB962C8B-B14F-4D97-AF65-F5344CB8AC3E}">
        <p14:creationId xmlns:p14="http://schemas.microsoft.com/office/powerpoint/2010/main" val="846986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680C98-650F-A865-696C-D6FF7E07134C}"/>
              </a:ext>
            </a:extLst>
          </p:cNvPr>
          <p:cNvSpPr>
            <a:spLocks noGrp="1"/>
          </p:cNvSpPr>
          <p:nvPr>
            <p:ph type="title" idx="4294967295"/>
          </p:nvPr>
        </p:nvSpPr>
        <p:spPr>
          <a:xfrm>
            <a:off x="406400" y="287339"/>
            <a:ext cx="7670800" cy="614362"/>
          </a:xfrm>
        </p:spPr>
        <p:txBody>
          <a:bodyPr>
            <a:normAutofit/>
          </a:bodyPr>
          <a:lstStyle/>
          <a:p>
            <a:r>
              <a:rPr lang="en-IN" sz="3200" b="1" dirty="0"/>
              <a:t>Goal of the Analysis</a:t>
            </a:r>
          </a:p>
        </p:txBody>
      </p:sp>
      <p:sp>
        <p:nvSpPr>
          <p:cNvPr id="2" name="TextBox 1">
            <a:extLst>
              <a:ext uri="{FF2B5EF4-FFF2-40B4-BE49-F238E27FC236}">
                <a16:creationId xmlns:a16="http://schemas.microsoft.com/office/drawing/2014/main" id="{7B673865-FE25-9279-8E5B-EE84044F790B}"/>
              </a:ext>
            </a:extLst>
          </p:cNvPr>
          <p:cNvSpPr txBox="1"/>
          <p:nvPr/>
        </p:nvSpPr>
        <p:spPr>
          <a:xfrm>
            <a:off x="508000" y="1206500"/>
            <a:ext cx="8547100" cy="923330"/>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7E3C2A90-7FC8-4C75-29BE-555C071EE231}"/>
              </a:ext>
            </a:extLst>
          </p:cNvPr>
          <p:cNvPicPr>
            <a:picLocks noChangeAspect="1"/>
          </p:cNvPicPr>
          <p:nvPr/>
        </p:nvPicPr>
        <p:blipFill>
          <a:blip r:embed="rId2"/>
          <a:stretch>
            <a:fillRect/>
          </a:stretch>
        </p:blipFill>
        <p:spPr>
          <a:xfrm>
            <a:off x="9055100" y="2372499"/>
            <a:ext cx="3179153" cy="2992536"/>
          </a:xfrm>
          <a:prstGeom prst="rect">
            <a:avLst/>
          </a:prstGeom>
        </p:spPr>
      </p:pic>
    </p:spTree>
    <p:extLst>
      <p:ext uri="{BB962C8B-B14F-4D97-AF65-F5344CB8AC3E}">
        <p14:creationId xmlns:p14="http://schemas.microsoft.com/office/powerpoint/2010/main" val="274012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680C98-650F-A865-696C-D6FF7E07134C}"/>
              </a:ext>
            </a:extLst>
          </p:cNvPr>
          <p:cNvSpPr>
            <a:spLocks noGrp="1"/>
          </p:cNvSpPr>
          <p:nvPr>
            <p:ph type="title" idx="4294967295"/>
          </p:nvPr>
        </p:nvSpPr>
        <p:spPr>
          <a:xfrm>
            <a:off x="406400" y="287339"/>
            <a:ext cx="7670800" cy="614362"/>
          </a:xfrm>
        </p:spPr>
        <p:txBody>
          <a:bodyPr vert="horz" lIns="91440" tIns="45720" rIns="91440" bIns="45720" rtlCol="0" anchor="b">
            <a:normAutofit/>
          </a:bodyPr>
          <a:lstStyle/>
          <a:p>
            <a:r>
              <a:rPr lang="en-IN" sz="3200" b="1" dirty="0"/>
              <a:t>Data Exploration &amp; Pre-processing</a:t>
            </a:r>
          </a:p>
        </p:txBody>
      </p:sp>
      <p:sp>
        <p:nvSpPr>
          <p:cNvPr id="5" name="TextBox 4">
            <a:extLst>
              <a:ext uri="{FF2B5EF4-FFF2-40B4-BE49-F238E27FC236}">
                <a16:creationId xmlns:a16="http://schemas.microsoft.com/office/drawing/2014/main" id="{8B395658-EBF0-2EA7-A190-240BF3B85C6C}"/>
              </a:ext>
            </a:extLst>
          </p:cNvPr>
          <p:cNvSpPr txBox="1"/>
          <p:nvPr/>
        </p:nvSpPr>
        <p:spPr>
          <a:xfrm>
            <a:off x="508000" y="1079500"/>
            <a:ext cx="85471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Among the provided dataset: </a:t>
            </a:r>
          </a:p>
          <a:p>
            <a:r>
              <a:rPr lang="en-US" dirty="0"/>
              <a:t>1. d skewness.</a:t>
            </a:r>
          </a:p>
          <a:p>
            <a:r>
              <a:rPr lang="en-US" dirty="0"/>
              <a:t>	a. If the numerical column is almost symmetrical (normal distribution), replace the missing values with mean</a:t>
            </a:r>
          </a:p>
          <a:p>
            <a:r>
              <a:rPr lang="en-US" dirty="0"/>
              <a:t>	b. If the numerical column is highly skewed (positive/negative), replace the missing values with median</a:t>
            </a:r>
          </a:p>
          <a:p>
            <a:r>
              <a:rPr lang="en-US" dirty="0"/>
              <a:t>	c. For categorical column, replace the missing values based on domain knowledge and to the mode value.</a:t>
            </a:r>
          </a:p>
          <a:p>
            <a:r>
              <a:rPr lang="en-US" dirty="0"/>
              <a:t>3. </a:t>
            </a:r>
            <a:r>
              <a:rPr lang="en-IN" dirty="0"/>
              <a:t>Convert the continuous numerical value column to discrete categorical values by using some logic in custom function and introducing new columns using Feature Engineering.</a:t>
            </a:r>
          </a:p>
        </p:txBody>
      </p:sp>
      <p:pic>
        <p:nvPicPr>
          <p:cNvPr id="7" name="Picture 6">
            <a:extLst>
              <a:ext uri="{FF2B5EF4-FFF2-40B4-BE49-F238E27FC236}">
                <a16:creationId xmlns:a16="http://schemas.microsoft.com/office/drawing/2014/main" id="{01F6445D-97F5-FD5E-C3A6-3B5926A5D5F5}"/>
              </a:ext>
            </a:extLst>
          </p:cNvPr>
          <p:cNvPicPr>
            <a:picLocks noChangeAspect="1"/>
          </p:cNvPicPr>
          <p:nvPr/>
        </p:nvPicPr>
        <p:blipFill>
          <a:blip r:embed="rId2"/>
          <a:stretch>
            <a:fillRect/>
          </a:stretch>
        </p:blipFill>
        <p:spPr>
          <a:xfrm>
            <a:off x="8991600" y="2327698"/>
            <a:ext cx="3136900" cy="3017683"/>
          </a:xfrm>
          <a:prstGeom prst="rect">
            <a:avLst/>
          </a:prstGeom>
        </p:spPr>
      </p:pic>
    </p:spTree>
    <p:extLst>
      <p:ext uri="{BB962C8B-B14F-4D97-AF65-F5344CB8AC3E}">
        <p14:creationId xmlns:p14="http://schemas.microsoft.com/office/powerpoint/2010/main" val="168194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680C98-650F-A865-696C-D6FF7E07134C}"/>
              </a:ext>
            </a:extLst>
          </p:cNvPr>
          <p:cNvSpPr>
            <a:spLocks noGrp="1"/>
          </p:cNvSpPr>
          <p:nvPr>
            <p:ph type="title" idx="4294967295"/>
          </p:nvPr>
        </p:nvSpPr>
        <p:spPr>
          <a:xfrm>
            <a:off x="406400" y="287339"/>
            <a:ext cx="7670800" cy="614362"/>
          </a:xfrm>
        </p:spPr>
        <p:txBody>
          <a:bodyPr>
            <a:normAutofit/>
          </a:bodyPr>
          <a:lstStyle/>
          <a:p>
            <a:r>
              <a:rPr lang="en-IN" sz="3200" b="1" dirty="0"/>
              <a:t>Key Insights from EDA</a:t>
            </a:r>
          </a:p>
        </p:txBody>
      </p:sp>
      <p:sp>
        <p:nvSpPr>
          <p:cNvPr id="2" name="TextBox 1">
            <a:extLst>
              <a:ext uri="{FF2B5EF4-FFF2-40B4-BE49-F238E27FC236}">
                <a16:creationId xmlns:a16="http://schemas.microsoft.com/office/drawing/2014/main" id="{8AE9FC6F-A3E7-17E6-F251-F188A2816645}"/>
              </a:ext>
            </a:extLst>
          </p:cNvPr>
          <p:cNvSpPr txBox="1"/>
          <p:nvPr/>
        </p:nvSpPr>
        <p:spPr>
          <a:xfrm>
            <a:off x="275641" y="1143000"/>
            <a:ext cx="5833235" cy="3416320"/>
          </a:xfrm>
          <a:prstGeom prst="rect">
            <a:avLst/>
          </a:prstGeom>
          <a:noFill/>
        </p:spPr>
        <p:txBody>
          <a:bodyPr wrap="square" rtlCol="0">
            <a:spAutoFit/>
          </a:bodyPr>
          <a:lstStyle/>
          <a:p>
            <a:pPr marL="285750" indent="-285750">
              <a:buFont typeface="Arial" panose="020B0604020202020204" pitchFamily="34" charset="0"/>
              <a:buChar char="•"/>
            </a:pPr>
            <a:r>
              <a:rPr lang="en-IN" dirty="0"/>
              <a:t>More Defaulters in Cash loans than in Revolving Loan</a:t>
            </a:r>
          </a:p>
          <a:p>
            <a:pPr marL="285750" indent="-285750">
              <a:buFont typeface="Arial" panose="020B0604020202020204" pitchFamily="34" charset="0"/>
              <a:buChar char="•"/>
            </a:pPr>
            <a:r>
              <a:rPr lang="en-IN" dirty="0"/>
              <a:t>Female applicants default more than male</a:t>
            </a:r>
          </a:p>
          <a:p>
            <a:pPr marL="285750" indent="-285750">
              <a:buFont typeface="Arial" panose="020B0604020202020204" pitchFamily="34" charset="0"/>
              <a:buChar char="•"/>
            </a:pPr>
            <a:r>
              <a:rPr lang="en-IN" dirty="0"/>
              <a:t>Applicants having own car are less prone to be defaulter</a:t>
            </a:r>
          </a:p>
          <a:p>
            <a:pPr marL="285750" indent="-285750">
              <a:buFont typeface="Arial" panose="020B0604020202020204" pitchFamily="34" charset="0"/>
              <a:buChar char="•"/>
            </a:pPr>
            <a:r>
              <a:rPr lang="en-IN" dirty="0"/>
              <a:t>Applicants having own house/flat are having more difficulties in paying back</a:t>
            </a:r>
          </a:p>
          <a:p>
            <a:pPr marL="285750" indent="-285750">
              <a:buFont typeface="Arial" panose="020B0604020202020204" pitchFamily="34" charset="0"/>
              <a:buChar char="•"/>
            </a:pPr>
            <a:r>
              <a:rPr lang="en-IN" dirty="0"/>
              <a:t>Working professionals are having more difficulties in paying back for their loan than Pensioners</a:t>
            </a:r>
          </a:p>
          <a:p>
            <a:pPr marL="285750" indent="-285750">
              <a:buFont typeface="Arial" panose="020B0604020202020204" pitchFamily="34" charset="0"/>
              <a:buChar char="•"/>
            </a:pPr>
            <a:r>
              <a:rPr lang="en-IN" dirty="0"/>
              <a:t>Applicants with Secondary / Secondary special educations are having more difficulties in paying back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CC9A1316-3A44-2E19-88E3-1E27545C7560}"/>
              </a:ext>
            </a:extLst>
          </p:cNvPr>
          <p:cNvPicPr>
            <a:picLocks noChangeAspect="1"/>
          </p:cNvPicPr>
          <p:nvPr/>
        </p:nvPicPr>
        <p:blipFill>
          <a:blip r:embed="rId2"/>
          <a:stretch>
            <a:fillRect/>
          </a:stretch>
        </p:blipFill>
        <p:spPr>
          <a:xfrm>
            <a:off x="6685006" y="31720"/>
            <a:ext cx="2623418" cy="2067434"/>
          </a:xfrm>
          <a:prstGeom prst="rect">
            <a:avLst/>
          </a:prstGeom>
        </p:spPr>
      </p:pic>
      <p:pic>
        <p:nvPicPr>
          <p:cNvPr id="7" name="Picture 6">
            <a:extLst>
              <a:ext uri="{FF2B5EF4-FFF2-40B4-BE49-F238E27FC236}">
                <a16:creationId xmlns:a16="http://schemas.microsoft.com/office/drawing/2014/main" id="{9FC35DF1-8110-A4CB-76A8-E4787F55D825}"/>
              </a:ext>
            </a:extLst>
          </p:cNvPr>
          <p:cNvPicPr>
            <a:picLocks noChangeAspect="1"/>
          </p:cNvPicPr>
          <p:nvPr/>
        </p:nvPicPr>
        <p:blipFill>
          <a:blip r:embed="rId3"/>
          <a:stretch>
            <a:fillRect/>
          </a:stretch>
        </p:blipFill>
        <p:spPr>
          <a:xfrm>
            <a:off x="9662912" y="44783"/>
            <a:ext cx="2468839" cy="2096822"/>
          </a:xfrm>
          <a:prstGeom prst="rect">
            <a:avLst/>
          </a:prstGeom>
        </p:spPr>
      </p:pic>
      <p:pic>
        <p:nvPicPr>
          <p:cNvPr id="9" name="Picture 8">
            <a:extLst>
              <a:ext uri="{FF2B5EF4-FFF2-40B4-BE49-F238E27FC236}">
                <a16:creationId xmlns:a16="http://schemas.microsoft.com/office/drawing/2014/main" id="{976115BF-5B3A-BF10-88B2-D9B4A7D8B33C}"/>
              </a:ext>
            </a:extLst>
          </p:cNvPr>
          <p:cNvPicPr>
            <a:picLocks noChangeAspect="1"/>
          </p:cNvPicPr>
          <p:nvPr/>
        </p:nvPicPr>
        <p:blipFill>
          <a:blip r:embed="rId4"/>
          <a:stretch>
            <a:fillRect/>
          </a:stretch>
        </p:blipFill>
        <p:spPr>
          <a:xfrm>
            <a:off x="6685006" y="2156199"/>
            <a:ext cx="2623418" cy="2014625"/>
          </a:xfrm>
          <a:prstGeom prst="rect">
            <a:avLst/>
          </a:prstGeom>
        </p:spPr>
      </p:pic>
      <p:pic>
        <p:nvPicPr>
          <p:cNvPr id="11" name="Picture 10">
            <a:extLst>
              <a:ext uri="{FF2B5EF4-FFF2-40B4-BE49-F238E27FC236}">
                <a16:creationId xmlns:a16="http://schemas.microsoft.com/office/drawing/2014/main" id="{B4FA8D62-ECB0-BB49-F8C3-E920BCE1A001}"/>
              </a:ext>
            </a:extLst>
          </p:cNvPr>
          <p:cNvPicPr>
            <a:picLocks noChangeAspect="1"/>
          </p:cNvPicPr>
          <p:nvPr/>
        </p:nvPicPr>
        <p:blipFill>
          <a:blip r:embed="rId5"/>
          <a:stretch>
            <a:fillRect/>
          </a:stretch>
        </p:blipFill>
        <p:spPr>
          <a:xfrm>
            <a:off x="9665541" y="2250558"/>
            <a:ext cx="2491400" cy="1929078"/>
          </a:xfrm>
          <a:prstGeom prst="rect">
            <a:avLst/>
          </a:prstGeom>
        </p:spPr>
      </p:pic>
      <p:pic>
        <p:nvPicPr>
          <p:cNvPr id="19" name="Picture 18">
            <a:extLst>
              <a:ext uri="{FF2B5EF4-FFF2-40B4-BE49-F238E27FC236}">
                <a16:creationId xmlns:a16="http://schemas.microsoft.com/office/drawing/2014/main" id="{5894B751-BCDE-7CAE-2EFA-47AAB8315A66}"/>
              </a:ext>
            </a:extLst>
          </p:cNvPr>
          <p:cNvPicPr>
            <a:picLocks noChangeAspect="1"/>
          </p:cNvPicPr>
          <p:nvPr/>
        </p:nvPicPr>
        <p:blipFill>
          <a:blip r:embed="rId6"/>
          <a:stretch>
            <a:fillRect/>
          </a:stretch>
        </p:blipFill>
        <p:spPr>
          <a:xfrm>
            <a:off x="6735582" y="4186460"/>
            <a:ext cx="2522266" cy="2151345"/>
          </a:xfrm>
          <a:prstGeom prst="rect">
            <a:avLst/>
          </a:prstGeom>
        </p:spPr>
      </p:pic>
      <p:pic>
        <p:nvPicPr>
          <p:cNvPr id="21" name="Picture 20">
            <a:extLst>
              <a:ext uri="{FF2B5EF4-FFF2-40B4-BE49-F238E27FC236}">
                <a16:creationId xmlns:a16="http://schemas.microsoft.com/office/drawing/2014/main" id="{966061C8-1629-A7E2-0349-7808F5D95357}"/>
              </a:ext>
            </a:extLst>
          </p:cNvPr>
          <p:cNvPicPr>
            <a:picLocks noChangeAspect="1"/>
          </p:cNvPicPr>
          <p:nvPr/>
        </p:nvPicPr>
        <p:blipFill>
          <a:blip r:embed="rId7"/>
          <a:stretch>
            <a:fillRect/>
          </a:stretch>
        </p:blipFill>
        <p:spPr>
          <a:xfrm>
            <a:off x="9767199" y="4181577"/>
            <a:ext cx="2351673" cy="2151345"/>
          </a:xfrm>
          <a:prstGeom prst="rect">
            <a:avLst/>
          </a:prstGeom>
        </p:spPr>
      </p:pic>
      <p:pic>
        <p:nvPicPr>
          <p:cNvPr id="17" name="Picture 16">
            <a:extLst>
              <a:ext uri="{FF2B5EF4-FFF2-40B4-BE49-F238E27FC236}">
                <a16:creationId xmlns:a16="http://schemas.microsoft.com/office/drawing/2014/main" id="{36D17DE3-705F-723B-99F6-87DC72779E8D}"/>
              </a:ext>
            </a:extLst>
          </p:cNvPr>
          <p:cNvPicPr>
            <a:picLocks noChangeAspect="1"/>
          </p:cNvPicPr>
          <p:nvPr/>
        </p:nvPicPr>
        <p:blipFill>
          <a:blip r:embed="rId8"/>
          <a:stretch>
            <a:fillRect/>
          </a:stretch>
        </p:blipFill>
        <p:spPr>
          <a:xfrm>
            <a:off x="9236220" y="5730886"/>
            <a:ext cx="590632" cy="543001"/>
          </a:xfrm>
          <a:prstGeom prst="rect">
            <a:avLst/>
          </a:prstGeom>
        </p:spPr>
      </p:pic>
    </p:spTree>
    <p:extLst>
      <p:ext uri="{BB962C8B-B14F-4D97-AF65-F5344CB8AC3E}">
        <p14:creationId xmlns:p14="http://schemas.microsoft.com/office/powerpoint/2010/main" val="374385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680C98-650F-A865-696C-D6FF7E07134C}"/>
              </a:ext>
            </a:extLst>
          </p:cNvPr>
          <p:cNvSpPr>
            <a:spLocks noGrp="1"/>
          </p:cNvSpPr>
          <p:nvPr>
            <p:ph type="title" idx="4294967295"/>
          </p:nvPr>
        </p:nvSpPr>
        <p:spPr>
          <a:xfrm>
            <a:off x="406400" y="287339"/>
            <a:ext cx="7670800" cy="614362"/>
          </a:xfrm>
        </p:spPr>
        <p:txBody>
          <a:bodyPr>
            <a:normAutofit/>
          </a:bodyPr>
          <a:lstStyle/>
          <a:p>
            <a:r>
              <a:rPr lang="en-IN" sz="3200" b="1" dirty="0"/>
              <a:t>EDA Insights – Feature Engineering</a:t>
            </a:r>
          </a:p>
        </p:txBody>
      </p:sp>
      <p:pic>
        <p:nvPicPr>
          <p:cNvPr id="3" name="Picture 2">
            <a:extLst>
              <a:ext uri="{FF2B5EF4-FFF2-40B4-BE49-F238E27FC236}">
                <a16:creationId xmlns:a16="http://schemas.microsoft.com/office/drawing/2014/main" id="{C81B466E-CBF7-2C63-648C-9085E18E2137}"/>
              </a:ext>
            </a:extLst>
          </p:cNvPr>
          <p:cNvPicPr>
            <a:picLocks noChangeAspect="1"/>
          </p:cNvPicPr>
          <p:nvPr/>
        </p:nvPicPr>
        <p:blipFill>
          <a:blip r:embed="rId2"/>
          <a:stretch>
            <a:fillRect/>
          </a:stretch>
        </p:blipFill>
        <p:spPr>
          <a:xfrm>
            <a:off x="6549592" y="29759"/>
            <a:ext cx="2754217" cy="2173455"/>
          </a:xfrm>
          <a:prstGeom prst="rect">
            <a:avLst/>
          </a:prstGeom>
        </p:spPr>
      </p:pic>
      <p:sp>
        <p:nvSpPr>
          <p:cNvPr id="5" name="TextBox 4">
            <a:extLst>
              <a:ext uri="{FF2B5EF4-FFF2-40B4-BE49-F238E27FC236}">
                <a16:creationId xmlns:a16="http://schemas.microsoft.com/office/drawing/2014/main" id="{206E97BC-8CC1-E78D-6807-8159C3BD9577}"/>
              </a:ext>
            </a:extLst>
          </p:cNvPr>
          <p:cNvSpPr txBox="1"/>
          <p:nvPr/>
        </p:nvSpPr>
        <p:spPr>
          <a:xfrm>
            <a:off x="175986" y="1018104"/>
            <a:ext cx="5920014" cy="3416320"/>
          </a:xfrm>
          <a:prstGeom prst="rect">
            <a:avLst/>
          </a:prstGeom>
          <a:noFill/>
        </p:spPr>
        <p:txBody>
          <a:bodyPr wrap="square" rtlCol="0">
            <a:spAutoFit/>
          </a:bodyPr>
          <a:lstStyle/>
          <a:p>
            <a:pPr marL="285750" indent="-285750">
              <a:buFont typeface="Arial" panose="020B0604020202020204" pitchFamily="34" charset="0"/>
              <a:buChar char="•"/>
            </a:pPr>
            <a:r>
              <a:rPr lang="en-IN" dirty="0"/>
              <a:t>4 Categorical columns have been created from the Numerical columns whose distribution is shown below.</a:t>
            </a:r>
          </a:p>
          <a:p>
            <a:pPr marL="285750" indent="-285750">
              <a:buFont typeface="Arial" panose="020B0604020202020204" pitchFamily="34" charset="0"/>
              <a:buChar char="•"/>
            </a:pPr>
            <a:r>
              <a:rPr lang="en-IN" dirty="0"/>
              <a:t>Mid age group applicants are the highest defaulters. Interesting to see, Young age group find more difficulties in paying back than other cases.</a:t>
            </a:r>
          </a:p>
          <a:p>
            <a:pPr marL="285750" indent="-285750">
              <a:buFont typeface="Arial" panose="020B0604020202020204" pitchFamily="34" charset="0"/>
              <a:buChar char="•"/>
            </a:pPr>
            <a:r>
              <a:rPr lang="en-IN" dirty="0"/>
              <a:t>Low and Medium Credit groups are top 2 defaulters and a risky segment whereas High Credit Group are the lowest defaulter.</a:t>
            </a:r>
          </a:p>
          <a:p>
            <a:pPr marL="285750" indent="-285750">
              <a:buFont typeface="Arial" panose="020B0604020202020204" pitchFamily="34" charset="0"/>
              <a:buChar char="•"/>
            </a:pPr>
            <a:r>
              <a:rPr lang="en-IN" dirty="0"/>
              <a:t>Surprisingly, High income group has the highest defaulter, followed by Medium and Low income groups.</a:t>
            </a:r>
          </a:p>
          <a:p>
            <a:pPr marL="285750" indent="-285750">
              <a:buFont typeface="Arial" panose="020B0604020202020204" pitchFamily="34" charset="0"/>
              <a:buChar char="•"/>
            </a:pPr>
            <a:r>
              <a:rPr lang="en-IN" dirty="0"/>
              <a:t>Low and Medium External source rating have the highest defaulters.</a:t>
            </a:r>
          </a:p>
        </p:txBody>
      </p:sp>
      <p:pic>
        <p:nvPicPr>
          <p:cNvPr id="7" name="Picture 6">
            <a:extLst>
              <a:ext uri="{FF2B5EF4-FFF2-40B4-BE49-F238E27FC236}">
                <a16:creationId xmlns:a16="http://schemas.microsoft.com/office/drawing/2014/main" id="{42ACBD3C-B67E-1746-B618-550CFEF59ACB}"/>
              </a:ext>
            </a:extLst>
          </p:cNvPr>
          <p:cNvPicPr>
            <a:picLocks noChangeAspect="1"/>
          </p:cNvPicPr>
          <p:nvPr/>
        </p:nvPicPr>
        <p:blipFill>
          <a:blip r:embed="rId3"/>
          <a:stretch>
            <a:fillRect/>
          </a:stretch>
        </p:blipFill>
        <p:spPr>
          <a:xfrm>
            <a:off x="9393964" y="56737"/>
            <a:ext cx="2754217" cy="2172526"/>
          </a:xfrm>
          <a:prstGeom prst="rect">
            <a:avLst/>
          </a:prstGeom>
        </p:spPr>
      </p:pic>
      <p:pic>
        <p:nvPicPr>
          <p:cNvPr id="9" name="Picture 8">
            <a:extLst>
              <a:ext uri="{FF2B5EF4-FFF2-40B4-BE49-F238E27FC236}">
                <a16:creationId xmlns:a16="http://schemas.microsoft.com/office/drawing/2014/main" id="{83A1170D-413C-D215-3BC5-DDC3E2FD1204}"/>
              </a:ext>
            </a:extLst>
          </p:cNvPr>
          <p:cNvPicPr>
            <a:picLocks noChangeAspect="1"/>
          </p:cNvPicPr>
          <p:nvPr/>
        </p:nvPicPr>
        <p:blipFill>
          <a:blip r:embed="rId4"/>
          <a:stretch>
            <a:fillRect/>
          </a:stretch>
        </p:blipFill>
        <p:spPr>
          <a:xfrm>
            <a:off x="6549591" y="2190335"/>
            <a:ext cx="2754217" cy="2149421"/>
          </a:xfrm>
          <a:prstGeom prst="rect">
            <a:avLst/>
          </a:prstGeom>
        </p:spPr>
      </p:pic>
      <p:pic>
        <p:nvPicPr>
          <p:cNvPr id="11" name="Picture 10">
            <a:extLst>
              <a:ext uri="{FF2B5EF4-FFF2-40B4-BE49-F238E27FC236}">
                <a16:creationId xmlns:a16="http://schemas.microsoft.com/office/drawing/2014/main" id="{87EE143B-DBB2-20D8-1D6C-68893E342348}"/>
              </a:ext>
            </a:extLst>
          </p:cNvPr>
          <p:cNvPicPr>
            <a:picLocks noChangeAspect="1"/>
          </p:cNvPicPr>
          <p:nvPr/>
        </p:nvPicPr>
        <p:blipFill>
          <a:blip r:embed="rId5"/>
          <a:stretch>
            <a:fillRect/>
          </a:stretch>
        </p:blipFill>
        <p:spPr>
          <a:xfrm>
            <a:off x="9393964" y="2255021"/>
            <a:ext cx="2798036" cy="2182645"/>
          </a:xfrm>
          <a:prstGeom prst="rect">
            <a:avLst/>
          </a:prstGeom>
        </p:spPr>
      </p:pic>
      <p:pic>
        <p:nvPicPr>
          <p:cNvPr id="13" name="Picture 12">
            <a:extLst>
              <a:ext uri="{FF2B5EF4-FFF2-40B4-BE49-F238E27FC236}">
                <a16:creationId xmlns:a16="http://schemas.microsoft.com/office/drawing/2014/main" id="{65B21340-FA3C-BE41-58C6-233B102A22F4}"/>
              </a:ext>
            </a:extLst>
          </p:cNvPr>
          <p:cNvPicPr>
            <a:picLocks noChangeAspect="1"/>
          </p:cNvPicPr>
          <p:nvPr/>
        </p:nvPicPr>
        <p:blipFill>
          <a:blip r:embed="rId6"/>
          <a:stretch>
            <a:fillRect/>
          </a:stretch>
        </p:blipFill>
        <p:spPr>
          <a:xfrm>
            <a:off x="6664278" y="4476304"/>
            <a:ext cx="2658309" cy="2044148"/>
          </a:xfrm>
          <a:prstGeom prst="rect">
            <a:avLst/>
          </a:prstGeom>
        </p:spPr>
      </p:pic>
      <p:pic>
        <p:nvPicPr>
          <p:cNvPr id="15" name="Picture 14">
            <a:extLst>
              <a:ext uri="{FF2B5EF4-FFF2-40B4-BE49-F238E27FC236}">
                <a16:creationId xmlns:a16="http://schemas.microsoft.com/office/drawing/2014/main" id="{921BF804-6EFE-0324-66C7-3654ECD69B46}"/>
              </a:ext>
            </a:extLst>
          </p:cNvPr>
          <p:cNvPicPr>
            <a:picLocks noChangeAspect="1"/>
          </p:cNvPicPr>
          <p:nvPr/>
        </p:nvPicPr>
        <p:blipFill>
          <a:blip r:embed="rId7"/>
          <a:stretch>
            <a:fillRect/>
          </a:stretch>
        </p:blipFill>
        <p:spPr>
          <a:xfrm>
            <a:off x="3867859" y="4434424"/>
            <a:ext cx="2658309" cy="2073205"/>
          </a:xfrm>
          <a:prstGeom prst="rect">
            <a:avLst/>
          </a:prstGeom>
        </p:spPr>
      </p:pic>
      <p:pic>
        <p:nvPicPr>
          <p:cNvPr id="17" name="Picture 16">
            <a:extLst>
              <a:ext uri="{FF2B5EF4-FFF2-40B4-BE49-F238E27FC236}">
                <a16:creationId xmlns:a16="http://schemas.microsoft.com/office/drawing/2014/main" id="{7DF31A10-D3DE-2A0C-731E-32A3C7E824EA}"/>
              </a:ext>
            </a:extLst>
          </p:cNvPr>
          <p:cNvPicPr>
            <a:picLocks noChangeAspect="1"/>
          </p:cNvPicPr>
          <p:nvPr/>
        </p:nvPicPr>
        <p:blipFill>
          <a:blip r:embed="rId8"/>
          <a:stretch>
            <a:fillRect/>
          </a:stretch>
        </p:blipFill>
        <p:spPr>
          <a:xfrm>
            <a:off x="9441917" y="4476304"/>
            <a:ext cx="2658310" cy="2067049"/>
          </a:xfrm>
          <a:prstGeom prst="rect">
            <a:avLst/>
          </a:prstGeom>
        </p:spPr>
      </p:pic>
      <p:pic>
        <p:nvPicPr>
          <p:cNvPr id="19" name="Picture 18">
            <a:extLst>
              <a:ext uri="{FF2B5EF4-FFF2-40B4-BE49-F238E27FC236}">
                <a16:creationId xmlns:a16="http://schemas.microsoft.com/office/drawing/2014/main" id="{786EE6B8-4BF4-8913-13EA-6AA3FD4930C1}"/>
              </a:ext>
            </a:extLst>
          </p:cNvPr>
          <p:cNvPicPr>
            <a:picLocks noChangeAspect="1"/>
          </p:cNvPicPr>
          <p:nvPr/>
        </p:nvPicPr>
        <p:blipFill>
          <a:blip r:embed="rId9"/>
          <a:stretch>
            <a:fillRect/>
          </a:stretch>
        </p:blipFill>
        <p:spPr>
          <a:xfrm>
            <a:off x="1027498" y="4476304"/>
            <a:ext cx="2721031" cy="2031325"/>
          </a:xfrm>
          <a:prstGeom prst="rect">
            <a:avLst/>
          </a:prstGeom>
        </p:spPr>
      </p:pic>
    </p:spTree>
    <p:extLst>
      <p:ext uri="{BB962C8B-B14F-4D97-AF65-F5344CB8AC3E}">
        <p14:creationId xmlns:p14="http://schemas.microsoft.com/office/powerpoint/2010/main" val="58948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680C98-650F-A865-696C-D6FF7E07134C}"/>
              </a:ext>
            </a:extLst>
          </p:cNvPr>
          <p:cNvSpPr>
            <a:spLocks noGrp="1"/>
          </p:cNvSpPr>
          <p:nvPr>
            <p:ph type="title" idx="4294967295"/>
          </p:nvPr>
        </p:nvSpPr>
        <p:spPr>
          <a:xfrm>
            <a:off x="63500" y="287339"/>
            <a:ext cx="7670800" cy="614362"/>
          </a:xfrm>
        </p:spPr>
        <p:txBody>
          <a:bodyPr vert="horz" lIns="91440" tIns="45720" rIns="91440" bIns="45720" rtlCol="0" anchor="b">
            <a:normAutofit/>
          </a:bodyPr>
          <a:lstStyle/>
          <a:p>
            <a:r>
              <a:rPr lang="en-IN" sz="3200" b="1" dirty="0"/>
              <a:t>Model Development</a:t>
            </a:r>
          </a:p>
        </p:txBody>
      </p:sp>
      <p:pic>
        <p:nvPicPr>
          <p:cNvPr id="3" name="Picture 2">
            <a:extLst>
              <a:ext uri="{FF2B5EF4-FFF2-40B4-BE49-F238E27FC236}">
                <a16:creationId xmlns:a16="http://schemas.microsoft.com/office/drawing/2014/main" id="{3DC7756D-5AED-8A4E-B61F-BA857ABB22DD}"/>
              </a:ext>
            </a:extLst>
          </p:cNvPr>
          <p:cNvPicPr>
            <a:picLocks noChangeAspect="1"/>
          </p:cNvPicPr>
          <p:nvPr/>
        </p:nvPicPr>
        <p:blipFill>
          <a:blip r:embed="rId2"/>
          <a:stretch>
            <a:fillRect/>
          </a:stretch>
        </p:blipFill>
        <p:spPr>
          <a:xfrm>
            <a:off x="5300325" y="25759"/>
            <a:ext cx="6864093" cy="6108341"/>
          </a:xfrm>
          <a:prstGeom prst="rect">
            <a:avLst/>
          </a:prstGeom>
        </p:spPr>
      </p:pic>
      <p:sp>
        <p:nvSpPr>
          <p:cNvPr id="5" name="TextBox 4">
            <a:extLst>
              <a:ext uri="{FF2B5EF4-FFF2-40B4-BE49-F238E27FC236}">
                <a16:creationId xmlns:a16="http://schemas.microsoft.com/office/drawing/2014/main" id="{C9BDB168-D30D-CBBD-1CA4-72BB413EBFFD}"/>
              </a:ext>
            </a:extLst>
          </p:cNvPr>
          <p:cNvSpPr txBox="1"/>
          <p:nvPr/>
        </p:nvSpPr>
        <p:spPr>
          <a:xfrm>
            <a:off x="175986" y="1018104"/>
            <a:ext cx="4911475" cy="4801314"/>
          </a:xfrm>
          <a:prstGeom prst="rect">
            <a:avLst/>
          </a:prstGeom>
          <a:noFill/>
        </p:spPr>
        <p:txBody>
          <a:bodyPr wrap="square" rtlCol="0">
            <a:spAutoFit/>
          </a:bodyPr>
          <a:lstStyle/>
          <a:p>
            <a:pPr marL="285750" indent="-285750">
              <a:buFont typeface="Arial" panose="020B0604020202020204" pitchFamily="34" charset="0"/>
              <a:buChar char="•"/>
            </a:pPr>
            <a:r>
              <a:rPr lang="en-IN" dirty="0"/>
              <a:t>Numerical field correlations are shown in the heatmap</a:t>
            </a:r>
          </a:p>
          <a:p>
            <a:pPr marL="285750" indent="-285750">
              <a:buFont typeface="Arial" panose="020B0604020202020204" pitchFamily="34" charset="0"/>
              <a:buChar char="•"/>
            </a:pPr>
            <a:r>
              <a:rPr lang="en-IN" dirty="0"/>
              <a:t>Top 10 correlation of the numerical columns are as described in the table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graphicFrame>
        <p:nvGraphicFramePr>
          <p:cNvPr id="6" name="Table 5">
            <a:extLst>
              <a:ext uri="{FF2B5EF4-FFF2-40B4-BE49-F238E27FC236}">
                <a16:creationId xmlns:a16="http://schemas.microsoft.com/office/drawing/2014/main" id="{D3165BD0-E854-59C0-8A2E-BDBFA4574ECF}"/>
              </a:ext>
            </a:extLst>
          </p:cNvPr>
          <p:cNvGraphicFramePr>
            <a:graphicFrameLocks noGrp="1"/>
          </p:cNvGraphicFramePr>
          <p:nvPr>
            <p:extLst>
              <p:ext uri="{D42A27DB-BD31-4B8C-83A1-F6EECF244321}">
                <p14:modId xmlns:p14="http://schemas.microsoft.com/office/powerpoint/2010/main" val="2158092651"/>
              </p:ext>
            </p:extLst>
          </p:nvPr>
        </p:nvGraphicFramePr>
        <p:xfrm>
          <a:off x="443592" y="2218433"/>
          <a:ext cx="4763407" cy="3130519"/>
        </p:xfrm>
        <a:graphic>
          <a:graphicData uri="http://schemas.openxmlformats.org/drawingml/2006/table">
            <a:tbl>
              <a:tblPr firstRow="1" bandRow="1">
                <a:tableStyleId>{5C22544A-7EE6-4342-B048-85BDC9FD1C3A}</a:tableStyleId>
              </a:tblPr>
              <a:tblGrid>
                <a:gridCol w="1931307">
                  <a:extLst>
                    <a:ext uri="{9D8B030D-6E8A-4147-A177-3AD203B41FA5}">
                      <a16:colId xmlns:a16="http://schemas.microsoft.com/office/drawing/2014/main" val="3472584762"/>
                    </a:ext>
                  </a:extLst>
                </a:gridCol>
                <a:gridCol w="1892300">
                  <a:extLst>
                    <a:ext uri="{9D8B030D-6E8A-4147-A177-3AD203B41FA5}">
                      <a16:colId xmlns:a16="http://schemas.microsoft.com/office/drawing/2014/main" val="748413203"/>
                    </a:ext>
                  </a:extLst>
                </a:gridCol>
                <a:gridCol w="939800">
                  <a:extLst>
                    <a:ext uri="{9D8B030D-6E8A-4147-A177-3AD203B41FA5}">
                      <a16:colId xmlns:a16="http://schemas.microsoft.com/office/drawing/2014/main" val="1911187294"/>
                    </a:ext>
                  </a:extLst>
                </a:gridCol>
              </a:tblGrid>
              <a:tr h="297218">
                <a:tc>
                  <a:txBody>
                    <a:bodyPr/>
                    <a:lstStyle/>
                    <a:p>
                      <a:r>
                        <a:rPr lang="en-IN" sz="1400" dirty="0"/>
                        <a:t>Column 1</a:t>
                      </a:r>
                    </a:p>
                  </a:txBody>
                  <a:tcPr/>
                </a:tc>
                <a:tc>
                  <a:txBody>
                    <a:bodyPr/>
                    <a:lstStyle/>
                    <a:p>
                      <a:r>
                        <a:rPr lang="en-IN" sz="1400" dirty="0"/>
                        <a:t>Column 2</a:t>
                      </a:r>
                    </a:p>
                  </a:txBody>
                  <a:tcPr/>
                </a:tc>
                <a:tc>
                  <a:txBody>
                    <a:bodyPr/>
                    <a:lstStyle/>
                    <a:p>
                      <a:r>
                        <a:rPr lang="en-IN" sz="1400" dirty="0"/>
                        <a:t>Corr value</a:t>
                      </a:r>
                    </a:p>
                  </a:txBody>
                  <a:tcPr/>
                </a:tc>
                <a:extLst>
                  <a:ext uri="{0D108BD9-81ED-4DB2-BD59-A6C34878D82A}">
                    <a16:rowId xmlns:a16="http://schemas.microsoft.com/office/drawing/2014/main" val="2185554890"/>
                  </a:ext>
                </a:extLst>
              </a:tr>
              <a:tr h="268505">
                <a:tc>
                  <a:txBody>
                    <a:bodyPr/>
                    <a:lstStyle/>
                    <a:p>
                      <a:r>
                        <a:rPr lang="en-IN" sz="1150" kern="1200" dirty="0">
                          <a:solidFill>
                            <a:schemeClr val="dk1"/>
                          </a:solidFill>
                          <a:effectLst/>
                        </a:rPr>
                        <a:t>YRS_EMPLYD</a:t>
                      </a:r>
                      <a:endParaRPr lang="en-IN" sz="1150" dirty="0"/>
                    </a:p>
                  </a:txBody>
                  <a:tcPr/>
                </a:tc>
                <a:tc>
                  <a:txBody>
                    <a:bodyPr/>
                    <a:lstStyle/>
                    <a:p>
                      <a:r>
                        <a:rPr lang="en-IN" sz="1150" kern="1200" dirty="0">
                          <a:solidFill>
                            <a:schemeClr val="dk1"/>
                          </a:solidFill>
                          <a:effectLst/>
                        </a:rPr>
                        <a:t>FLAG_EMP_PHONE</a:t>
                      </a:r>
                      <a:endParaRPr lang="en-IN" sz="1150" dirty="0"/>
                    </a:p>
                  </a:txBody>
                  <a:tcPr/>
                </a:tc>
                <a:tc>
                  <a:txBody>
                    <a:bodyPr/>
                    <a:lstStyle/>
                    <a:p>
                      <a:r>
                        <a:rPr lang="en-IN" sz="1150" kern="1200" dirty="0">
                          <a:solidFill>
                            <a:schemeClr val="dk1"/>
                          </a:solidFill>
                          <a:effectLst/>
                        </a:rPr>
                        <a:t>0.999622</a:t>
                      </a:r>
                      <a:endParaRPr lang="en-IN" sz="1150" dirty="0"/>
                    </a:p>
                  </a:txBody>
                  <a:tcPr/>
                </a:tc>
                <a:extLst>
                  <a:ext uri="{0D108BD9-81ED-4DB2-BD59-A6C34878D82A}">
                    <a16:rowId xmlns:a16="http://schemas.microsoft.com/office/drawing/2014/main" val="220655868"/>
                  </a:ext>
                </a:extLst>
              </a:tr>
              <a:tr h="0">
                <a:tc>
                  <a:txBody>
                    <a:bodyPr/>
                    <a:lstStyle/>
                    <a:p>
                      <a:r>
                        <a:rPr lang="en-US" sz="1150" kern="1200" dirty="0">
                          <a:solidFill>
                            <a:schemeClr val="dk1"/>
                          </a:solidFill>
                          <a:effectLst/>
                        </a:rPr>
                        <a:t>AMT_GOODS_PRICE</a:t>
                      </a:r>
                      <a:endParaRPr lang="en-IN" sz="1150" kern="1200" dirty="0">
                        <a:solidFill>
                          <a:schemeClr val="dk1"/>
                        </a:solidFill>
                        <a:effectLst/>
                        <a:latin typeface="+mn-lt"/>
                        <a:ea typeface="+mn-ea"/>
                        <a:cs typeface="+mn-cs"/>
                      </a:endParaRPr>
                    </a:p>
                  </a:txBody>
                  <a:tcPr/>
                </a:tc>
                <a:tc>
                  <a:txBody>
                    <a:bodyPr/>
                    <a:lstStyle/>
                    <a:p>
                      <a:r>
                        <a:rPr lang="en-US" sz="1150" kern="1200" dirty="0">
                          <a:solidFill>
                            <a:schemeClr val="dk1"/>
                          </a:solidFill>
                          <a:effectLst/>
                        </a:rPr>
                        <a:t>AMT_CREDIT</a:t>
                      </a:r>
                      <a:endParaRPr lang="en-IN" sz="1150" kern="1200" dirty="0">
                        <a:solidFill>
                          <a:schemeClr val="dk1"/>
                        </a:solidFill>
                        <a:effectLst/>
                        <a:latin typeface="+mn-lt"/>
                        <a:ea typeface="+mn-ea"/>
                        <a:cs typeface="+mn-cs"/>
                      </a:endParaRPr>
                    </a:p>
                  </a:txBody>
                  <a:tcPr/>
                </a:tc>
                <a:tc>
                  <a:txBody>
                    <a:bodyPr/>
                    <a:lstStyle/>
                    <a:p>
                      <a:r>
                        <a:rPr lang="en-US" sz="1150" kern="1200" dirty="0">
                          <a:solidFill>
                            <a:schemeClr val="dk1"/>
                          </a:solidFill>
                          <a:effectLst/>
                        </a:rPr>
                        <a:t>0.979252</a:t>
                      </a:r>
                      <a:endParaRPr lang="en-IN" sz="1150" kern="1200" dirty="0">
                        <a:solidFill>
                          <a:schemeClr val="dk1"/>
                        </a:solidFill>
                        <a:effectLst/>
                        <a:latin typeface="+mn-lt"/>
                        <a:ea typeface="+mn-ea"/>
                        <a:cs typeface="+mn-cs"/>
                      </a:endParaRPr>
                    </a:p>
                  </a:txBody>
                  <a:tcPr/>
                </a:tc>
                <a:extLst>
                  <a:ext uri="{0D108BD9-81ED-4DB2-BD59-A6C34878D82A}">
                    <a16:rowId xmlns:a16="http://schemas.microsoft.com/office/drawing/2014/main" val="3247214708"/>
                  </a:ext>
                </a:extLst>
              </a:tr>
              <a:tr h="0">
                <a:tc>
                  <a:txBody>
                    <a:bodyPr/>
                    <a:lstStyle/>
                    <a:p>
                      <a:r>
                        <a:rPr lang="en-US" sz="1150" kern="1200" dirty="0">
                          <a:solidFill>
                            <a:schemeClr val="dk1"/>
                          </a:solidFill>
                          <a:effectLst/>
                          <a:latin typeface="+mn-lt"/>
                          <a:ea typeface="+mn-ea"/>
                          <a:cs typeface="+mn-cs"/>
                        </a:rPr>
                        <a:t>CNT_FAM_MEMBERS</a:t>
                      </a:r>
                      <a:endParaRPr lang="en-IN" sz="1150" kern="1200" dirty="0">
                        <a:solidFill>
                          <a:schemeClr val="dk1"/>
                        </a:solidFill>
                        <a:effectLst/>
                        <a:latin typeface="+mn-lt"/>
                        <a:ea typeface="+mn-ea"/>
                        <a:cs typeface="+mn-cs"/>
                      </a:endParaRPr>
                    </a:p>
                  </a:txBody>
                  <a:tcPr/>
                </a:tc>
                <a:tc>
                  <a:txBody>
                    <a:bodyPr/>
                    <a:lstStyle/>
                    <a:p>
                      <a:r>
                        <a:rPr lang="en-US" sz="1150" kern="1200" dirty="0">
                          <a:solidFill>
                            <a:schemeClr val="dk1"/>
                          </a:solidFill>
                          <a:effectLst/>
                          <a:latin typeface="+mn-lt"/>
                          <a:ea typeface="+mn-ea"/>
                          <a:cs typeface="+mn-cs"/>
                        </a:rPr>
                        <a:t>CNT_CHILDREN</a:t>
                      </a:r>
                      <a:endParaRPr lang="en-IN" sz="1150" kern="1200" dirty="0">
                        <a:solidFill>
                          <a:schemeClr val="dk1"/>
                        </a:solidFill>
                        <a:effectLst/>
                        <a:latin typeface="+mn-lt"/>
                        <a:ea typeface="+mn-ea"/>
                        <a:cs typeface="+mn-cs"/>
                      </a:endParaRPr>
                    </a:p>
                  </a:txBody>
                  <a:tcPr/>
                </a:tc>
                <a:tc>
                  <a:txBody>
                    <a:bodyPr/>
                    <a:lstStyle/>
                    <a:p>
                      <a:r>
                        <a:rPr lang="en-IN" sz="1150" kern="1200" dirty="0">
                          <a:solidFill>
                            <a:schemeClr val="dk1"/>
                          </a:solidFill>
                          <a:effectLst/>
                          <a:latin typeface="+mn-lt"/>
                          <a:ea typeface="+mn-ea"/>
                          <a:cs typeface="+mn-cs"/>
                        </a:rPr>
                        <a:t> 0.881405</a:t>
                      </a:r>
                    </a:p>
                  </a:txBody>
                  <a:tcPr/>
                </a:tc>
                <a:extLst>
                  <a:ext uri="{0D108BD9-81ED-4DB2-BD59-A6C34878D82A}">
                    <a16:rowId xmlns:a16="http://schemas.microsoft.com/office/drawing/2014/main" val="2388131686"/>
                  </a:ext>
                </a:extLst>
              </a:tr>
              <a:tr h="0">
                <a:tc>
                  <a:txBody>
                    <a:bodyPr/>
                    <a:lstStyle/>
                    <a:p>
                      <a:r>
                        <a:rPr lang="en-US" sz="1150" kern="1200" dirty="0">
                          <a:solidFill>
                            <a:schemeClr val="dk1"/>
                          </a:solidFill>
                          <a:effectLst/>
                          <a:latin typeface="+mn-lt"/>
                          <a:ea typeface="+mn-ea"/>
                          <a:cs typeface="+mn-cs"/>
                        </a:rPr>
                        <a:t>LIVE_CITY_NOT_WORK_CITY</a:t>
                      </a:r>
                      <a:endParaRPr lang="en-IN" sz="1150" kern="1200" dirty="0">
                        <a:solidFill>
                          <a:schemeClr val="dk1"/>
                        </a:solidFill>
                        <a:effectLst/>
                        <a:latin typeface="+mn-lt"/>
                        <a:ea typeface="+mn-ea"/>
                        <a:cs typeface="+mn-cs"/>
                      </a:endParaRPr>
                    </a:p>
                  </a:txBody>
                  <a:tcPr/>
                </a:tc>
                <a:tc>
                  <a:txBody>
                    <a:bodyPr/>
                    <a:lstStyle/>
                    <a:p>
                      <a:r>
                        <a:rPr lang="en-US" sz="1150" kern="1200" dirty="0">
                          <a:solidFill>
                            <a:schemeClr val="dk1"/>
                          </a:solidFill>
                          <a:effectLst/>
                          <a:latin typeface="+mn-lt"/>
                          <a:ea typeface="+mn-ea"/>
                          <a:cs typeface="+mn-cs"/>
                        </a:rPr>
                        <a:t>REG_CITY_NOT_WORK_CITY</a:t>
                      </a:r>
                      <a:endParaRPr lang="en-IN" sz="1150" kern="1200" dirty="0">
                        <a:solidFill>
                          <a:schemeClr val="dk1"/>
                        </a:solidFill>
                        <a:effectLst/>
                        <a:latin typeface="+mn-lt"/>
                        <a:ea typeface="+mn-ea"/>
                        <a:cs typeface="+mn-cs"/>
                      </a:endParaRPr>
                    </a:p>
                  </a:txBody>
                  <a:tcPr/>
                </a:tc>
                <a:tc>
                  <a:txBody>
                    <a:bodyPr/>
                    <a:lstStyle/>
                    <a:p>
                      <a:r>
                        <a:rPr lang="en-IN" sz="1150" kern="1200" dirty="0">
                          <a:solidFill>
                            <a:schemeClr val="dk1"/>
                          </a:solidFill>
                          <a:effectLst/>
                          <a:latin typeface="+mn-lt"/>
                          <a:ea typeface="+mn-ea"/>
                          <a:cs typeface="+mn-cs"/>
                        </a:rPr>
                        <a:t> 0.775526</a:t>
                      </a:r>
                    </a:p>
                  </a:txBody>
                  <a:tcPr/>
                </a:tc>
                <a:extLst>
                  <a:ext uri="{0D108BD9-81ED-4DB2-BD59-A6C34878D82A}">
                    <a16:rowId xmlns:a16="http://schemas.microsoft.com/office/drawing/2014/main" val="2762928175"/>
                  </a:ext>
                </a:extLst>
              </a:tr>
              <a:tr h="279569">
                <a:tc>
                  <a:txBody>
                    <a:bodyPr/>
                    <a:lstStyle/>
                    <a:p>
                      <a:r>
                        <a:rPr lang="en-US" sz="1150" kern="1200" dirty="0">
                          <a:solidFill>
                            <a:schemeClr val="dk1"/>
                          </a:solidFill>
                          <a:effectLst/>
                        </a:rPr>
                        <a:t>AMT_ANNUITY        </a:t>
                      </a:r>
                      <a:endParaRPr lang="en-IN" sz="1150" kern="1200" dirty="0">
                        <a:solidFill>
                          <a:schemeClr val="dk1"/>
                        </a:solidFill>
                        <a:effectLst/>
                        <a:latin typeface="+mn-lt"/>
                        <a:ea typeface="+mn-ea"/>
                        <a:cs typeface="+mn-cs"/>
                      </a:endParaRPr>
                    </a:p>
                  </a:txBody>
                  <a:tcPr/>
                </a:tc>
                <a:tc>
                  <a:txBody>
                    <a:bodyPr/>
                    <a:lstStyle/>
                    <a:p>
                      <a:r>
                        <a:rPr lang="en-US" sz="1150" kern="1200" dirty="0">
                          <a:solidFill>
                            <a:schemeClr val="dk1"/>
                          </a:solidFill>
                          <a:effectLst/>
                        </a:rPr>
                        <a:t>AMT_CREDIT</a:t>
                      </a:r>
                      <a:endParaRPr lang="en-IN" sz="1150" kern="1200" dirty="0">
                        <a:solidFill>
                          <a:schemeClr val="dk1"/>
                        </a:solidFill>
                        <a:effectLst/>
                        <a:latin typeface="+mn-lt"/>
                        <a:ea typeface="+mn-ea"/>
                        <a:cs typeface="+mn-cs"/>
                      </a:endParaRPr>
                    </a:p>
                  </a:txBody>
                  <a:tcPr/>
                </a:tc>
                <a:tc>
                  <a:txBody>
                    <a:bodyPr/>
                    <a:lstStyle/>
                    <a:p>
                      <a:r>
                        <a:rPr lang="en-US" sz="1150" kern="1200" dirty="0">
                          <a:solidFill>
                            <a:schemeClr val="dk1"/>
                          </a:solidFill>
                          <a:effectLst/>
                        </a:rPr>
                        <a:t>0.743627</a:t>
                      </a:r>
                      <a:endParaRPr lang="en-IN" sz="1150" kern="1200" dirty="0">
                        <a:solidFill>
                          <a:schemeClr val="dk1"/>
                        </a:solidFill>
                        <a:effectLst/>
                        <a:latin typeface="+mn-lt"/>
                        <a:ea typeface="+mn-ea"/>
                        <a:cs typeface="+mn-cs"/>
                      </a:endParaRPr>
                    </a:p>
                  </a:txBody>
                  <a:tcPr/>
                </a:tc>
                <a:extLst>
                  <a:ext uri="{0D108BD9-81ED-4DB2-BD59-A6C34878D82A}">
                    <a16:rowId xmlns:a16="http://schemas.microsoft.com/office/drawing/2014/main" val="3689377576"/>
                  </a:ext>
                </a:extLst>
              </a:tr>
              <a:tr h="254000">
                <a:tc>
                  <a:txBody>
                    <a:bodyPr/>
                    <a:lstStyle/>
                    <a:p>
                      <a:r>
                        <a:rPr lang="en-IN" sz="1150" kern="1200" dirty="0">
                          <a:solidFill>
                            <a:schemeClr val="dk1"/>
                          </a:solidFill>
                          <a:effectLst/>
                        </a:rPr>
                        <a:t>AMT_ANNUITY</a:t>
                      </a:r>
                      <a:endParaRPr lang="en-IN" sz="1150" kern="1200" dirty="0">
                        <a:solidFill>
                          <a:schemeClr val="dk1"/>
                        </a:solidFill>
                        <a:effectLst/>
                        <a:latin typeface="+mn-lt"/>
                        <a:ea typeface="+mn-ea"/>
                        <a:cs typeface="+mn-cs"/>
                      </a:endParaRPr>
                    </a:p>
                  </a:txBody>
                  <a:tcPr/>
                </a:tc>
                <a:tc>
                  <a:txBody>
                    <a:bodyPr/>
                    <a:lstStyle/>
                    <a:p>
                      <a:r>
                        <a:rPr lang="en-IN" sz="1150" kern="1200" dirty="0">
                          <a:solidFill>
                            <a:schemeClr val="dk1"/>
                          </a:solidFill>
                          <a:effectLst/>
                        </a:rPr>
                        <a:t>AMT_GOODS_PRICE</a:t>
                      </a:r>
                      <a:endParaRPr lang="en-IN" sz="1150" kern="1200" dirty="0">
                        <a:solidFill>
                          <a:schemeClr val="dk1"/>
                        </a:solidFill>
                        <a:effectLst/>
                        <a:latin typeface="+mn-lt"/>
                        <a:ea typeface="+mn-ea"/>
                        <a:cs typeface="+mn-cs"/>
                      </a:endParaRPr>
                    </a:p>
                  </a:txBody>
                  <a:tcPr/>
                </a:tc>
                <a:tc>
                  <a:txBody>
                    <a:bodyPr/>
                    <a:lstStyle/>
                    <a:p>
                      <a:r>
                        <a:rPr lang="en-IN" sz="1150" kern="1200" dirty="0">
                          <a:solidFill>
                            <a:schemeClr val="dk1"/>
                          </a:solidFill>
                          <a:effectLst/>
                        </a:rPr>
                        <a:t>0.742843</a:t>
                      </a:r>
                      <a:endParaRPr lang="en-IN" sz="1150" kern="1200" dirty="0">
                        <a:solidFill>
                          <a:schemeClr val="dk1"/>
                        </a:solidFill>
                        <a:effectLst/>
                        <a:latin typeface="+mn-lt"/>
                        <a:ea typeface="+mn-ea"/>
                        <a:cs typeface="+mn-cs"/>
                      </a:endParaRPr>
                    </a:p>
                  </a:txBody>
                  <a:tcPr/>
                </a:tc>
                <a:extLst>
                  <a:ext uri="{0D108BD9-81ED-4DB2-BD59-A6C34878D82A}">
                    <a16:rowId xmlns:a16="http://schemas.microsoft.com/office/drawing/2014/main" val="2088913763"/>
                  </a:ext>
                </a:extLst>
              </a:tr>
              <a:tr h="337085">
                <a:tc>
                  <a:txBody>
                    <a:bodyPr/>
                    <a:lstStyle/>
                    <a:p>
                      <a:r>
                        <a:rPr lang="en-IN" sz="1150" kern="1200" dirty="0">
                          <a:solidFill>
                            <a:schemeClr val="dk1"/>
                          </a:solidFill>
                          <a:effectLst/>
                        </a:rPr>
                        <a:t>YRS_EMPLYD</a:t>
                      </a:r>
                      <a:endParaRPr lang="en-IN" sz="1150" kern="1200" dirty="0">
                        <a:solidFill>
                          <a:schemeClr val="dk1"/>
                        </a:solidFill>
                        <a:effectLst/>
                        <a:latin typeface="+mn-lt"/>
                        <a:ea typeface="+mn-ea"/>
                        <a:cs typeface="+mn-cs"/>
                      </a:endParaRPr>
                    </a:p>
                  </a:txBody>
                  <a:tcPr/>
                </a:tc>
                <a:tc>
                  <a:txBody>
                    <a:bodyPr/>
                    <a:lstStyle/>
                    <a:p>
                      <a:r>
                        <a:rPr lang="en-IN" sz="1150" kern="1200" dirty="0">
                          <a:solidFill>
                            <a:schemeClr val="dk1"/>
                          </a:solidFill>
                          <a:effectLst/>
                        </a:rPr>
                        <a:t>FLAG_DOCUMENT_6</a:t>
                      </a:r>
                      <a:endParaRPr lang="en-IN" sz="1150" kern="1200" dirty="0">
                        <a:solidFill>
                          <a:schemeClr val="dk1"/>
                        </a:solidFill>
                        <a:effectLst/>
                        <a:latin typeface="+mn-lt"/>
                        <a:ea typeface="+mn-ea"/>
                        <a:cs typeface="+mn-cs"/>
                      </a:endParaRPr>
                    </a:p>
                  </a:txBody>
                  <a:tcPr/>
                </a:tc>
                <a:tc>
                  <a:txBody>
                    <a:bodyPr/>
                    <a:lstStyle/>
                    <a:p>
                      <a:r>
                        <a:rPr lang="en-IN" sz="1150" kern="1200" dirty="0">
                          <a:solidFill>
                            <a:schemeClr val="dk1"/>
                          </a:solidFill>
                          <a:effectLst/>
                        </a:rPr>
                        <a:t>0.618128</a:t>
                      </a:r>
                      <a:endParaRPr lang="en-IN" sz="1150" kern="1200" dirty="0">
                        <a:solidFill>
                          <a:schemeClr val="dk1"/>
                        </a:solidFill>
                        <a:effectLst/>
                        <a:latin typeface="+mn-lt"/>
                        <a:ea typeface="+mn-ea"/>
                        <a:cs typeface="+mn-cs"/>
                      </a:endParaRPr>
                    </a:p>
                  </a:txBody>
                  <a:tcPr/>
                </a:tc>
                <a:extLst>
                  <a:ext uri="{0D108BD9-81ED-4DB2-BD59-A6C34878D82A}">
                    <a16:rowId xmlns:a16="http://schemas.microsoft.com/office/drawing/2014/main" val="72488509"/>
                  </a:ext>
                </a:extLst>
              </a:tr>
              <a:tr h="226795">
                <a:tc>
                  <a:txBody>
                    <a:bodyPr/>
                    <a:lstStyle/>
                    <a:p>
                      <a:r>
                        <a:rPr lang="en-IN" sz="1150" kern="1200" dirty="0">
                          <a:solidFill>
                            <a:schemeClr val="dk1"/>
                          </a:solidFill>
                          <a:effectLst/>
                        </a:rPr>
                        <a:t>FLAG_DOCUMENT_6</a:t>
                      </a:r>
                      <a:endParaRPr lang="en-IN" sz="1150" kern="1200" dirty="0">
                        <a:solidFill>
                          <a:schemeClr val="dk1"/>
                        </a:solidFill>
                        <a:effectLst/>
                        <a:latin typeface="+mn-lt"/>
                        <a:ea typeface="+mn-ea"/>
                        <a:cs typeface="+mn-cs"/>
                      </a:endParaRPr>
                    </a:p>
                  </a:txBody>
                  <a:tcPr/>
                </a:tc>
                <a:tc>
                  <a:txBody>
                    <a:bodyPr/>
                    <a:lstStyle/>
                    <a:p>
                      <a:r>
                        <a:rPr lang="en-IN" sz="1150" kern="1200" dirty="0">
                          <a:solidFill>
                            <a:schemeClr val="dk1"/>
                          </a:solidFill>
                          <a:effectLst/>
                        </a:rPr>
                        <a:t>FLAG_EMP_PHONE</a:t>
                      </a:r>
                      <a:endParaRPr lang="en-IN" sz="1150" kern="1200" dirty="0">
                        <a:solidFill>
                          <a:schemeClr val="dk1"/>
                        </a:solidFill>
                        <a:effectLst/>
                        <a:latin typeface="+mn-lt"/>
                        <a:ea typeface="+mn-ea"/>
                        <a:cs typeface="+mn-cs"/>
                      </a:endParaRPr>
                    </a:p>
                  </a:txBody>
                  <a:tcPr/>
                </a:tc>
                <a:tc>
                  <a:txBody>
                    <a:bodyPr/>
                    <a:lstStyle/>
                    <a:p>
                      <a:r>
                        <a:rPr lang="en-IN" sz="1150" kern="1200" dirty="0">
                          <a:solidFill>
                            <a:schemeClr val="dk1"/>
                          </a:solidFill>
                          <a:effectLst/>
                        </a:rPr>
                        <a:t>0.617847</a:t>
                      </a:r>
                      <a:endParaRPr lang="en-IN" sz="1150" kern="1200" dirty="0">
                        <a:solidFill>
                          <a:schemeClr val="dk1"/>
                        </a:solidFill>
                        <a:effectLst/>
                        <a:latin typeface="+mn-lt"/>
                        <a:ea typeface="+mn-ea"/>
                        <a:cs typeface="+mn-cs"/>
                      </a:endParaRPr>
                    </a:p>
                  </a:txBody>
                  <a:tcPr/>
                </a:tc>
                <a:extLst>
                  <a:ext uri="{0D108BD9-81ED-4DB2-BD59-A6C34878D82A}">
                    <a16:rowId xmlns:a16="http://schemas.microsoft.com/office/drawing/2014/main" val="1716859862"/>
                  </a:ext>
                </a:extLst>
              </a:tr>
              <a:tr h="269975">
                <a:tc>
                  <a:txBody>
                    <a:bodyPr/>
                    <a:lstStyle/>
                    <a:p>
                      <a:r>
                        <a:rPr lang="en-IN" sz="1150" kern="1200" dirty="0">
                          <a:solidFill>
                            <a:schemeClr val="dk1"/>
                          </a:solidFill>
                          <a:effectLst/>
                          <a:latin typeface="+mn-lt"/>
                          <a:ea typeface="+mn-ea"/>
                          <a:cs typeface="+mn-cs"/>
                        </a:rPr>
                        <a:t>AGE</a:t>
                      </a:r>
                    </a:p>
                  </a:txBody>
                  <a:tcPr/>
                </a:tc>
                <a:tc>
                  <a:txBody>
                    <a:bodyPr/>
                    <a:lstStyle/>
                    <a:p>
                      <a:r>
                        <a:rPr lang="en-IN" sz="1150" kern="1200" dirty="0">
                          <a:solidFill>
                            <a:schemeClr val="dk1"/>
                          </a:solidFill>
                          <a:effectLst/>
                          <a:latin typeface="+mn-lt"/>
                          <a:ea typeface="+mn-ea"/>
                          <a:cs typeface="+mn-cs"/>
                        </a:rPr>
                        <a:t>YRS_EMPLYD</a:t>
                      </a:r>
                    </a:p>
                  </a:txBody>
                  <a:tcPr/>
                </a:tc>
                <a:tc>
                  <a:txBody>
                    <a:bodyPr/>
                    <a:lstStyle/>
                    <a:p>
                      <a:r>
                        <a:rPr lang="en-IN" sz="1150" kern="1200" dirty="0">
                          <a:solidFill>
                            <a:schemeClr val="dk1"/>
                          </a:solidFill>
                          <a:effectLst/>
                          <a:latin typeface="+mn-lt"/>
                          <a:ea typeface="+mn-ea"/>
                          <a:cs typeface="+mn-cs"/>
                        </a:rPr>
                        <a:t>0.588006</a:t>
                      </a:r>
                    </a:p>
                  </a:txBody>
                  <a:tcPr/>
                </a:tc>
                <a:extLst>
                  <a:ext uri="{0D108BD9-81ED-4DB2-BD59-A6C34878D82A}">
                    <a16:rowId xmlns:a16="http://schemas.microsoft.com/office/drawing/2014/main" val="893572753"/>
                  </a:ext>
                </a:extLst>
              </a:tr>
              <a:tr h="337085">
                <a:tc>
                  <a:txBody>
                    <a:bodyPr/>
                    <a:lstStyle/>
                    <a:p>
                      <a:r>
                        <a:rPr lang="en-IN" sz="1150" kern="1200" dirty="0">
                          <a:solidFill>
                            <a:schemeClr val="dk1"/>
                          </a:solidFill>
                          <a:effectLst/>
                          <a:latin typeface="+mn-lt"/>
                          <a:ea typeface="+mn-ea"/>
                          <a:cs typeface="+mn-cs"/>
                        </a:rPr>
                        <a:t>FLAG_EMP_PHONE</a:t>
                      </a:r>
                    </a:p>
                  </a:txBody>
                  <a:tcPr/>
                </a:tc>
                <a:tc>
                  <a:txBody>
                    <a:bodyPr/>
                    <a:lstStyle/>
                    <a:p>
                      <a:r>
                        <a:rPr lang="en-IN" sz="1150" kern="1200" dirty="0">
                          <a:solidFill>
                            <a:schemeClr val="dk1"/>
                          </a:solidFill>
                          <a:effectLst/>
                          <a:latin typeface="+mn-lt"/>
                          <a:ea typeface="+mn-ea"/>
                          <a:cs typeface="+mn-cs"/>
                        </a:rPr>
                        <a:t>AGE</a:t>
                      </a:r>
                    </a:p>
                  </a:txBody>
                  <a:tcPr/>
                </a:tc>
                <a:tc>
                  <a:txBody>
                    <a:bodyPr/>
                    <a:lstStyle/>
                    <a:p>
                      <a:r>
                        <a:rPr lang="en-IN" sz="1150" kern="1200" dirty="0">
                          <a:solidFill>
                            <a:schemeClr val="dk1"/>
                          </a:solidFill>
                          <a:effectLst/>
                          <a:latin typeface="+mn-lt"/>
                          <a:ea typeface="+mn-ea"/>
                          <a:cs typeface="+mn-cs"/>
                        </a:rPr>
                        <a:t>0.584457</a:t>
                      </a:r>
                    </a:p>
                  </a:txBody>
                  <a:tcPr/>
                </a:tc>
                <a:extLst>
                  <a:ext uri="{0D108BD9-81ED-4DB2-BD59-A6C34878D82A}">
                    <a16:rowId xmlns:a16="http://schemas.microsoft.com/office/drawing/2014/main" val="3806137613"/>
                  </a:ext>
                </a:extLst>
              </a:tr>
            </a:tbl>
          </a:graphicData>
        </a:graphic>
      </p:graphicFrame>
    </p:spTree>
    <p:extLst>
      <p:ext uri="{BB962C8B-B14F-4D97-AF65-F5344CB8AC3E}">
        <p14:creationId xmlns:p14="http://schemas.microsoft.com/office/powerpoint/2010/main" val="71215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680C98-650F-A865-696C-D6FF7E07134C}"/>
              </a:ext>
            </a:extLst>
          </p:cNvPr>
          <p:cNvSpPr>
            <a:spLocks noGrp="1"/>
          </p:cNvSpPr>
          <p:nvPr>
            <p:ph type="title" idx="4294967295"/>
          </p:nvPr>
        </p:nvSpPr>
        <p:spPr>
          <a:xfrm>
            <a:off x="406400" y="287339"/>
            <a:ext cx="5003800" cy="614362"/>
          </a:xfrm>
        </p:spPr>
        <p:txBody>
          <a:bodyPr vert="horz" lIns="91440" tIns="45720" rIns="91440" bIns="45720" rtlCol="0" anchor="b">
            <a:normAutofit/>
          </a:bodyPr>
          <a:lstStyle/>
          <a:p>
            <a:r>
              <a:rPr lang="en-IN" sz="3200" b="1" dirty="0"/>
              <a:t>Model Performance</a:t>
            </a:r>
          </a:p>
        </p:txBody>
      </p:sp>
      <p:sp>
        <p:nvSpPr>
          <p:cNvPr id="2" name="TextBox 1">
            <a:extLst>
              <a:ext uri="{FF2B5EF4-FFF2-40B4-BE49-F238E27FC236}">
                <a16:creationId xmlns:a16="http://schemas.microsoft.com/office/drawing/2014/main" id="{603333AE-EDDA-C6F9-4E2F-1F5F21D439F5}"/>
              </a:ext>
            </a:extLst>
          </p:cNvPr>
          <p:cNvSpPr txBox="1"/>
          <p:nvPr/>
        </p:nvSpPr>
        <p:spPr>
          <a:xfrm>
            <a:off x="0" y="1018104"/>
            <a:ext cx="6266678" cy="5632311"/>
          </a:xfrm>
          <a:prstGeom prst="rect">
            <a:avLst/>
          </a:prstGeom>
          <a:noFill/>
        </p:spPr>
        <p:txBody>
          <a:bodyPr wrap="square" rtlCol="0">
            <a:spAutoFit/>
          </a:bodyPr>
          <a:lstStyle/>
          <a:p>
            <a:r>
              <a:rPr lang="en-US" b="1" dirty="0"/>
              <a:t>Loan Application and Approval</a:t>
            </a:r>
          </a:p>
          <a:p>
            <a:pPr>
              <a:buFont typeface="Arial" panose="020B0604020202020204" pitchFamily="34" charset="0"/>
              <a:buChar char="•"/>
            </a:pPr>
            <a:r>
              <a:rPr lang="en-US" dirty="0"/>
              <a:t>Repeater and new loan applicants are more likely to get loan approval compared to refreshed clients.</a:t>
            </a:r>
          </a:p>
          <a:p>
            <a:pPr>
              <a:buFont typeface="Arial" panose="020B0604020202020204" pitchFamily="34" charset="0"/>
              <a:buChar char="•"/>
            </a:pPr>
            <a:r>
              <a:rPr lang="en-US" dirty="0"/>
              <a:t>Cash and revolving loans are primarily processed via credit and cash offices, while consumer loans have country wide spread.</a:t>
            </a:r>
          </a:p>
          <a:p>
            <a:pPr>
              <a:buFont typeface="Arial" panose="020B0604020202020204" pitchFamily="34" charset="0"/>
              <a:buChar char="•"/>
            </a:pPr>
            <a:r>
              <a:rPr lang="en-US" dirty="0"/>
              <a:t>POS loans perform better through nationwide channels, whereas cash loans excel through credit and cash offices.</a:t>
            </a:r>
          </a:p>
          <a:p>
            <a:r>
              <a:rPr lang="en-US" b="1" dirty="0"/>
              <a:t>Customer Profile and Default Risk</a:t>
            </a:r>
          </a:p>
          <a:p>
            <a:pPr>
              <a:buFont typeface="Arial" panose="020B0604020202020204" pitchFamily="34" charset="0"/>
              <a:buChar char="•"/>
            </a:pPr>
            <a:r>
              <a:rPr lang="en-US" dirty="0"/>
              <a:t>Previously refused clients have higher default rates than previously approved. Males tend to default more than females.</a:t>
            </a:r>
          </a:p>
          <a:p>
            <a:pPr>
              <a:buFont typeface="Arial" panose="020B0604020202020204" pitchFamily="34" charset="0"/>
              <a:buChar char="•"/>
            </a:pPr>
            <a:r>
              <a:rPr lang="en-US" dirty="0"/>
              <a:t>Younger applicants have higher default rates across all previous application statuses, while senior applicants have lower default rates.</a:t>
            </a:r>
          </a:p>
          <a:p>
            <a:pPr>
              <a:buFont typeface="Arial" panose="020B0604020202020204" pitchFamily="34" charset="0"/>
              <a:buChar char="•"/>
            </a:pPr>
            <a:r>
              <a:rPr lang="en-US" dirty="0"/>
              <a:t>Customers with medium income levels have higher default rates for previously unused offers. Other income groups show similar default rates across different application statuses.</a:t>
            </a:r>
          </a:p>
          <a:p>
            <a:pPr>
              <a:buFont typeface="Arial" panose="020B0604020202020204" pitchFamily="34" charset="0"/>
              <a:buChar char="•"/>
            </a:pPr>
            <a:r>
              <a:rPr lang="en-US" dirty="0"/>
              <a:t>Applicants with low external source scores are at a higher risk of default, while those with high scores are less likely to default regardless of their loan history.</a:t>
            </a:r>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67452881-3D96-23A4-0EE2-542E66C72E9C}"/>
              </a:ext>
            </a:extLst>
          </p:cNvPr>
          <p:cNvPicPr>
            <a:picLocks noChangeAspect="1"/>
          </p:cNvPicPr>
          <p:nvPr/>
        </p:nvPicPr>
        <p:blipFill>
          <a:blip r:embed="rId2"/>
          <a:stretch>
            <a:fillRect/>
          </a:stretch>
        </p:blipFill>
        <p:spPr>
          <a:xfrm>
            <a:off x="6206070" y="212370"/>
            <a:ext cx="3017747" cy="1803789"/>
          </a:xfrm>
          <a:prstGeom prst="rect">
            <a:avLst/>
          </a:prstGeom>
        </p:spPr>
      </p:pic>
      <p:pic>
        <p:nvPicPr>
          <p:cNvPr id="7" name="Picture 6">
            <a:extLst>
              <a:ext uri="{FF2B5EF4-FFF2-40B4-BE49-F238E27FC236}">
                <a16:creationId xmlns:a16="http://schemas.microsoft.com/office/drawing/2014/main" id="{DDEC488E-4F58-FA5C-68E2-964520999282}"/>
              </a:ext>
            </a:extLst>
          </p:cNvPr>
          <p:cNvPicPr>
            <a:picLocks noChangeAspect="1"/>
          </p:cNvPicPr>
          <p:nvPr/>
        </p:nvPicPr>
        <p:blipFill>
          <a:blip r:embed="rId3"/>
          <a:stretch>
            <a:fillRect/>
          </a:stretch>
        </p:blipFill>
        <p:spPr>
          <a:xfrm>
            <a:off x="9220200" y="1"/>
            <a:ext cx="2795814" cy="2163150"/>
          </a:xfrm>
          <a:prstGeom prst="rect">
            <a:avLst/>
          </a:prstGeom>
        </p:spPr>
      </p:pic>
      <p:pic>
        <p:nvPicPr>
          <p:cNvPr id="9" name="Picture 8">
            <a:extLst>
              <a:ext uri="{FF2B5EF4-FFF2-40B4-BE49-F238E27FC236}">
                <a16:creationId xmlns:a16="http://schemas.microsoft.com/office/drawing/2014/main" id="{A39D9D08-305F-2C85-E558-2C4F0E16852F}"/>
              </a:ext>
            </a:extLst>
          </p:cNvPr>
          <p:cNvPicPr>
            <a:picLocks noChangeAspect="1"/>
          </p:cNvPicPr>
          <p:nvPr/>
        </p:nvPicPr>
        <p:blipFill>
          <a:blip r:embed="rId4"/>
          <a:stretch>
            <a:fillRect/>
          </a:stretch>
        </p:blipFill>
        <p:spPr>
          <a:xfrm>
            <a:off x="6227702" y="2067066"/>
            <a:ext cx="2996115" cy="2193737"/>
          </a:xfrm>
          <a:prstGeom prst="rect">
            <a:avLst/>
          </a:prstGeom>
        </p:spPr>
      </p:pic>
      <p:pic>
        <p:nvPicPr>
          <p:cNvPr id="11" name="Picture 10">
            <a:extLst>
              <a:ext uri="{FF2B5EF4-FFF2-40B4-BE49-F238E27FC236}">
                <a16:creationId xmlns:a16="http://schemas.microsoft.com/office/drawing/2014/main" id="{65F15545-82D1-226D-A4C1-C21C9BDD7CDA}"/>
              </a:ext>
            </a:extLst>
          </p:cNvPr>
          <p:cNvPicPr>
            <a:picLocks noChangeAspect="1"/>
          </p:cNvPicPr>
          <p:nvPr/>
        </p:nvPicPr>
        <p:blipFill>
          <a:blip r:embed="rId5"/>
          <a:stretch>
            <a:fillRect/>
          </a:stretch>
        </p:blipFill>
        <p:spPr>
          <a:xfrm>
            <a:off x="9372600" y="2182095"/>
            <a:ext cx="2653697" cy="1919938"/>
          </a:xfrm>
          <a:prstGeom prst="rect">
            <a:avLst/>
          </a:prstGeom>
        </p:spPr>
      </p:pic>
      <p:pic>
        <p:nvPicPr>
          <p:cNvPr id="13" name="Picture 12">
            <a:extLst>
              <a:ext uri="{FF2B5EF4-FFF2-40B4-BE49-F238E27FC236}">
                <a16:creationId xmlns:a16="http://schemas.microsoft.com/office/drawing/2014/main" id="{D1EA91DA-DF3D-DE01-1347-0EB3E11680D1}"/>
              </a:ext>
            </a:extLst>
          </p:cNvPr>
          <p:cNvPicPr>
            <a:picLocks noChangeAspect="1"/>
          </p:cNvPicPr>
          <p:nvPr/>
        </p:nvPicPr>
        <p:blipFill>
          <a:blip r:embed="rId6"/>
          <a:stretch>
            <a:fillRect/>
          </a:stretch>
        </p:blipFill>
        <p:spPr>
          <a:xfrm>
            <a:off x="6266678" y="4260803"/>
            <a:ext cx="3004322" cy="2169788"/>
          </a:xfrm>
          <a:prstGeom prst="rect">
            <a:avLst/>
          </a:prstGeom>
        </p:spPr>
      </p:pic>
      <p:pic>
        <p:nvPicPr>
          <p:cNvPr id="15" name="Picture 14">
            <a:extLst>
              <a:ext uri="{FF2B5EF4-FFF2-40B4-BE49-F238E27FC236}">
                <a16:creationId xmlns:a16="http://schemas.microsoft.com/office/drawing/2014/main" id="{FC256DDE-D464-DE6A-6A86-FCF4724F1EBE}"/>
              </a:ext>
            </a:extLst>
          </p:cNvPr>
          <p:cNvPicPr>
            <a:picLocks noChangeAspect="1"/>
          </p:cNvPicPr>
          <p:nvPr/>
        </p:nvPicPr>
        <p:blipFill>
          <a:blip r:embed="rId7"/>
          <a:stretch>
            <a:fillRect/>
          </a:stretch>
        </p:blipFill>
        <p:spPr>
          <a:xfrm>
            <a:off x="9382883" y="4217062"/>
            <a:ext cx="2643414" cy="2213529"/>
          </a:xfrm>
          <a:prstGeom prst="rect">
            <a:avLst/>
          </a:prstGeom>
        </p:spPr>
      </p:pic>
    </p:spTree>
    <p:extLst>
      <p:ext uri="{BB962C8B-B14F-4D97-AF65-F5344CB8AC3E}">
        <p14:creationId xmlns:p14="http://schemas.microsoft.com/office/powerpoint/2010/main" val="146157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CC0F1-E16D-4E42-398D-0D39B63DE58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52A369-8369-AF5C-BDBB-59B7E93BA366}"/>
              </a:ext>
            </a:extLst>
          </p:cNvPr>
          <p:cNvSpPr>
            <a:spLocks noGrp="1"/>
          </p:cNvSpPr>
          <p:nvPr>
            <p:ph type="title" idx="4294967295"/>
          </p:nvPr>
        </p:nvSpPr>
        <p:spPr>
          <a:xfrm>
            <a:off x="406400" y="287339"/>
            <a:ext cx="5003800" cy="614362"/>
          </a:xfrm>
        </p:spPr>
        <p:txBody>
          <a:bodyPr vert="horz" lIns="91440" tIns="45720" rIns="91440" bIns="45720" rtlCol="0" anchor="b">
            <a:normAutofit/>
          </a:bodyPr>
          <a:lstStyle/>
          <a:p>
            <a:r>
              <a:rPr lang="en-IN" sz="3200" b="1" dirty="0"/>
              <a:t>Driver for Lead Conversion</a:t>
            </a:r>
          </a:p>
        </p:txBody>
      </p:sp>
      <p:sp>
        <p:nvSpPr>
          <p:cNvPr id="2" name="TextBox 1">
            <a:extLst>
              <a:ext uri="{FF2B5EF4-FFF2-40B4-BE49-F238E27FC236}">
                <a16:creationId xmlns:a16="http://schemas.microsoft.com/office/drawing/2014/main" id="{11212041-B329-CE3C-BAB8-581188B5C318}"/>
              </a:ext>
            </a:extLst>
          </p:cNvPr>
          <p:cNvSpPr txBox="1"/>
          <p:nvPr/>
        </p:nvSpPr>
        <p:spPr>
          <a:xfrm>
            <a:off x="0" y="1018104"/>
            <a:ext cx="6266678" cy="5632311"/>
          </a:xfrm>
          <a:prstGeom prst="rect">
            <a:avLst/>
          </a:prstGeom>
          <a:noFill/>
        </p:spPr>
        <p:txBody>
          <a:bodyPr wrap="square" rtlCol="0">
            <a:spAutoFit/>
          </a:bodyPr>
          <a:lstStyle/>
          <a:p>
            <a:r>
              <a:rPr lang="en-US" b="1" dirty="0"/>
              <a:t>Loan Application and Approval</a:t>
            </a:r>
          </a:p>
          <a:p>
            <a:pPr>
              <a:buFont typeface="Arial" panose="020B0604020202020204" pitchFamily="34" charset="0"/>
              <a:buChar char="•"/>
            </a:pPr>
            <a:r>
              <a:rPr lang="en-US" dirty="0"/>
              <a:t>Repeater and new loan applicants are more likely to get loan approval compared to refreshed clients.</a:t>
            </a:r>
          </a:p>
          <a:p>
            <a:pPr>
              <a:buFont typeface="Arial" panose="020B0604020202020204" pitchFamily="34" charset="0"/>
              <a:buChar char="•"/>
            </a:pPr>
            <a:r>
              <a:rPr lang="en-US" dirty="0"/>
              <a:t>Cash and revolving loans are primarily processed via credit and cash offices, while consumer loans have country wide spread.</a:t>
            </a:r>
          </a:p>
          <a:p>
            <a:pPr>
              <a:buFont typeface="Arial" panose="020B0604020202020204" pitchFamily="34" charset="0"/>
              <a:buChar char="•"/>
            </a:pPr>
            <a:r>
              <a:rPr lang="en-US" dirty="0"/>
              <a:t>POS loans perform better through nationwide channels, whereas cash loans excel through credit and cash offices.</a:t>
            </a:r>
          </a:p>
          <a:p>
            <a:r>
              <a:rPr lang="en-US" b="1" dirty="0"/>
              <a:t>Customer Profile and Default Risk</a:t>
            </a:r>
          </a:p>
          <a:p>
            <a:pPr>
              <a:buFont typeface="Arial" panose="020B0604020202020204" pitchFamily="34" charset="0"/>
              <a:buChar char="•"/>
            </a:pPr>
            <a:r>
              <a:rPr lang="en-US" dirty="0"/>
              <a:t>Previously refused clients have higher default rates than previously approved. Males tend to default more than females.</a:t>
            </a:r>
          </a:p>
          <a:p>
            <a:pPr>
              <a:buFont typeface="Arial" panose="020B0604020202020204" pitchFamily="34" charset="0"/>
              <a:buChar char="•"/>
            </a:pPr>
            <a:r>
              <a:rPr lang="en-US" dirty="0"/>
              <a:t>Younger applicants have higher default rates across all previous application statuses, while senior applicants have lower default rates.</a:t>
            </a:r>
          </a:p>
          <a:p>
            <a:pPr>
              <a:buFont typeface="Arial" panose="020B0604020202020204" pitchFamily="34" charset="0"/>
              <a:buChar char="•"/>
            </a:pPr>
            <a:r>
              <a:rPr lang="en-US" dirty="0"/>
              <a:t>Customers with medium income levels have higher default rates for previously unused offers. Other income groups show similar default rates across different application statuses.</a:t>
            </a:r>
          </a:p>
          <a:p>
            <a:pPr>
              <a:buFont typeface="Arial" panose="020B0604020202020204" pitchFamily="34" charset="0"/>
              <a:buChar char="•"/>
            </a:pPr>
            <a:r>
              <a:rPr lang="en-US" dirty="0"/>
              <a:t>Applicants with low external source scores are at a higher risk of default, while those with high scores are less likely to default regardless of their loan history.</a:t>
            </a:r>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55B7810C-ED81-4DF0-62D5-CAB179FF0330}"/>
              </a:ext>
            </a:extLst>
          </p:cNvPr>
          <p:cNvPicPr>
            <a:picLocks noChangeAspect="1"/>
          </p:cNvPicPr>
          <p:nvPr/>
        </p:nvPicPr>
        <p:blipFill>
          <a:blip r:embed="rId2"/>
          <a:stretch>
            <a:fillRect/>
          </a:stretch>
        </p:blipFill>
        <p:spPr>
          <a:xfrm>
            <a:off x="6206070" y="212370"/>
            <a:ext cx="3017747" cy="1803789"/>
          </a:xfrm>
          <a:prstGeom prst="rect">
            <a:avLst/>
          </a:prstGeom>
        </p:spPr>
      </p:pic>
      <p:pic>
        <p:nvPicPr>
          <p:cNvPr id="7" name="Picture 6">
            <a:extLst>
              <a:ext uri="{FF2B5EF4-FFF2-40B4-BE49-F238E27FC236}">
                <a16:creationId xmlns:a16="http://schemas.microsoft.com/office/drawing/2014/main" id="{46EFE1AC-88CF-0D05-34BC-DCC97B58493E}"/>
              </a:ext>
            </a:extLst>
          </p:cNvPr>
          <p:cNvPicPr>
            <a:picLocks noChangeAspect="1"/>
          </p:cNvPicPr>
          <p:nvPr/>
        </p:nvPicPr>
        <p:blipFill>
          <a:blip r:embed="rId3"/>
          <a:stretch>
            <a:fillRect/>
          </a:stretch>
        </p:blipFill>
        <p:spPr>
          <a:xfrm>
            <a:off x="9220200" y="1"/>
            <a:ext cx="2795814" cy="2163150"/>
          </a:xfrm>
          <a:prstGeom prst="rect">
            <a:avLst/>
          </a:prstGeom>
        </p:spPr>
      </p:pic>
      <p:pic>
        <p:nvPicPr>
          <p:cNvPr id="9" name="Picture 8">
            <a:extLst>
              <a:ext uri="{FF2B5EF4-FFF2-40B4-BE49-F238E27FC236}">
                <a16:creationId xmlns:a16="http://schemas.microsoft.com/office/drawing/2014/main" id="{CDDB11B9-4D59-A3EB-1E52-825C7D227A37}"/>
              </a:ext>
            </a:extLst>
          </p:cNvPr>
          <p:cNvPicPr>
            <a:picLocks noChangeAspect="1"/>
          </p:cNvPicPr>
          <p:nvPr/>
        </p:nvPicPr>
        <p:blipFill>
          <a:blip r:embed="rId4"/>
          <a:stretch>
            <a:fillRect/>
          </a:stretch>
        </p:blipFill>
        <p:spPr>
          <a:xfrm>
            <a:off x="6227702" y="2067066"/>
            <a:ext cx="2996115" cy="2193737"/>
          </a:xfrm>
          <a:prstGeom prst="rect">
            <a:avLst/>
          </a:prstGeom>
        </p:spPr>
      </p:pic>
      <p:pic>
        <p:nvPicPr>
          <p:cNvPr id="11" name="Picture 10">
            <a:extLst>
              <a:ext uri="{FF2B5EF4-FFF2-40B4-BE49-F238E27FC236}">
                <a16:creationId xmlns:a16="http://schemas.microsoft.com/office/drawing/2014/main" id="{260716AC-FA55-C1F6-EFDB-1E43568ABBBC}"/>
              </a:ext>
            </a:extLst>
          </p:cNvPr>
          <p:cNvPicPr>
            <a:picLocks noChangeAspect="1"/>
          </p:cNvPicPr>
          <p:nvPr/>
        </p:nvPicPr>
        <p:blipFill>
          <a:blip r:embed="rId5"/>
          <a:stretch>
            <a:fillRect/>
          </a:stretch>
        </p:blipFill>
        <p:spPr>
          <a:xfrm>
            <a:off x="9372600" y="2182095"/>
            <a:ext cx="2653697" cy="1919938"/>
          </a:xfrm>
          <a:prstGeom prst="rect">
            <a:avLst/>
          </a:prstGeom>
        </p:spPr>
      </p:pic>
      <p:pic>
        <p:nvPicPr>
          <p:cNvPr id="13" name="Picture 12">
            <a:extLst>
              <a:ext uri="{FF2B5EF4-FFF2-40B4-BE49-F238E27FC236}">
                <a16:creationId xmlns:a16="http://schemas.microsoft.com/office/drawing/2014/main" id="{A3D29C18-EDE6-9E2A-E056-117F57069537}"/>
              </a:ext>
            </a:extLst>
          </p:cNvPr>
          <p:cNvPicPr>
            <a:picLocks noChangeAspect="1"/>
          </p:cNvPicPr>
          <p:nvPr/>
        </p:nvPicPr>
        <p:blipFill>
          <a:blip r:embed="rId6"/>
          <a:stretch>
            <a:fillRect/>
          </a:stretch>
        </p:blipFill>
        <p:spPr>
          <a:xfrm>
            <a:off x="6266678" y="4260803"/>
            <a:ext cx="3004322" cy="2169788"/>
          </a:xfrm>
          <a:prstGeom prst="rect">
            <a:avLst/>
          </a:prstGeom>
        </p:spPr>
      </p:pic>
      <p:pic>
        <p:nvPicPr>
          <p:cNvPr id="15" name="Picture 14">
            <a:extLst>
              <a:ext uri="{FF2B5EF4-FFF2-40B4-BE49-F238E27FC236}">
                <a16:creationId xmlns:a16="http://schemas.microsoft.com/office/drawing/2014/main" id="{2CDB7147-E908-F45D-E3C1-176FFAF8F643}"/>
              </a:ext>
            </a:extLst>
          </p:cNvPr>
          <p:cNvPicPr>
            <a:picLocks noChangeAspect="1"/>
          </p:cNvPicPr>
          <p:nvPr/>
        </p:nvPicPr>
        <p:blipFill>
          <a:blip r:embed="rId7"/>
          <a:stretch>
            <a:fillRect/>
          </a:stretch>
        </p:blipFill>
        <p:spPr>
          <a:xfrm>
            <a:off x="9382883" y="4217062"/>
            <a:ext cx="2643414" cy="2213529"/>
          </a:xfrm>
          <a:prstGeom prst="rect">
            <a:avLst/>
          </a:prstGeom>
        </p:spPr>
      </p:pic>
    </p:spTree>
    <p:extLst>
      <p:ext uri="{BB962C8B-B14F-4D97-AF65-F5344CB8AC3E}">
        <p14:creationId xmlns:p14="http://schemas.microsoft.com/office/powerpoint/2010/main" val="18912834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TM02900769[[fn=Retrospect]]</Template>
  <TotalTime>1406</TotalTime>
  <Words>1246</Words>
  <Application>Microsoft Office PowerPoint</Application>
  <PresentationFormat>Widescreen</PresentationFormat>
  <Paragraphs>134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Lead Scoring Case Study</vt:lpstr>
      <vt:lpstr>Introduction &amp; Problem Statement</vt:lpstr>
      <vt:lpstr>Goal of the Analysis</vt:lpstr>
      <vt:lpstr>Data Exploration &amp; Pre-processing</vt:lpstr>
      <vt:lpstr>Key Insights from EDA</vt:lpstr>
      <vt:lpstr>EDA Insights – Feature Engineering</vt:lpstr>
      <vt:lpstr>Model Development</vt:lpstr>
      <vt:lpstr>Model Performance</vt:lpstr>
      <vt:lpstr>Driver for Lead Conversion</vt:lpstr>
      <vt:lpstr>Strategy for Aggressive &amp; Low Priority Lead</vt:lpstr>
      <vt:lpstr>Recommendation &amp; Action Plan</vt:lpstr>
      <vt:lpstr>Conclusion &amp; Learning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Shubhabrata Paul Choudhury</dc:creator>
  <cp:lastModifiedBy>Shubhabrata Paul Choudhury</cp:lastModifiedBy>
  <cp:revision>3</cp:revision>
  <dcterms:created xsi:type="dcterms:W3CDTF">2024-08-12T15:56:43Z</dcterms:created>
  <dcterms:modified xsi:type="dcterms:W3CDTF">2024-11-26T18:22:58Z</dcterms:modified>
</cp:coreProperties>
</file>