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60" r:id="rId2"/>
    <p:sldId id="314" r:id="rId3"/>
    <p:sldId id="309" r:id="rId4"/>
    <p:sldId id="262" r:id="rId5"/>
    <p:sldId id="259" r:id="rId6"/>
    <p:sldId id="311" r:id="rId7"/>
    <p:sldId id="297" r:id="rId8"/>
    <p:sldId id="275" r:id="rId9"/>
    <p:sldId id="299" r:id="rId10"/>
    <p:sldId id="261" r:id="rId11"/>
    <p:sldId id="257" r:id="rId12"/>
    <p:sldId id="303" r:id="rId13"/>
    <p:sldId id="304" r:id="rId14"/>
    <p:sldId id="305" r:id="rId15"/>
    <p:sldId id="306" r:id="rId16"/>
    <p:sldId id="307" r:id="rId17"/>
    <p:sldId id="279" r:id="rId18"/>
    <p:sldId id="315" r:id="rId19"/>
    <p:sldId id="313" r:id="rId20"/>
    <p:sldId id="27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Google Sans" panose="020B0604020202020204" charset="0"/>
      <p:regular r:id="rId31"/>
    </p:embeddedFont>
    <p:embeddedFont>
      <p:font typeface="Lora" panose="020B0604020202020204" charset="0"/>
      <p:regular r:id="rId32"/>
      <p:bold r:id="rId33"/>
      <p:italic r:id="rId34"/>
      <p:boldItalic r:id="rId35"/>
    </p:embeddedFont>
    <p:embeddedFont>
      <p:font typeface="Quattrocento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73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7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9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48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496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95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63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045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5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4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99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1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1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1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1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1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8099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77" lvl="1" indent="-35559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66" lvl="2" indent="-35559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1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1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49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1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0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1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1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9" r:id="rId5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introduction-to-pyqt5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iki.python.org/moin/PyQt" TargetMode="External"/><Relationship Id="rId4" Type="http://schemas.openxmlformats.org/officeDocument/2006/relationships/hyperlink" Target="https://www.tutorialspoint.com/pyqt5/index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20F8E8-128A-9459-3C17-4E82BCBE822B}"/>
              </a:ext>
            </a:extLst>
          </p:cNvPr>
          <p:cNvSpPr/>
          <p:nvPr/>
        </p:nvSpPr>
        <p:spPr>
          <a:xfrm>
            <a:off x="4291013" y="5278754"/>
            <a:ext cx="571499" cy="573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294967295"/>
          </p:nvPr>
        </p:nvSpPr>
        <p:spPr>
          <a:xfrm>
            <a:off x="0" y="-2951162"/>
            <a:ext cx="9144000" cy="29511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800" dirty="0"/>
              <a:t>Greetings to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400" dirty="0">
                <a:highlight>
                  <a:schemeClr val="accent1"/>
                </a:highlight>
              </a:rPr>
              <a:t>O</a:t>
            </a:r>
            <a:r>
              <a:rPr lang="en" sz="4400" dirty="0">
                <a:highlight>
                  <a:schemeClr val="accent1"/>
                </a:highlight>
              </a:rPr>
              <a:t>ur Classmates</a:t>
            </a:r>
            <a:r>
              <a:rPr lang="en" sz="4400" dirty="0"/>
              <a:t> &amp; </a:t>
            </a:r>
            <a:r>
              <a:rPr lang="en" sz="4400" dirty="0">
                <a:highlight>
                  <a:schemeClr val="accent1"/>
                </a:highlight>
              </a:rPr>
              <a:t>Respected Sir</a:t>
            </a:r>
            <a:endParaRPr sz="4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342315-176A-5F10-93AD-727ACC1954C9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4572000" y="5852159"/>
            <a:ext cx="4763" cy="118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oogle Shape;1026;p48">
            <a:extLst>
              <a:ext uri="{FF2B5EF4-FFF2-40B4-BE49-F238E27FC236}">
                <a16:creationId xmlns:a16="http://schemas.microsoft.com/office/drawing/2014/main" id="{1FB934C1-8D4A-5281-6C7B-AEF8AC4ED60A}"/>
              </a:ext>
            </a:extLst>
          </p:cNvPr>
          <p:cNvGrpSpPr/>
          <p:nvPr/>
        </p:nvGrpSpPr>
        <p:grpSpPr>
          <a:xfrm>
            <a:off x="4393323" y="5347206"/>
            <a:ext cx="372594" cy="360301"/>
            <a:chOff x="1247825" y="5001950"/>
            <a:chExt cx="443300" cy="428675"/>
          </a:xfrm>
        </p:grpSpPr>
        <p:sp>
          <p:nvSpPr>
            <p:cNvPr id="6" name="Google Shape;1027;p48">
              <a:extLst>
                <a:ext uri="{FF2B5EF4-FFF2-40B4-BE49-F238E27FC236}">
                  <a16:creationId xmlns:a16="http://schemas.microsoft.com/office/drawing/2014/main" id="{EE99BA50-597C-5864-4B01-705913144A68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8;p48">
              <a:extLst>
                <a:ext uri="{FF2B5EF4-FFF2-40B4-BE49-F238E27FC236}">
                  <a16:creationId xmlns:a16="http://schemas.microsoft.com/office/drawing/2014/main" id="{5E205E51-A736-61D8-C18B-EFCFF0BC0FF8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9;p48">
              <a:extLst>
                <a:ext uri="{FF2B5EF4-FFF2-40B4-BE49-F238E27FC236}">
                  <a16:creationId xmlns:a16="http://schemas.microsoft.com/office/drawing/2014/main" id="{9449CE29-DF01-0181-5A8F-8E408DD98239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0;p48">
              <a:extLst>
                <a:ext uri="{FF2B5EF4-FFF2-40B4-BE49-F238E27FC236}">
                  <a16:creationId xmlns:a16="http://schemas.microsoft.com/office/drawing/2014/main" id="{7C61A951-8504-07A0-E089-7B55967294AB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1;p48">
              <a:extLst>
                <a:ext uri="{FF2B5EF4-FFF2-40B4-BE49-F238E27FC236}">
                  <a16:creationId xmlns:a16="http://schemas.microsoft.com/office/drawing/2014/main" id="{2C96AE8B-D02B-D22A-4F81-935B42C5ED48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;p48">
              <a:extLst>
                <a:ext uri="{FF2B5EF4-FFF2-40B4-BE49-F238E27FC236}">
                  <a16:creationId xmlns:a16="http://schemas.microsoft.com/office/drawing/2014/main" id="{DCF81017-5D68-B341-528B-BEEACFD293D3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524ECE89-6789-B02A-CE0E-61E3270BC0B9}"/>
              </a:ext>
            </a:extLst>
          </p:cNvPr>
          <p:cNvSpPr/>
          <p:nvPr/>
        </p:nvSpPr>
        <p:spPr>
          <a:xfrm>
            <a:off x="2159071" y="262757"/>
            <a:ext cx="4617986" cy="4617986"/>
          </a:xfrm>
          <a:prstGeom prst="donut">
            <a:avLst>
              <a:gd name="adj" fmla="val 49879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D829AA-6E5F-5324-1B79-10EC323BF229}"/>
              </a:ext>
            </a:extLst>
          </p:cNvPr>
          <p:cNvSpPr/>
          <p:nvPr/>
        </p:nvSpPr>
        <p:spPr>
          <a:xfrm>
            <a:off x="1951454" y="3166948"/>
            <a:ext cx="4077639" cy="364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1530350" y="974725"/>
            <a:ext cx="7613650" cy="394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100" dirty="0"/>
              <a:t>This module is used to execute a command to the operating system as a parallel process (subprocess / thread).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100" dirty="0"/>
              <a:t>The Popen method is called to execute the following command as a parallel process:</a:t>
            </a:r>
          </a:p>
          <a:p>
            <a:pPr marL="76199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100" dirty="0"/>
              <a:t>      </a:t>
            </a:r>
            <a:r>
              <a:rPr lang="en-US" sz="2100" dirty="0">
                <a:latin typeface="Consolas" panose="020B0609020204030204" pitchFamily="49" charset="0"/>
              </a:rPr>
              <a:t>python -m http.server 5000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100" dirty="0"/>
              <a:t>It starts the python http server on </a:t>
            </a:r>
            <a:r>
              <a:rPr lang="en" sz="2100" dirty="0">
                <a:highlight>
                  <a:schemeClr val="accent1"/>
                </a:highlight>
              </a:rPr>
              <a:t>localhost:5000</a:t>
            </a:r>
            <a:endParaRPr lang="en-US" sz="21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100" dirty="0"/>
              <a:t>I</a:t>
            </a:r>
            <a:r>
              <a:rPr lang="en" sz="2100" dirty="0"/>
              <a:t>t is used to </a:t>
            </a:r>
            <a:r>
              <a:rPr lang="en-US" sz="2100" dirty="0"/>
              <a:t>load the landing page of the browser</a:t>
            </a:r>
            <a:endParaRPr sz="2100"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4294967295"/>
          </p:nvPr>
        </p:nvSpPr>
        <p:spPr>
          <a:xfrm>
            <a:off x="1757428" y="393784"/>
            <a:ext cx="3878263" cy="560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/>
              <a:t>The </a:t>
            </a:r>
            <a:r>
              <a:rPr lang="en" sz="2400" dirty="0">
                <a:highlight>
                  <a:schemeClr val="accent1"/>
                </a:highlight>
              </a:rPr>
              <a:t>‘Subprocess’</a:t>
            </a:r>
            <a:r>
              <a:rPr lang="en" sz="2400" dirty="0"/>
              <a:t> module</a:t>
            </a:r>
            <a:endParaRPr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00592B-0419-F9A0-80E0-CAB97CB9950B}"/>
              </a:ext>
            </a:extLst>
          </p:cNvPr>
          <p:cNvSpPr/>
          <p:nvPr/>
        </p:nvSpPr>
        <p:spPr>
          <a:xfrm>
            <a:off x="625164" y="253401"/>
            <a:ext cx="998246" cy="9982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32028" y="534724"/>
            <a:ext cx="398497" cy="435600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48" y="1699400"/>
              <a:ext cx="303249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3" y="1754062"/>
              <a:ext cx="49951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1" y="4845681"/>
            <a:ext cx="9144000" cy="297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294967295"/>
          </p:nvPr>
        </p:nvSpPr>
        <p:spPr>
          <a:xfrm>
            <a:off x="1212000" y="297819"/>
            <a:ext cx="3878263" cy="436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Defining the `Window` class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393533" y="367591"/>
            <a:ext cx="297851" cy="297851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560091" y="697348"/>
            <a:ext cx="8427377" cy="399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It is a subclass of `QMainWindow`, which represents the main application window. 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The constructor method `__</a:t>
            </a:r>
            <a:r>
              <a:rPr lang="en-US" sz="1600" b="1" dirty="0" err="1">
                <a:latin typeface="Quattrocento Sans"/>
                <a:ea typeface="Quattrocento Sans"/>
                <a:cs typeface="Quattrocento Sans"/>
                <a:sym typeface="Quattrocento Sans"/>
              </a:rPr>
              <a:t>init</a:t>
            </a: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__` is defined to initialize the window and its components. 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An instance of `QWebEngineProfile` is created and set as the default profile for the browser. 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The browser widget is created using `QWebEngineView` and a `QWebEnginePage` with the specified profile. 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The URL of the home page of the browser is set to ‘localhost:5000/homepage’. It can be changed to any other webpage also.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The browser widget is set as the central widget of the main window, which means it will occupy the main content area. </a:t>
            </a: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AA77E46-8C71-A57F-4905-A416CF3A634F}"/>
              </a:ext>
            </a:extLst>
          </p:cNvPr>
          <p:cNvSpPr/>
          <p:nvPr/>
        </p:nvSpPr>
        <p:spPr>
          <a:xfrm>
            <a:off x="156532" y="130590"/>
            <a:ext cx="771854" cy="771854"/>
          </a:xfrm>
          <a:prstGeom prst="donut">
            <a:avLst>
              <a:gd name="adj" fmla="val 1643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1" y="4845681"/>
            <a:ext cx="9144000" cy="297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294967295"/>
          </p:nvPr>
        </p:nvSpPr>
        <p:spPr>
          <a:xfrm>
            <a:off x="1212000" y="297819"/>
            <a:ext cx="3878263" cy="436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Defining the `Window` class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393533" y="367591"/>
            <a:ext cx="297851" cy="297851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572159" y="844949"/>
            <a:ext cx="8427377" cy="399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The window is displayed in full-screen mode. 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 navigation bar is created using `QToolBar` and added to the window.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Buttons for previous, next, refresh, home, and clear actions are created using `QAction` and added to the navigation bar.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 search bar is created using `QLineEdit` and added to the navigation bar.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Signal connections are set up for the buttons and search bar to handle user interactions.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Methods are defined to handle actions such as clearing cookies, going back to the home page, loading a URL, and updating the URL displayed in the search bar.</a:t>
            </a: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AA77E46-8C71-A57F-4905-A416CF3A634F}"/>
              </a:ext>
            </a:extLst>
          </p:cNvPr>
          <p:cNvSpPr/>
          <p:nvPr/>
        </p:nvSpPr>
        <p:spPr>
          <a:xfrm>
            <a:off x="156532" y="130590"/>
            <a:ext cx="771854" cy="771854"/>
          </a:xfrm>
          <a:prstGeom prst="donut">
            <a:avLst>
              <a:gd name="adj" fmla="val 1643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774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A023D0C5-1945-9009-1C9C-4F25FA7C630E}"/>
              </a:ext>
            </a:extLst>
          </p:cNvPr>
          <p:cNvSpPr txBox="1">
            <a:spLocks/>
          </p:cNvSpPr>
          <p:nvPr/>
        </p:nvSpPr>
        <p:spPr>
          <a:xfrm>
            <a:off x="1076451" y="295027"/>
            <a:ext cx="7733012" cy="594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Lora" pitchFamily="2" charset="0"/>
              </a:rPr>
              <a:t>The </a:t>
            </a:r>
            <a:r>
              <a:rPr lang="en-US" sz="2000" b="1" dirty="0">
                <a:highlight>
                  <a:schemeClr val="accent1"/>
                </a:highlight>
                <a:latin typeface="Lora" pitchFamily="2" charset="0"/>
              </a:rPr>
              <a:t>Program</a:t>
            </a:r>
            <a:r>
              <a:rPr lang="en-US" sz="2000" b="1" dirty="0">
                <a:latin typeface="Lora" pitchFamily="2" charset="0"/>
              </a:rPr>
              <a:t> Code 1 : </a:t>
            </a:r>
            <a:r>
              <a:rPr lang="en-US" b="1" dirty="0">
                <a:latin typeface="Lora" pitchFamily="2" charset="0"/>
              </a:rPr>
              <a:t>Importing Necessary Modules &amp; Initialize Window Class</a:t>
            </a:r>
            <a:endParaRPr lang="en-US" sz="2000" b="1" dirty="0">
              <a:latin typeface="Lor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F4AB7-BC4C-548C-700A-2B7E302C7749}"/>
              </a:ext>
            </a:extLst>
          </p:cNvPr>
          <p:cNvSpPr txBox="1"/>
          <p:nvPr/>
        </p:nvSpPr>
        <p:spPr>
          <a:xfrm>
            <a:off x="310734" y="889759"/>
            <a:ext cx="8498729" cy="3970318"/>
          </a:xfrm>
          <a:prstGeom prst="rect">
            <a:avLst/>
          </a:prstGeom>
          <a:solidFill>
            <a:schemeClr val="bg1">
              <a:lumMod val="85000"/>
              <a:alpha val="8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subprocess</a:t>
            </a: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qdarkstyle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PyQt5.QtWidgets import *</a:t>
            </a:r>
          </a:p>
          <a:p>
            <a:r>
              <a:rPr lang="en-US" dirty="0">
                <a:latin typeface="Consolas" panose="020B0609020204030204" pitchFamily="49" charset="0"/>
              </a:rPr>
              <a:t>from PyQt5.QtWebEngineWidgets import *</a:t>
            </a:r>
          </a:p>
          <a:p>
            <a:r>
              <a:rPr lang="en-US" dirty="0">
                <a:latin typeface="Consolas" panose="020B0609020204030204" pitchFamily="49" charset="0"/>
              </a:rPr>
              <a:t>from PyQt5.QtCore import *</a:t>
            </a:r>
          </a:p>
          <a:p>
            <a:r>
              <a:rPr lang="en-US" dirty="0">
                <a:latin typeface="Consolas" panose="020B0609020204030204" pitchFamily="49" charset="0"/>
              </a:rPr>
              <a:t>from PyQt5.QtGui import *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#main window class (to create a window)-sub class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QMainWindow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class</a:t>
            </a:r>
          </a:p>
          <a:p>
            <a:r>
              <a:rPr lang="en-US" dirty="0">
                <a:latin typeface="Consolas" panose="020B0609020204030204" pitchFamily="49" charset="0"/>
              </a:rPr>
              <a:t>class Window(</a:t>
            </a:r>
            <a:r>
              <a:rPr lang="en-US" dirty="0" err="1">
                <a:latin typeface="Consolas" panose="020B0609020204030204" pitchFamily="49" charset="0"/>
              </a:rPr>
              <a:t>QMainWindow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def 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latin typeface="Consolas" panose="020B0609020204030204" pitchFamily="49" charset="0"/>
              </a:rPr>
              <a:t>        super(</a:t>
            </a:r>
            <a:r>
              <a:rPr lang="en-US" dirty="0" err="1">
                <a:latin typeface="Consolas" panose="020B0609020204030204" pitchFamily="49" charset="0"/>
              </a:rPr>
              <a:t>Window,self</a:t>
            </a:r>
            <a:r>
              <a:rPr lang="en-US" dirty="0">
                <a:latin typeface="Consolas" panose="020B0609020204030204" pitchFamily="49" charset="0"/>
              </a:rPr>
              <a:t>).__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self.profile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QWebEngineProfile.defaultProfile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self.clear_cookies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self.browser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QWebEngineView</a:t>
            </a:r>
            <a:r>
              <a:rPr lang="en-US" dirty="0">
                <a:latin typeface="Consolas" panose="020B0609020204030204" pitchFamily="49" charset="0"/>
              </a:rPr>
              <a:t>(self)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self.browser.setPage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QWebEnginePage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self.profile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self.browser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self.browser.setUrl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QUrl</a:t>
            </a:r>
            <a:r>
              <a:rPr lang="en-US" dirty="0">
                <a:latin typeface="Consolas" panose="020B0609020204030204" pitchFamily="49" charset="0"/>
              </a:rPr>
              <a:t>('http://localhost:5000/frontpage/'))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self.setCentralWidget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self.browser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self.showMaximized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06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A023D0C5-1945-9009-1C9C-4F25FA7C630E}"/>
              </a:ext>
            </a:extLst>
          </p:cNvPr>
          <p:cNvSpPr txBox="1">
            <a:spLocks/>
          </p:cNvSpPr>
          <p:nvPr/>
        </p:nvSpPr>
        <p:spPr>
          <a:xfrm>
            <a:off x="1076451" y="295027"/>
            <a:ext cx="8015476" cy="594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Lora" pitchFamily="2" charset="0"/>
              </a:rPr>
              <a:t>The </a:t>
            </a:r>
            <a:r>
              <a:rPr lang="en-US" sz="2000" b="1" dirty="0">
                <a:highlight>
                  <a:schemeClr val="accent1"/>
                </a:highlight>
                <a:latin typeface="Lora" pitchFamily="2" charset="0"/>
              </a:rPr>
              <a:t>Program</a:t>
            </a:r>
            <a:r>
              <a:rPr lang="en-US" sz="2000" b="1" dirty="0">
                <a:latin typeface="Lora" pitchFamily="2" charset="0"/>
              </a:rPr>
              <a:t> Code 2 : </a:t>
            </a:r>
            <a:r>
              <a:rPr lang="en-US" sz="1200" b="1" dirty="0">
                <a:latin typeface="Lora" pitchFamily="2" charset="0"/>
              </a:rPr>
              <a:t>Creating the Navigation Bar &amp; adding Buttons with there actions to it. </a:t>
            </a:r>
            <a:endParaRPr lang="en-US" sz="2000" b="1" dirty="0">
              <a:latin typeface="Lor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F4AB7-BC4C-548C-700A-2B7E302C7749}"/>
              </a:ext>
            </a:extLst>
          </p:cNvPr>
          <p:cNvSpPr txBox="1"/>
          <p:nvPr/>
        </p:nvSpPr>
        <p:spPr>
          <a:xfrm>
            <a:off x="310734" y="889759"/>
            <a:ext cx="8498729" cy="4093428"/>
          </a:xfrm>
          <a:prstGeom prst="rect">
            <a:avLst/>
          </a:prstGeom>
          <a:solidFill>
            <a:schemeClr val="bg1">
              <a:lumMod val="85000"/>
              <a:alpha val="8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navbar = </a:t>
            </a:r>
            <a:r>
              <a:rPr lang="en-US" sz="1200" dirty="0" err="1">
                <a:latin typeface="Consolas" panose="020B0609020204030204" pitchFamily="49" charset="0"/>
              </a:rPr>
              <a:t>QToolBar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self.addToolBar</a:t>
            </a:r>
            <a:r>
              <a:rPr lang="en-US" sz="1200" dirty="0">
                <a:latin typeface="Consolas" panose="020B0609020204030204" pitchFamily="49" charset="0"/>
              </a:rPr>
              <a:t>(navbar)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prevBtn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QAction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Prev</a:t>
            </a:r>
            <a:r>
              <a:rPr lang="en-US" sz="1200" dirty="0">
                <a:latin typeface="Consolas" panose="020B0609020204030204" pitchFamily="49" charset="0"/>
              </a:rPr>
              <a:t>',self)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prevBtn.triggered.connect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self.browser.back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navbar.addAction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prevBtn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goBtn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QAction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Go',self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goBtn.triggered.connect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self.loadUrl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navbar.addAction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goBtn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nextBtn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QAction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Next',self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nextBtn.triggered.connect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self.browser.forward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navbar.addAction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nextBtn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refreshBtn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QAction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Refresh',self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refreshBtn.triggered.connect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self.browser.reload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navbar.addAction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refreshBtn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homeBtn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QAction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Home',self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homeBtn.triggered.connect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self.home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navbar.addAction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homeBtn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clearBtn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QAction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</a:rPr>
              <a:t>Forget',self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clearBtn.triggered.connect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self.clear_cookies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navbar.addAction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clearBtn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27025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A023D0C5-1945-9009-1C9C-4F25FA7C630E}"/>
              </a:ext>
            </a:extLst>
          </p:cNvPr>
          <p:cNvSpPr txBox="1">
            <a:spLocks/>
          </p:cNvSpPr>
          <p:nvPr/>
        </p:nvSpPr>
        <p:spPr>
          <a:xfrm>
            <a:off x="704744" y="0"/>
            <a:ext cx="8439256" cy="594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Lora" pitchFamily="2" charset="0"/>
              </a:rPr>
              <a:t>The </a:t>
            </a:r>
            <a:r>
              <a:rPr lang="en-US" sz="2000" b="1" dirty="0">
                <a:highlight>
                  <a:schemeClr val="accent1"/>
                </a:highlight>
                <a:latin typeface="Lora" pitchFamily="2" charset="0"/>
              </a:rPr>
              <a:t>Program</a:t>
            </a:r>
            <a:r>
              <a:rPr lang="en-US" sz="2000" b="1" dirty="0">
                <a:latin typeface="Lora" pitchFamily="2" charset="0"/>
              </a:rPr>
              <a:t> Code 3: </a:t>
            </a:r>
            <a:r>
              <a:rPr lang="en-US" sz="1600" b="1" dirty="0">
                <a:latin typeface="Lora" pitchFamily="2" charset="0"/>
              </a:rPr>
              <a:t>Creating the Address bar &amp; defining the methods</a:t>
            </a:r>
            <a:endParaRPr lang="en-US" sz="2000" b="1" dirty="0">
              <a:latin typeface="Lor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F4AB7-BC4C-548C-700A-2B7E302C7749}"/>
              </a:ext>
            </a:extLst>
          </p:cNvPr>
          <p:cNvSpPr txBox="1"/>
          <p:nvPr/>
        </p:nvSpPr>
        <p:spPr>
          <a:xfrm>
            <a:off x="322635" y="480689"/>
            <a:ext cx="8498729" cy="459356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self.searchBar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QLineEdit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#when someone presses return(enter) call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loadUrl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method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self.searchBar.returnPressed.connect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self.loadUrl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#adding created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seach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bar to navbar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navbar.addWidget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self.searchBar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#if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in the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searchBar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is changed then call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updateUrl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method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self.browser.urlChanged.connect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self.updateUrl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00"/>
              </a:lnSpc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def </a:t>
            </a:r>
            <a:r>
              <a:rPr lang="en-US" sz="1100" dirty="0" err="1">
                <a:latin typeface="Consolas" panose="020B0609020204030204" pitchFamily="49" charset="0"/>
              </a:rPr>
              <a:t>clear_cookies</a:t>
            </a:r>
            <a:r>
              <a:rPr lang="en-US" sz="1100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Clear all cookies for the default profile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self.profile.cookieStore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deleteAllCookies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300"/>
              </a:lnSpc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#method to navigate back to home page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def home(self):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self.browser.setUrl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QUrl</a:t>
            </a:r>
            <a:r>
              <a:rPr lang="en-US" sz="1100" dirty="0">
                <a:latin typeface="Consolas" panose="020B0609020204030204" pitchFamily="49" charset="0"/>
              </a:rPr>
              <a:t>('http://localhost:5000/frontpage/’))</a:t>
            </a:r>
          </a:p>
          <a:p>
            <a:pPr>
              <a:lnSpc>
                <a:spcPts val="1300"/>
              </a:lnSpc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#method to load the required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def </a:t>
            </a:r>
            <a:r>
              <a:rPr lang="en-US" sz="1100" dirty="0" err="1">
                <a:latin typeface="Consolas" panose="020B0609020204030204" pitchFamily="49" charset="0"/>
              </a:rPr>
              <a:t>loadUrl</a:t>
            </a:r>
            <a:r>
              <a:rPr lang="en-US" sz="1100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#fetching entered </a:t>
            </a:r>
            <a:r>
              <a:rPr lang="en-US" sz="1100" dirty="0" err="1">
                <a:latin typeface="Consolas" panose="020B0609020204030204" pitchFamily="49" charset="0"/>
              </a:rPr>
              <a:t>url</a:t>
            </a:r>
            <a:r>
              <a:rPr lang="en-US" sz="1100" dirty="0">
                <a:latin typeface="Consolas" panose="020B0609020204030204" pitchFamily="49" charset="0"/>
              </a:rPr>
              <a:t> from </a:t>
            </a:r>
            <a:r>
              <a:rPr lang="en-US" sz="1100" dirty="0" err="1">
                <a:latin typeface="Consolas" panose="020B0609020204030204" pitchFamily="49" charset="0"/>
              </a:rPr>
              <a:t>searchBar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url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self.searchBar.text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#loading </a:t>
            </a:r>
            <a:r>
              <a:rPr lang="en-US" sz="1100" dirty="0" err="1">
                <a:latin typeface="Consolas" panose="020B0609020204030204" pitchFamily="49" charset="0"/>
              </a:rPr>
              <a:t>url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self.browser.setUrl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QUrl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url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300"/>
              </a:lnSpc>
            </a:pP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#method to update the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url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def </a:t>
            </a:r>
            <a:r>
              <a:rPr lang="en-US" sz="1100" dirty="0" err="1">
                <a:latin typeface="Consolas" panose="020B0609020204030204" pitchFamily="49" charset="0"/>
              </a:rPr>
              <a:t>updateUrl</a:t>
            </a:r>
            <a:r>
              <a:rPr lang="en-US" sz="1100" dirty="0">
                <a:latin typeface="Consolas" panose="020B0609020204030204" pitchFamily="49" charset="0"/>
              </a:rPr>
              <a:t>(self, </a:t>
            </a:r>
            <a:r>
              <a:rPr lang="en-US" sz="1100" dirty="0" err="1">
                <a:latin typeface="Consolas" panose="020B0609020204030204" pitchFamily="49" charset="0"/>
              </a:rPr>
              <a:t>url</a:t>
            </a:r>
            <a:r>
              <a:rPr lang="en-US" sz="1100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#changing the content(text) of </a:t>
            </a:r>
            <a:r>
              <a:rPr lang="en-US" sz="1100" dirty="0" err="1">
                <a:latin typeface="Consolas" panose="020B0609020204030204" pitchFamily="49" charset="0"/>
              </a:rPr>
              <a:t>searchBar</a:t>
            </a:r>
            <a:endParaRPr lang="en-US" sz="1100" dirty="0"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self.searchBar.setText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url.toString</a:t>
            </a:r>
            <a:r>
              <a:rPr lang="en-US" sz="11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8256828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10" name="Google Shape;124;p17">
            <a:extLst>
              <a:ext uri="{FF2B5EF4-FFF2-40B4-BE49-F238E27FC236}">
                <a16:creationId xmlns:a16="http://schemas.microsoft.com/office/drawing/2014/main" id="{A023D0C5-1945-9009-1C9C-4F25FA7C630E}"/>
              </a:ext>
            </a:extLst>
          </p:cNvPr>
          <p:cNvSpPr txBox="1">
            <a:spLocks/>
          </p:cNvSpPr>
          <p:nvPr/>
        </p:nvSpPr>
        <p:spPr>
          <a:xfrm>
            <a:off x="1016978" y="114059"/>
            <a:ext cx="3339432" cy="2146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Lora" pitchFamily="2" charset="0"/>
              </a:rPr>
              <a:t>The </a:t>
            </a:r>
            <a:r>
              <a:rPr lang="en-US" sz="2000" b="1" dirty="0">
                <a:highlight>
                  <a:schemeClr val="accent1"/>
                </a:highlight>
                <a:latin typeface="Lora" pitchFamily="2" charset="0"/>
              </a:rPr>
              <a:t>Program</a:t>
            </a:r>
            <a:r>
              <a:rPr lang="en-US" sz="2000" b="1" dirty="0">
                <a:latin typeface="Lora" pitchFamily="2" charset="0"/>
              </a:rPr>
              <a:t> Code 4 : </a:t>
            </a:r>
          </a:p>
          <a:p>
            <a:r>
              <a:rPr lang="en-US" sz="800" b="1" dirty="0">
                <a:latin typeface="Lora" pitchFamily="2" charset="0"/>
              </a:rPr>
              <a:t> 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b="1" dirty="0">
                <a:latin typeface="Lora" pitchFamily="2" charset="0"/>
              </a:rPr>
              <a:t>Starting the python server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b="1" dirty="0">
                <a:latin typeface="Lora" pitchFamily="2" charset="0"/>
              </a:rPr>
              <a:t>Setting the Application Name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b="1" dirty="0">
                <a:latin typeface="Lora" pitchFamily="2" charset="0"/>
              </a:rPr>
              <a:t>Initializing The Application 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b="1" dirty="0">
                <a:latin typeface="Lora" pitchFamily="2" charset="0"/>
              </a:rPr>
              <a:t>Creating The Window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b="1" dirty="0">
                <a:latin typeface="Lora" pitchFamily="2" charset="0"/>
              </a:rPr>
              <a:t>Setting the icon for the Window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b="1" dirty="0">
                <a:latin typeface="Lora" pitchFamily="2" charset="0"/>
              </a:rPr>
              <a:t>Executing The Application </a:t>
            </a:r>
          </a:p>
          <a:p>
            <a:endParaRPr lang="en-US" sz="2000" b="1" dirty="0">
              <a:latin typeface="Lor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F4AB7-BC4C-548C-700A-2B7E302C7749}"/>
              </a:ext>
            </a:extLst>
          </p:cNvPr>
          <p:cNvSpPr txBox="1"/>
          <p:nvPr/>
        </p:nvSpPr>
        <p:spPr>
          <a:xfrm>
            <a:off x="322635" y="2020209"/>
            <a:ext cx="8498729" cy="292644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subprocess.Popen</a:t>
            </a:r>
            <a:r>
              <a:rPr lang="en-US" sz="1600" dirty="0">
                <a:latin typeface="Consolas" panose="020B0609020204030204" pitchFamily="49" charset="0"/>
              </a:rPr>
              <a:t>('python -m http.server 5000’)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Run the python http sever to load landing page</a:t>
            </a:r>
          </a:p>
          <a:p>
            <a:pPr>
              <a:lnSpc>
                <a:spcPts val="17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QApplication.setApplicationName</a:t>
            </a:r>
            <a:r>
              <a:rPr lang="en-US" sz="1600" dirty="0">
                <a:latin typeface="Consolas" panose="020B0609020204030204" pitchFamily="49" charset="0"/>
              </a:rPr>
              <a:t>('Ghajini Browser’)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Set the title of the window of the browser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MyApp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QApplication</a:t>
            </a:r>
            <a:r>
              <a:rPr lang="en-US" sz="1600" dirty="0">
                <a:latin typeface="Consolas" panose="020B0609020204030204" pitchFamily="49" charset="0"/>
              </a:rPr>
              <a:t>([])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initialize and create a object of the Application</a:t>
            </a:r>
          </a:p>
          <a:p>
            <a:pPr>
              <a:lnSpc>
                <a:spcPts val="17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dirty="0">
                <a:latin typeface="Consolas" panose="020B0609020204030204" pitchFamily="49" charset="0"/>
              </a:rPr>
              <a:t>window = Window()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initialize and create a object of the Application Window</a:t>
            </a:r>
          </a:p>
          <a:p>
            <a:pPr>
              <a:lnSpc>
                <a:spcPts val="17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window.setWindowIcon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QIcon</a:t>
            </a:r>
            <a:r>
              <a:rPr lang="en-US" sz="1600" dirty="0">
                <a:latin typeface="Consolas" panose="020B0609020204030204" pitchFamily="49" charset="0"/>
              </a:rPr>
              <a:t>('icon.png’))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set the icon of the browser</a:t>
            </a:r>
          </a:p>
          <a:p>
            <a:pPr>
              <a:lnSpc>
                <a:spcPts val="17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MyApp.exec</a:t>
            </a:r>
            <a:r>
              <a:rPr lang="en-US" sz="1600" dirty="0">
                <a:latin typeface="Consolas" panose="020B0609020204030204" pitchFamily="49" charset="0"/>
              </a:rPr>
              <a:t>_()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Execute The app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182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title" idx="4294967295"/>
          </p:nvPr>
        </p:nvSpPr>
        <p:spPr>
          <a:xfrm>
            <a:off x="0" y="79375"/>
            <a:ext cx="1273175" cy="436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OutPut:</a:t>
            </a:r>
            <a:endParaRPr dirty="0"/>
          </a:p>
        </p:txBody>
      </p:sp>
      <p:pic>
        <p:nvPicPr>
          <p:cNvPr id="2" name="Google Shape;419;p35">
            <a:extLst>
              <a:ext uri="{FF2B5EF4-FFF2-40B4-BE49-F238E27FC236}">
                <a16:creationId xmlns:a16="http://schemas.microsoft.com/office/drawing/2014/main" id="{B8AF4241-7664-B13A-4586-3974527A0F56}"/>
              </a:ext>
            </a:extLst>
          </p:cNvPr>
          <p:cNvPicPr preferRelativeResize="0"/>
          <p:nvPr/>
        </p:nvPicPr>
        <p:blipFill rotWithShape="1">
          <a:blip r:embed="rId3">
            <a:alphaModFix amt="0"/>
          </a:blip>
          <a:srcRect l="-2694" r="106"/>
          <a:stretch/>
        </p:blipFill>
        <p:spPr>
          <a:xfrm>
            <a:off x="1273175" y="709722"/>
            <a:ext cx="6534888" cy="3666066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14" name="Google Shape;414;p35"/>
          <p:cNvGrpSpPr/>
          <p:nvPr/>
        </p:nvGrpSpPr>
        <p:grpSpPr>
          <a:xfrm>
            <a:off x="520396" y="462121"/>
            <a:ext cx="8214731" cy="4350262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title" idx="4294967295"/>
          </p:nvPr>
        </p:nvSpPr>
        <p:spPr>
          <a:xfrm>
            <a:off x="0" y="79375"/>
            <a:ext cx="1273175" cy="436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OutPut:</a:t>
            </a:r>
            <a:endParaRPr dirty="0"/>
          </a:p>
        </p:txBody>
      </p:sp>
      <p:pic>
        <p:nvPicPr>
          <p:cNvPr id="419" name="Google Shape;419;p35"/>
          <p:cNvPicPr preferRelativeResize="0"/>
          <p:nvPr/>
        </p:nvPicPr>
        <p:blipFill rotWithShape="1">
          <a:blip r:embed="rId3"/>
          <a:srcRect l="-2694" r="106"/>
          <a:stretch/>
        </p:blipFill>
        <p:spPr>
          <a:xfrm>
            <a:off x="1273175" y="702102"/>
            <a:ext cx="6534888" cy="3666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14" name="Google Shape;414;p35"/>
          <p:cNvGrpSpPr/>
          <p:nvPr/>
        </p:nvGrpSpPr>
        <p:grpSpPr>
          <a:xfrm>
            <a:off x="520396" y="462121"/>
            <a:ext cx="8214731" cy="4350262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31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5"/>
          <p:cNvPicPr preferRelativeResize="0"/>
          <p:nvPr/>
        </p:nvPicPr>
        <p:blipFill rotWithShape="1">
          <a:blip r:embed="rId3"/>
          <a:srcRect l="136" r="106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1015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F45A050-5983-853D-577A-2F24BC9DEB59}"/>
              </a:ext>
            </a:extLst>
          </p:cNvPr>
          <p:cNvSpPr/>
          <p:nvPr/>
        </p:nvSpPr>
        <p:spPr>
          <a:xfrm>
            <a:off x="4510735" y="3634910"/>
            <a:ext cx="127292" cy="127292"/>
          </a:xfrm>
          <a:prstGeom prst="donut">
            <a:avLst>
              <a:gd name="adj" fmla="val 4797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20F8E8-128A-9459-3C17-4E82BCBE822B}"/>
              </a:ext>
            </a:extLst>
          </p:cNvPr>
          <p:cNvSpPr/>
          <p:nvPr/>
        </p:nvSpPr>
        <p:spPr>
          <a:xfrm>
            <a:off x="4291013" y="3411854"/>
            <a:ext cx="571499" cy="573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294967295"/>
          </p:nvPr>
        </p:nvSpPr>
        <p:spPr>
          <a:xfrm>
            <a:off x="0" y="211138"/>
            <a:ext cx="9144000" cy="29511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800" dirty="0"/>
              <a:t>Greetings to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400" dirty="0">
                <a:highlight>
                  <a:schemeClr val="accent1"/>
                </a:highlight>
              </a:rPr>
              <a:t>O</a:t>
            </a:r>
            <a:r>
              <a:rPr lang="en" sz="4400" dirty="0">
                <a:highlight>
                  <a:schemeClr val="accent1"/>
                </a:highlight>
              </a:rPr>
              <a:t>ur Classmates</a:t>
            </a:r>
            <a:r>
              <a:rPr lang="en" sz="4400" dirty="0"/>
              <a:t> &amp; </a:t>
            </a:r>
            <a:r>
              <a:rPr lang="en" sz="4400" dirty="0">
                <a:highlight>
                  <a:schemeClr val="accent1"/>
                </a:highlight>
              </a:rPr>
              <a:t>Respected Sir</a:t>
            </a:r>
            <a:endParaRPr sz="4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342315-176A-5F10-93AD-727ACC1954C9}"/>
              </a:ext>
            </a:extLst>
          </p:cNvPr>
          <p:cNvCxnSpPr>
            <a:stCxn id="2" idx="4"/>
          </p:cNvCxnSpPr>
          <p:nvPr/>
        </p:nvCxnSpPr>
        <p:spPr>
          <a:xfrm flipH="1">
            <a:off x="4572000" y="3985259"/>
            <a:ext cx="4763" cy="1188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oogle Shape;1026;p48">
            <a:extLst>
              <a:ext uri="{FF2B5EF4-FFF2-40B4-BE49-F238E27FC236}">
                <a16:creationId xmlns:a16="http://schemas.microsoft.com/office/drawing/2014/main" id="{1FB934C1-8D4A-5281-6C7B-AEF8AC4ED60A}"/>
              </a:ext>
            </a:extLst>
          </p:cNvPr>
          <p:cNvGrpSpPr/>
          <p:nvPr/>
        </p:nvGrpSpPr>
        <p:grpSpPr>
          <a:xfrm>
            <a:off x="4393323" y="3480306"/>
            <a:ext cx="372594" cy="360301"/>
            <a:chOff x="1247825" y="5001950"/>
            <a:chExt cx="443300" cy="428675"/>
          </a:xfrm>
        </p:grpSpPr>
        <p:sp>
          <p:nvSpPr>
            <p:cNvPr id="6" name="Google Shape;1027;p48">
              <a:extLst>
                <a:ext uri="{FF2B5EF4-FFF2-40B4-BE49-F238E27FC236}">
                  <a16:creationId xmlns:a16="http://schemas.microsoft.com/office/drawing/2014/main" id="{EE99BA50-597C-5864-4B01-705913144A68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8;p48">
              <a:extLst>
                <a:ext uri="{FF2B5EF4-FFF2-40B4-BE49-F238E27FC236}">
                  <a16:creationId xmlns:a16="http://schemas.microsoft.com/office/drawing/2014/main" id="{5E205E51-A736-61D8-C18B-EFCFF0BC0FF8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9;p48">
              <a:extLst>
                <a:ext uri="{FF2B5EF4-FFF2-40B4-BE49-F238E27FC236}">
                  <a16:creationId xmlns:a16="http://schemas.microsoft.com/office/drawing/2014/main" id="{9449CE29-DF01-0181-5A8F-8E408DD98239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0;p48">
              <a:extLst>
                <a:ext uri="{FF2B5EF4-FFF2-40B4-BE49-F238E27FC236}">
                  <a16:creationId xmlns:a16="http://schemas.microsoft.com/office/drawing/2014/main" id="{7C61A951-8504-07A0-E089-7B55967294AB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1;p48">
              <a:extLst>
                <a:ext uri="{FF2B5EF4-FFF2-40B4-BE49-F238E27FC236}">
                  <a16:creationId xmlns:a16="http://schemas.microsoft.com/office/drawing/2014/main" id="{2C96AE8B-D02B-D22A-4F81-935B42C5ED48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;p48">
              <a:extLst>
                <a:ext uri="{FF2B5EF4-FFF2-40B4-BE49-F238E27FC236}">
                  <a16:creationId xmlns:a16="http://schemas.microsoft.com/office/drawing/2014/main" id="{DCF81017-5D68-B341-528B-BEEACFD293D3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1;p12">
            <a:extLst>
              <a:ext uri="{FF2B5EF4-FFF2-40B4-BE49-F238E27FC236}">
                <a16:creationId xmlns:a16="http://schemas.microsoft.com/office/drawing/2014/main" id="{438ADF26-B6B4-67AC-4648-14F2ED30C610}"/>
              </a:ext>
            </a:extLst>
          </p:cNvPr>
          <p:cNvSpPr txBox="1">
            <a:spLocks/>
          </p:cNvSpPr>
          <p:nvPr/>
        </p:nvSpPr>
        <p:spPr>
          <a:xfrm rot="10800000">
            <a:off x="-1398733" y="4498401"/>
            <a:ext cx="1898305" cy="1171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/>
              <a:t>The Forgetful Web Browser</a:t>
            </a:r>
            <a:br>
              <a:rPr lang="en-US" sz="800" dirty="0"/>
            </a:br>
            <a:r>
              <a:rPr lang="en-US" sz="800" dirty="0"/>
              <a:t> </a:t>
            </a:r>
            <a:br>
              <a:rPr lang="en-US" sz="800" dirty="0"/>
            </a:br>
            <a:r>
              <a:rPr lang="en-US" sz="800" dirty="0"/>
              <a:t>	</a:t>
            </a:r>
            <a:r>
              <a:rPr lang="en-US" sz="800" dirty="0">
                <a:highlight>
                  <a:schemeClr val="accent1"/>
                </a:highlight>
              </a:rPr>
              <a:t>Ghajini</a:t>
            </a:r>
            <a:br>
              <a:rPr lang="en-US" sz="800" dirty="0"/>
            </a:br>
            <a:r>
              <a:rPr lang="en-US" sz="800" dirty="0"/>
              <a:t>			Using Python</a:t>
            </a:r>
          </a:p>
        </p:txBody>
      </p:sp>
    </p:spTree>
    <p:extLst>
      <p:ext uri="{BB962C8B-B14F-4D97-AF65-F5344CB8AC3E}">
        <p14:creationId xmlns:p14="http://schemas.microsoft.com/office/powerpoint/2010/main" val="3350304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741475"/>
            <a:ext cx="5021400" cy="855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26" name="Google Shape;326;p30"/>
          <p:cNvSpPr/>
          <p:nvPr/>
        </p:nvSpPr>
        <p:spPr>
          <a:xfrm>
            <a:off x="831926" y="859176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90" y="1190762"/>
            <a:ext cx="505723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10" name="Google Shape;322;p30">
            <a:extLst>
              <a:ext uri="{FF2B5EF4-FFF2-40B4-BE49-F238E27FC236}">
                <a16:creationId xmlns:a16="http://schemas.microsoft.com/office/drawing/2014/main" id="{F9F6E4D3-02E1-248D-B23D-8C91B78A91D1}"/>
              </a:ext>
            </a:extLst>
          </p:cNvPr>
          <p:cNvSpPr txBox="1">
            <a:spLocks/>
          </p:cNvSpPr>
          <p:nvPr/>
        </p:nvSpPr>
        <p:spPr>
          <a:xfrm>
            <a:off x="1381125" y="3419904"/>
            <a:ext cx="6381750" cy="153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sz="1800" dirty="0"/>
              <a:t>References:</a:t>
            </a:r>
          </a:p>
          <a:p>
            <a:pPr marL="457189" indent="-342891">
              <a:buSzPts val="1800"/>
            </a:pPr>
            <a:r>
              <a:rPr lang="en-US" sz="16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https://www.geeksforgeeks.org/python-introduction-to-pyqt5/</a:t>
            </a:r>
            <a:endParaRPr lang="en-US" sz="1600" b="1" dirty="0">
              <a:solidFill>
                <a:schemeClr val="tx1"/>
              </a:solidFill>
            </a:endParaRPr>
          </a:p>
          <a:p>
            <a:pPr marL="457189" indent="-342891">
              <a:buSzPts val="1800"/>
            </a:pPr>
            <a:r>
              <a:rPr lang="en-US" sz="16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https://www.tutorialspoint.com/pyqt5/index.htm</a:t>
            </a:r>
            <a:endParaRPr lang="en-US" sz="1600" b="1" dirty="0">
              <a:solidFill>
                <a:schemeClr val="tx1"/>
              </a:solidFill>
            </a:endParaRPr>
          </a:p>
          <a:p>
            <a:pPr marL="457189" indent="-342891">
              <a:buSzPts val="1800"/>
            </a:pPr>
            <a:r>
              <a:rPr lang="en-US" sz="16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https://wiki.python.org/moin/PyQt</a:t>
            </a:r>
            <a:endParaRPr lang="en-US" sz="1600" b="1" dirty="0">
              <a:solidFill>
                <a:schemeClr val="tx1"/>
              </a:solidFill>
            </a:endParaRPr>
          </a:p>
          <a:p>
            <a:pPr marL="457189" indent="-342891">
              <a:buSzPts val="1800"/>
            </a:pPr>
            <a:endParaRPr lang="en-US" sz="1600" dirty="0"/>
          </a:p>
        </p:txBody>
      </p:sp>
      <p:sp>
        <p:nvSpPr>
          <p:cNvPr id="11" name="Google Shape;322;p30">
            <a:extLst>
              <a:ext uri="{FF2B5EF4-FFF2-40B4-BE49-F238E27FC236}">
                <a16:creationId xmlns:a16="http://schemas.microsoft.com/office/drawing/2014/main" id="{66256D6B-9E0C-FD9B-1E6E-8DB19BF8CD94}"/>
              </a:ext>
            </a:extLst>
          </p:cNvPr>
          <p:cNvSpPr txBox="1">
            <a:spLocks/>
          </p:cNvSpPr>
          <p:nvPr/>
        </p:nvSpPr>
        <p:spPr>
          <a:xfrm>
            <a:off x="2371499" y="1886309"/>
            <a:ext cx="5759041" cy="855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sz="3600" b="1" dirty="0">
                <a:latin typeface="Lora"/>
                <a:ea typeface="Lora"/>
                <a:cs typeface="Lora"/>
                <a:sym typeface="Lora"/>
              </a:rPr>
              <a:t>Open For Discussions😊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build="p"/>
      <p:bldP spid="324" grpId="0"/>
      <p:bldP spid="326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644995" y="570644"/>
            <a:ext cx="6419603" cy="3001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The Forgetful Web Browser</a:t>
            </a:r>
            <a:br>
              <a:rPr lang="en" dirty="0"/>
            </a:br>
            <a:r>
              <a:rPr lang="en" sz="2400" dirty="0"/>
              <a:t> </a:t>
            </a:r>
            <a:br>
              <a:rPr lang="en" dirty="0"/>
            </a:br>
            <a:r>
              <a:rPr lang="en" dirty="0"/>
              <a:t>	</a:t>
            </a:r>
            <a:r>
              <a:rPr lang="en-US" sz="6000" dirty="0">
                <a:highlight>
                  <a:schemeClr val="accent1"/>
                </a:highlight>
              </a:rPr>
              <a:t>Ghajini</a:t>
            </a:r>
            <a:br>
              <a:rPr lang="en" sz="6000" dirty="0"/>
            </a:br>
            <a:r>
              <a:rPr lang="en" dirty="0"/>
              <a:t>			</a:t>
            </a:r>
            <a:r>
              <a:rPr lang="en" sz="2800" dirty="0"/>
              <a:t>Using Python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E94C18-08B0-CD0F-100E-8DB4814109D6}"/>
              </a:ext>
            </a:extLst>
          </p:cNvPr>
          <p:cNvSpPr/>
          <p:nvPr/>
        </p:nvSpPr>
        <p:spPr>
          <a:xfrm>
            <a:off x="1117949" y="3394017"/>
            <a:ext cx="571499" cy="573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8" y="3511427"/>
            <a:ext cx="215967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951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319511" y="1848725"/>
            <a:ext cx="6504878" cy="1268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 dirty="0">
                <a:highlight>
                  <a:schemeClr val="accent1"/>
                </a:highlight>
              </a:rPr>
              <a:t>The Ghajini Browser</a:t>
            </a:r>
            <a:endParaRPr sz="4800" dirty="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390242" y="2934418"/>
            <a:ext cx="8363415" cy="1995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dirty="0"/>
              <a:t>“A Forgetful Browser For Your Forgetful Mind.”</a:t>
            </a:r>
          </a:p>
          <a:p>
            <a:pPr marL="0" indent="0" algn="ctr">
              <a:buNone/>
            </a:pPr>
            <a:r>
              <a:rPr lang="en" sz="1600" dirty="0"/>
              <a:t>Take Back Your Privacy In Your Own Hand</a:t>
            </a:r>
          </a:p>
          <a:p>
            <a:pPr marL="0" indent="0" algn="ctr">
              <a:buNone/>
            </a:pPr>
            <a:r>
              <a:rPr lang="en" sz="1600" dirty="0"/>
              <a:t>Use this Secure, Open-Source &amp; </a:t>
            </a:r>
            <a:r>
              <a:rPr lang="en-US" sz="1600" dirty="0"/>
              <a:t>Forgetful Browser</a:t>
            </a:r>
          </a:p>
          <a:p>
            <a:pPr marL="0" indent="0" algn="ctr">
              <a:buNone/>
            </a:pPr>
            <a:r>
              <a:rPr lang="en-US" sz="1600" dirty="0"/>
              <a:t>And Never Again Worry About Forgetting To Logout When You Leave.</a:t>
            </a:r>
            <a:endParaRPr lang="en" sz="1600" dirty="0"/>
          </a:p>
          <a:p>
            <a:pPr marL="0" indent="0" algn="ctr">
              <a:buNone/>
            </a:pPr>
            <a:endParaRPr lang="en" sz="1600" dirty="0"/>
          </a:p>
          <a:p>
            <a:pPr marL="0" indent="0" algn="ctr">
              <a:buNone/>
            </a:pPr>
            <a:r>
              <a:rPr lang="en" sz="1800" dirty="0"/>
              <a:t> </a:t>
            </a:r>
            <a:endParaRPr sz="1800" dirty="0"/>
          </a:p>
        </p:txBody>
      </p:sp>
      <p:sp>
        <p:nvSpPr>
          <p:cNvPr id="139" name="Google Shape;139;p18"/>
          <p:cNvSpPr/>
          <p:nvPr/>
        </p:nvSpPr>
        <p:spPr>
          <a:xfrm>
            <a:off x="3809227" y="323180"/>
            <a:ext cx="1525545" cy="152554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81B8F-3249-6808-5898-3FE263F03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69" y="1623335"/>
            <a:ext cx="868755" cy="678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7C019-D1BE-C43A-5A23-C6B07E9D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810041" y="2504844"/>
            <a:ext cx="868755" cy="678239"/>
          </a:xfrm>
          <a:prstGeom prst="rect">
            <a:avLst/>
          </a:prstGeom>
        </p:spPr>
      </p:pic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2B5F070C-D553-CBD1-E509-D5DFCC3D12B8}"/>
              </a:ext>
            </a:extLst>
          </p:cNvPr>
          <p:cNvSpPr/>
          <p:nvPr/>
        </p:nvSpPr>
        <p:spPr>
          <a:xfrm>
            <a:off x="3809227" y="335679"/>
            <a:ext cx="1500545" cy="1500545"/>
          </a:xfrm>
          <a:prstGeom prst="noSmoking">
            <a:avLst>
              <a:gd name="adj" fmla="val 605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 uiExpand="1" build="p"/>
      <p:bldP spid="1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/>
              <a:pPr lvl="0"/>
              <a:t>5</a:t>
            </a:fld>
            <a:endParaRPr lang="en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2296916" y="416566"/>
            <a:ext cx="4165762" cy="1158875"/>
          </a:xfrm>
        </p:spPr>
        <p:txBody>
          <a:bodyPr/>
          <a:lstStyle/>
          <a:p>
            <a:pPr lvl="0"/>
            <a:r>
              <a:rPr lang="en-US" sz="4400" dirty="0"/>
              <a:t>Introduction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FB94B0-EB71-FBF6-60EA-4E21D3462C7D}"/>
              </a:ext>
            </a:extLst>
          </p:cNvPr>
          <p:cNvSpPr/>
          <p:nvPr/>
        </p:nvSpPr>
        <p:spPr>
          <a:xfrm>
            <a:off x="922567" y="378980"/>
            <a:ext cx="1158875" cy="1158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294967295"/>
          </p:nvPr>
        </p:nvSpPr>
        <p:spPr>
          <a:xfrm>
            <a:off x="2109219" y="3942962"/>
            <a:ext cx="5844566" cy="689998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PyQt5, a Python library for creating graphical user interfaces (GUIs).</a:t>
            </a:r>
          </a:p>
          <a:p>
            <a:pPr algn="l"/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230054" y="677317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48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BC512-6676-A94D-B19A-B431E85CC59F}"/>
              </a:ext>
            </a:extLst>
          </p:cNvPr>
          <p:cNvSpPr txBox="1"/>
          <p:nvPr/>
        </p:nvSpPr>
        <p:spPr>
          <a:xfrm>
            <a:off x="1681797" y="1685489"/>
            <a:ext cx="36019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What is a web browser?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BE88E-A566-29D7-E8DF-B599EA9B6FB4}"/>
              </a:ext>
            </a:extLst>
          </p:cNvPr>
          <p:cNvSpPr txBox="1"/>
          <p:nvPr/>
        </p:nvSpPr>
        <p:spPr>
          <a:xfrm>
            <a:off x="2081442" y="2214683"/>
            <a:ext cx="613306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  <a:latin typeface="Arial" panose="020B0604020202020204" pitchFamily="34" charset="0"/>
              </a:rPr>
              <a:t>A web browser is an </a:t>
            </a:r>
            <a:r>
              <a:rPr lang="en-US" sz="1600" dirty="0">
                <a:latin typeface="Arial" panose="020B0604020202020204" pitchFamily="34" charset="0"/>
              </a:rPr>
              <a:t>application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 for accessing </a:t>
            </a:r>
            <a:r>
              <a:rPr lang="en-US" sz="1600" dirty="0">
                <a:latin typeface="Arial" panose="020B0604020202020204" pitchFamily="34" charset="0"/>
              </a:rPr>
              <a:t>websites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. When a </a:t>
            </a:r>
            <a:r>
              <a:rPr lang="en-US" sz="1600" dirty="0">
                <a:latin typeface="Arial" panose="020B0604020202020204" pitchFamily="34" charset="0"/>
              </a:rPr>
              <a:t>user 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requests a </a:t>
            </a:r>
            <a:r>
              <a:rPr lang="en-US" sz="1600" dirty="0">
                <a:latin typeface="Arial" panose="020B0604020202020204" pitchFamily="34" charset="0"/>
              </a:rPr>
              <a:t>web page 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from a particular website, the browser retrieves its </a:t>
            </a:r>
            <a:r>
              <a:rPr lang="en-US" sz="1600" dirty="0">
                <a:latin typeface="Arial" panose="020B0604020202020204" pitchFamily="34" charset="0"/>
              </a:rPr>
              <a:t>files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 from a </a:t>
            </a:r>
            <a:r>
              <a:rPr lang="en-US" sz="1600" dirty="0">
                <a:latin typeface="Arial" panose="020B0604020202020204" pitchFamily="34" charset="0"/>
              </a:rPr>
              <a:t>web server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 and then displays the page on the user's screen. Browsers are used on a range of devices, including </a:t>
            </a:r>
            <a:r>
              <a:rPr lang="en-US" sz="1600" dirty="0">
                <a:latin typeface="Arial" panose="020B0604020202020204" pitchFamily="34" charset="0"/>
              </a:rPr>
              <a:t>desktops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1600" dirty="0">
                <a:latin typeface="Arial" panose="020B0604020202020204" pitchFamily="34" charset="0"/>
              </a:rPr>
              <a:t>laptops,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</a:rPr>
              <a:t>tablets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sz="1600" dirty="0">
                <a:latin typeface="Arial" panose="020B0604020202020204" pitchFamily="34" charset="0"/>
              </a:rPr>
              <a:t>smartphones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97265-9ABD-F186-90A3-5CDE745A92C7}"/>
              </a:ext>
            </a:extLst>
          </p:cNvPr>
          <p:cNvSpPr txBox="1"/>
          <p:nvPr/>
        </p:nvSpPr>
        <p:spPr>
          <a:xfrm>
            <a:off x="1681797" y="3617432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Why PyQt5 to build a browser?</a:t>
            </a:r>
          </a:p>
        </p:txBody>
      </p:sp>
      <p:sp>
        <p:nvSpPr>
          <p:cNvPr id="5" name="Google Shape;184;p21">
            <a:extLst>
              <a:ext uri="{FF2B5EF4-FFF2-40B4-BE49-F238E27FC236}">
                <a16:creationId xmlns:a16="http://schemas.microsoft.com/office/drawing/2014/main" id="{B21B2A13-A629-C450-6C7C-FA592CD5F296}"/>
              </a:ext>
            </a:extLst>
          </p:cNvPr>
          <p:cNvSpPr txBox="1">
            <a:spLocks/>
          </p:cNvSpPr>
          <p:nvPr/>
        </p:nvSpPr>
        <p:spPr>
          <a:xfrm>
            <a:off x="9144000" y="744600"/>
            <a:ext cx="4173000" cy="3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Quattrocento Sans"/>
              <a:buNone/>
            </a:pPr>
            <a:r>
              <a:rPr lang="en-US" sz="2000" b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Prerequirments</a:t>
            </a: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US" sz="1800"/>
              <a:t>PyQt5 is not a built-in python module. To use it in programs it must be installed manually via ‘</a:t>
            </a:r>
            <a:r>
              <a:rPr lang="en-US" sz="1800">
                <a:latin typeface="Consolas" panose="020B0609020204030204" pitchFamily="49" charset="0"/>
              </a:rPr>
              <a:t>pip</a:t>
            </a:r>
            <a:r>
              <a:rPr lang="en-US" sz="1800"/>
              <a:t>’ (a package manager for Python packages, or modules) from the ‘CMD’ or ‘Terminal’</a:t>
            </a: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US" sz="2000"/>
              <a:t>Command:</a:t>
            </a: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US" sz="2000"/>
              <a:t>    </a:t>
            </a:r>
            <a:r>
              <a:rPr lang="en-US" sz="1600">
                <a:highlight>
                  <a:srgbClr val="C0C0C0"/>
                </a:highlight>
                <a:latin typeface="Consolas" panose="020B0609020204030204" pitchFamily="49" charset="0"/>
              </a:rPr>
              <a:t>pip install PyQt5 PyQtWebEngine</a:t>
            </a:r>
            <a:endParaRPr lang="en-US" sz="200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Google Shape;186;p21">
            <a:extLst>
              <a:ext uri="{FF2B5EF4-FFF2-40B4-BE49-F238E27FC236}">
                <a16:creationId xmlns:a16="http://schemas.microsoft.com/office/drawing/2014/main" id="{D2B09FA4-B2AA-EDA4-3443-D00CAFFBD4B1}"/>
              </a:ext>
            </a:extLst>
          </p:cNvPr>
          <p:cNvPicPr preferRelativeResize="0"/>
          <p:nvPr/>
        </p:nvPicPr>
        <p:blipFill rotWithShape="1">
          <a:blip r:embed="rId3"/>
          <a:srcRect t="1204" r="-484" b="-556"/>
          <a:stretch/>
        </p:blipFill>
        <p:spPr>
          <a:xfrm>
            <a:off x="-431534" y="328951"/>
            <a:ext cx="285487" cy="448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11575" y="74460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 err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Prerequirments</a:t>
            </a:r>
            <a:endParaRPr lang="en-US" sz="2000" b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PyQt5 is not a built-in python module. To use it in programs it must be installed manually via ‘</a:t>
            </a:r>
            <a:r>
              <a:rPr lang="en-US" sz="1800" dirty="0">
                <a:latin typeface="Consolas" panose="020B0609020204030204" pitchFamily="49" charset="0"/>
              </a:rPr>
              <a:t>pip</a:t>
            </a:r>
            <a:r>
              <a:rPr lang="en-US" sz="1800" dirty="0"/>
              <a:t>’ (a package manager for Python packages, or modules) from the ‘CMD’ or ‘Terminal’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Command: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</a:t>
            </a:r>
            <a:r>
              <a:rPr lang="en-US" sz="1600" dirty="0">
                <a:highlight>
                  <a:srgbClr val="C0C0C0"/>
                </a:highlight>
                <a:latin typeface="Consolas" panose="020B0609020204030204" pitchFamily="49" charset="0"/>
              </a:rPr>
              <a:t>pip install PyQt5 PyQtWebEngine</a:t>
            </a:r>
            <a:endParaRPr lang="en-US" sz="200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/>
          <a:srcRect t="1204" r="-484" b="-556"/>
          <a:stretch/>
        </p:blipFill>
        <p:spPr>
          <a:xfrm>
            <a:off x="369833" y="328951"/>
            <a:ext cx="3733699" cy="448559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0E99C-53FB-32DB-47AA-40905008FFC6}"/>
              </a:ext>
            </a:extLst>
          </p:cNvPr>
          <p:cNvSpPr/>
          <p:nvPr/>
        </p:nvSpPr>
        <p:spPr>
          <a:xfrm>
            <a:off x="4404360" y="822960"/>
            <a:ext cx="1950720" cy="312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01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2D28485-6B38-9DD2-2189-C721FAEA159A}"/>
              </a:ext>
            </a:extLst>
          </p:cNvPr>
          <p:cNvSpPr/>
          <p:nvPr/>
        </p:nvSpPr>
        <p:spPr>
          <a:xfrm>
            <a:off x="573243" y="459549"/>
            <a:ext cx="809508" cy="8042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4294967295"/>
          </p:nvPr>
        </p:nvSpPr>
        <p:spPr>
          <a:xfrm>
            <a:off x="1633029" y="731975"/>
            <a:ext cx="3878263" cy="436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>The </a:t>
            </a:r>
            <a:r>
              <a:rPr lang="en" sz="3200" dirty="0">
                <a:highlight>
                  <a:schemeClr val="accent1"/>
                </a:highlight>
              </a:rPr>
              <a:t>PyQt5</a:t>
            </a:r>
            <a:r>
              <a:rPr lang="en" sz="3200" dirty="0"/>
              <a:t> module</a:t>
            </a:r>
            <a:endParaRPr sz="32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1633029" y="1432506"/>
            <a:ext cx="6810375" cy="3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1400" dirty="0"/>
              <a:t>Qt is a popular cross platform framework used to build GUI application</a:t>
            </a:r>
            <a:endParaRPr sz="1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1400" dirty="0"/>
              <a:t>PyQt5 provides a set of python bindings for the Qt framework, as it is simple and flexible in python</a:t>
            </a:r>
            <a:endParaRPr sz="1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" sz="1400" dirty="0"/>
              <a:t>It provides a varierty of GUI components such as windows, dialogs, text boxes, buttons etc.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" sz="1400" dirty="0"/>
              <a:t>It includes support for signal and slots, which is a powerful mechanism for handeling events and connecting components.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" sz="1400" dirty="0"/>
              <a:t>This above features makes it a great choice for building GUI applications using python.</a:t>
            </a:r>
            <a:endParaRPr sz="1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760343" y="657530"/>
            <a:ext cx="403703" cy="39626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" name="Google Shape;184;p21">
            <a:extLst>
              <a:ext uri="{FF2B5EF4-FFF2-40B4-BE49-F238E27FC236}">
                <a16:creationId xmlns:a16="http://schemas.microsoft.com/office/drawing/2014/main" id="{89BC0BA8-004A-4D9A-9D79-C4CAD9A3F7C8}"/>
              </a:ext>
            </a:extLst>
          </p:cNvPr>
          <p:cNvSpPr txBox="1">
            <a:spLocks/>
          </p:cNvSpPr>
          <p:nvPr/>
        </p:nvSpPr>
        <p:spPr>
          <a:xfrm>
            <a:off x="9144000" y="744600"/>
            <a:ext cx="4173000" cy="3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Quattrocento Sans"/>
              <a:buNone/>
            </a:pPr>
            <a:r>
              <a:rPr lang="en-US" sz="2000" b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Prerequirments</a:t>
            </a: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US" sz="1800"/>
              <a:t>PyQt5 is not a built-in python module. To use it in programs it must be installed manually via ‘</a:t>
            </a:r>
            <a:r>
              <a:rPr lang="en-US" sz="1800">
                <a:latin typeface="Consolas" panose="020B0609020204030204" pitchFamily="49" charset="0"/>
              </a:rPr>
              <a:t>pip</a:t>
            </a:r>
            <a:r>
              <a:rPr lang="en-US" sz="1800"/>
              <a:t>’ (a package manager for Python packages, or modules) from the ‘CMD’ or ‘Terminal’</a:t>
            </a: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US" sz="2000"/>
              <a:t>Command:</a:t>
            </a: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US" sz="2000"/>
              <a:t>    </a:t>
            </a:r>
            <a:r>
              <a:rPr lang="en-US" sz="1600">
                <a:highlight>
                  <a:srgbClr val="C0C0C0"/>
                </a:highlight>
                <a:latin typeface="Consolas" panose="020B0609020204030204" pitchFamily="49" charset="0"/>
              </a:rPr>
              <a:t>pip install PyQt5 PyQtWebEngine</a:t>
            </a:r>
            <a:endParaRPr lang="en-US" sz="200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Google Shape;186;p21">
            <a:extLst>
              <a:ext uri="{FF2B5EF4-FFF2-40B4-BE49-F238E27FC236}">
                <a16:creationId xmlns:a16="http://schemas.microsoft.com/office/drawing/2014/main" id="{8DEE1F5D-91CB-52FF-847A-8F7806959C2A}"/>
              </a:ext>
            </a:extLst>
          </p:cNvPr>
          <p:cNvPicPr preferRelativeResize="0"/>
          <p:nvPr/>
        </p:nvPicPr>
        <p:blipFill rotWithShape="1">
          <a:blip r:embed="rId3"/>
          <a:srcRect t="1204" r="-484" b="-556"/>
          <a:stretch/>
        </p:blipFill>
        <p:spPr>
          <a:xfrm>
            <a:off x="-431534" y="328951"/>
            <a:ext cx="285487" cy="4485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27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6D85FCE-E9F7-B217-128D-7210B6F08B16}"/>
              </a:ext>
            </a:extLst>
          </p:cNvPr>
          <p:cNvSpPr/>
          <p:nvPr/>
        </p:nvSpPr>
        <p:spPr>
          <a:xfrm>
            <a:off x="347520" y="368844"/>
            <a:ext cx="1033731" cy="10337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4294967295"/>
          </p:nvPr>
        </p:nvSpPr>
        <p:spPr>
          <a:xfrm>
            <a:off x="1734290" y="424830"/>
            <a:ext cx="3235325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Necessary methods &amp; modules</a:t>
            </a:r>
            <a:endParaRPr sz="2400" dirty="0"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4294967295"/>
          </p:nvPr>
        </p:nvSpPr>
        <p:spPr>
          <a:xfrm>
            <a:off x="364670" y="1505075"/>
            <a:ext cx="2333625" cy="1360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b="1" dirty="0">
                <a:highlight>
                  <a:schemeClr val="accent1"/>
                </a:highlight>
              </a:rPr>
              <a:t>QMainWindow</a:t>
            </a:r>
            <a:endParaRPr sz="1400"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" sz="1400" dirty="0"/>
              <a:t>Provides the basic window for GUI applications and allows rendering informations to it.</a:t>
            </a:r>
            <a:endParaRPr sz="1400"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4294967295"/>
          </p:nvPr>
        </p:nvSpPr>
        <p:spPr>
          <a:xfrm>
            <a:off x="5612897" y="2662341"/>
            <a:ext cx="2624137" cy="1023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b="1" dirty="0">
                <a:highlight>
                  <a:schemeClr val="accent1"/>
                </a:highlight>
              </a:rPr>
              <a:t>QWidget</a:t>
            </a:r>
            <a:endParaRPr sz="1400"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" sz="1400" dirty="0"/>
              <a:t>It is a module for creating GUI elements.</a:t>
            </a:r>
            <a:endParaRPr sz="1400"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4294967295"/>
          </p:nvPr>
        </p:nvSpPr>
        <p:spPr>
          <a:xfrm>
            <a:off x="363082" y="3014838"/>
            <a:ext cx="2335213" cy="1636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b="1" dirty="0">
                <a:highlight>
                  <a:schemeClr val="accent1"/>
                </a:highlight>
              </a:rPr>
              <a:t>QToolBar</a:t>
            </a:r>
            <a:endParaRPr sz="1400"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" sz="1400" dirty="0"/>
              <a:t>Provides a basic toolbar to contain other elements ie. </a:t>
            </a:r>
            <a:r>
              <a:rPr lang="en-US" sz="1400" dirty="0"/>
              <a:t>B</a:t>
            </a:r>
            <a:r>
              <a:rPr lang="en" sz="1400" dirty="0"/>
              <a:t>uttons, Address Bar, and Status window in a </a:t>
            </a:r>
            <a:r>
              <a:rPr lang="en-US" sz="1400" dirty="0"/>
              <a:t>meaningful</a:t>
            </a:r>
            <a:r>
              <a:rPr lang="en" sz="1400" dirty="0"/>
              <a:t> manner</a:t>
            </a:r>
            <a:endParaRPr sz="1400"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4294967295"/>
          </p:nvPr>
        </p:nvSpPr>
        <p:spPr>
          <a:xfrm>
            <a:off x="2813494" y="2943224"/>
            <a:ext cx="2625725" cy="152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b="1" dirty="0">
                <a:highlight>
                  <a:schemeClr val="accent1"/>
                </a:highlight>
              </a:rPr>
              <a:t>QLineEdit</a:t>
            </a:r>
            <a:endParaRPr sz="1400"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" sz="1400" dirty="0"/>
              <a:t>Allows changing containts of addressbar or search bar, sends a signal that ‘The address bar is updated’</a:t>
            </a:r>
            <a:endParaRPr sz="14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4294967295"/>
          </p:nvPr>
        </p:nvSpPr>
        <p:spPr>
          <a:xfrm>
            <a:off x="2777054" y="1524000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b="1" dirty="0">
                <a:highlight>
                  <a:schemeClr val="accent1"/>
                </a:highlight>
              </a:rPr>
              <a:t>QAction</a:t>
            </a:r>
            <a:endParaRPr sz="1400"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" sz="1400" dirty="0"/>
              <a:t>It assigns the functions of the buttons or events, when clicked or occures</a:t>
            </a:r>
            <a:endParaRPr sz="1400" dirty="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626444" y="659320"/>
            <a:ext cx="473586" cy="473586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" name="Google Shape;337;p31">
            <a:extLst>
              <a:ext uri="{FF2B5EF4-FFF2-40B4-BE49-F238E27FC236}">
                <a16:creationId xmlns:a16="http://schemas.microsoft.com/office/drawing/2014/main" id="{DAEC20A9-EC34-FDD5-365D-19ACDF975F7E}"/>
              </a:ext>
            </a:extLst>
          </p:cNvPr>
          <p:cNvSpPr txBox="1">
            <a:spLocks/>
          </p:cNvSpPr>
          <p:nvPr/>
        </p:nvSpPr>
        <p:spPr>
          <a:xfrm>
            <a:off x="5612897" y="3812323"/>
            <a:ext cx="3487403" cy="84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4289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66" marR="0" lvl="2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sz="1400" b="1" dirty="0" err="1">
                <a:highlight>
                  <a:schemeClr val="accent1"/>
                </a:highlight>
              </a:rPr>
              <a:t>QUrl</a:t>
            </a:r>
            <a:endParaRPr lang="en-US" sz="1400" b="1" dirty="0">
              <a:highlight>
                <a:schemeClr val="accent1"/>
              </a:highlight>
            </a:endParaRPr>
          </a:p>
          <a:p>
            <a:pPr marL="0" indent="0">
              <a:buFont typeface="Quattrocento Sans"/>
              <a:buNone/>
            </a:pPr>
            <a:r>
              <a:rPr lang="en-US" sz="1400" dirty="0"/>
              <a:t>It modifies the URL of the browser</a:t>
            </a:r>
          </a:p>
        </p:txBody>
      </p:sp>
      <p:sp>
        <p:nvSpPr>
          <p:cNvPr id="5" name="Google Shape;337;p31">
            <a:extLst>
              <a:ext uri="{FF2B5EF4-FFF2-40B4-BE49-F238E27FC236}">
                <a16:creationId xmlns:a16="http://schemas.microsoft.com/office/drawing/2014/main" id="{B0758AD7-FCD6-C35A-D66C-72FF9DB0F63E}"/>
              </a:ext>
            </a:extLst>
          </p:cNvPr>
          <p:cNvSpPr txBox="1">
            <a:spLocks/>
          </p:cNvSpPr>
          <p:nvPr/>
        </p:nvSpPr>
        <p:spPr>
          <a:xfrm>
            <a:off x="5554109" y="1456363"/>
            <a:ext cx="2946895" cy="101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4289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377" marR="0" lvl="1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566" marR="0" lvl="2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754" marR="0" lvl="3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5943" marR="0" lvl="4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131" marR="0" lvl="5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320" marR="0" lvl="6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509" marR="0" lvl="7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697" marR="0" lvl="8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sz="1400" b="1" dirty="0" err="1">
                <a:highlight>
                  <a:schemeClr val="accent1"/>
                </a:highlight>
              </a:rPr>
              <a:t>QtCore</a:t>
            </a:r>
            <a:endParaRPr lang="en-US" sz="1400" b="1" dirty="0">
              <a:highlight>
                <a:schemeClr val="accent1"/>
              </a:highlight>
            </a:endParaRPr>
          </a:p>
          <a:p>
            <a:pPr marL="0" indent="0">
              <a:buFont typeface="Quattrocento Sans"/>
              <a:buNone/>
            </a:pPr>
            <a:r>
              <a:rPr lang="en-US" sz="1400" dirty="0"/>
              <a:t>It provides necessary methods to work with URLs.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6D85FCE-E9F7-B217-128D-7210B6F08B16}"/>
              </a:ext>
            </a:extLst>
          </p:cNvPr>
          <p:cNvSpPr/>
          <p:nvPr/>
        </p:nvSpPr>
        <p:spPr>
          <a:xfrm>
            <a:off x="347520" y="368844"/>
            <a:ext cx="1033731" cy="10337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4294967295"/>
          </p:nvPr>
        </p:nvSpPr>
        <p:spPr>
          <a:xfrm>
            <a:off x="1660175" y="368844"/>
            <a:ext cx="3235325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Web Interface Components</a:t>
            </a:r>
            <a:endParaRPr sz="2400" dirty="0"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4294967295"/>
          </p:nvPr>
        </p:nvSpPr>
        <p:spPr>
          <a:xfrm>
            <a:off x="700559" y="1364063"/>
            <a:ext cx="3976688" cy="16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highlight>
                  <a:schemeClr val="accent1"/>
                </a:highlight>
              </a:rPr>
              <a:t>QWebEngineView</a:t>
            </a:r>
            <a:endParaRPr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-US" dirty="0"/>
              <a:t>provides a widget that is used to view and edit web documents</a:t>
            </a:r>
            <a:endParaRPr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4294967295"/>
          </p:nvPr>
        </p:nvSpPr>
        <p:spPr>
          <a:xfrm>
            <a:off x="700559" y="3092501"/>
            <a:ext cx="3490913" cy="16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highlight>
                  <a:schemeClr val="accent1"/>
                </a:highlight>
              </a:rPr>
              <a:t>QWebEngineProfile</a:t>
            </a:r>
            <a:endParaRPr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-US" dirty="0"/>
              <a:t>provides a web engine profile shared by multiple pages.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4294967295"/>
          </p:nvPr>
        </p:nvSpPr>
        <p:spPr>
          <a:xfrm>
            <a:off x="4749450" y="2838863"/>
            <a:ext cx="3978275" cy="16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highlight>
                  <a:schemeClr val="accent1"/>
                </a:highlight>
              </a:rPr>
              <a:t>QtWebEngineWidgets</a:t>
            </a:r>
            <a:endParaRPr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" dirty="0"/>
              <a:t>rovides UI elements ( </a:t>
            </a:r>
            <a:r>
              <a:rPr lang="en-US" dirty="0"/>
              <a:t>buttons, address bar, navigation bar etc. </a:t>
            </a:r>
            <a:r>
              <a:rPr lang="en" dirty="0"/>
              <a:t>) for the browser</a:t>
            </a:r>
            <a:endParaRPr sz="16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4294967295"/>
          </p:nvPr>
        </p:nvSpPr>
        <p:spPr>
          <a:xfrm>
            <a:off x="4776826" y="1402575"/>
            <a:ext cx="3832225" cy="141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err="1">
                <a:highlight>
                  <a:schemeClr val="accent1"/>
                </a:highlight>
              </a:rPr>
              <a:t>QWebEnginePage</a:t>
            </a:r>
            <a:endParaRPr lang="en-US" b="1" dirty="0">
              <a:highlight>
                <a:schemeClr val="accent1"/>
              </a:highlight>
            </a:endParaRPr>
          </a:p>
          <a:p>
            <a:pPr marL="0" indent="0">
              <a:buNone/>
            </a:pPr>
            <a:r>
              <a:rPr lang="en-US" dirty="0"/>
              <a:t>provides an object to view and edit web documents</a:t>
            </a:r>
          </a:p>
        </p:txBody>
      </p:sp>
      <p:grpSp>
        <p:nvGrpSpPr>
          <p:cNvPr id="339" name="Google Shape;339;p31"/>
          <p:cNvGrpSpPr/>
          <p:nvPr/>
        </p:nvGrpSpPr>
        <p:grpSpPr>
          <a:xfrm>
            <a:off x="626444" y="659320"/>
            <a:ext cx="473586" cy="473586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051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ol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A03100-1D4F-42FF-8CC0-DD8ABD766FCF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1663</Words>
  <Application>Microsoft Office PowerPoint</Application>
  <PresentationFormat>On-screen Show (16:9)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Lora</vt:lpstr>
      <vt:lpstr>Google Sans</vt:lpstr>
      <vt:lpstr>Quattrocento Sans</vt:lpstr>
      <vt:lpstr>Arial</vt:lpstr>
      <vt:lpstr>Calibri</vt:lpstr>
      <vt:lpstr>Consolas</vt:lpstr>
      <vt:lpstr>Viola template</vt:lpstr>
      <vt:lpstr>PowerPoint Presentation</vt:lpstr>
      <vt:lpstr>PowerPoint Presentation</vt:lpstr>
      <vt:lpstr>The Forgetful Web Browser    Ghajini    Using Python</vt:lpstr>
      <vt:lpstr>The Ghajini Browser</vt:lpstr>
      <vt:lpstr>Introduction</vt:lpstr>
      <vt:lpstr>PowerPoint Presentation</vt:lpstr>
      <vt:lpstr>The PyQt5 module</vt:lpstr>
      <vt:lpstr>Necessary methods &amp; modules</vt:lpstr>
      <vt:lpstr>Web Interface Components</vt:lpstr>
      <vt:lpstr>The ‘Subprocess’ module</vt:lpstr>
      <vt:lpstr>Defining the `Window` class</vt:lpstr>
      <vt:lpstr>Defining the `Window` class</vt:lpstr>
      <vt:lpstr>PowerPoint Presentation</vt:lpstr>
      <vt:lpstr>PowerPoint Presentation</vt:lpstr>
      <vt:lpstr>PowerPoint Presentation</vt:lpstr>
      <vt:lpstr>PowerPoint Presentation</vt:lpstr>
      <vt:lpstr>OutPut:</vt:lpstr>
      <vt:lpstr>OutPut: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Forgetful Browser Ghajini</dc:title>
  <dc:creator>lobstr</dc:creator>
  <cp:lastModifiedBy>S Paul</cp:lastModifiedBy>
  <cp:revision>100</cp:revision>
  <dcterms:modified xsi:type="dcterms:W3CDTF">2023-12-09T16:04:13Z</dcterms:modified>
</cp:coreProperties>
</file>