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75" r:id="rId8"/>
    <p:sldId id="264" r:id="rId9"/>
    <p:sldId id="263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F9EAE02-51BB-4D6F-9FAF-DD3528FB19D0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A5D38ECE-B9ED-4435-9930-F4D0E110B6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Inertial SENSOR </a:t>
            </a:r>
            <a:r>
              <a:rPr lang="en-US" dirty="0" err="1" smtClean="0"/>
              <a:t>fUSION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Steven </a:t>
            </a:r>
            <a:r>
              <a:rPr lang="en-US" dirty="0" err="1" smtClean="0"/>
              <a:t>Paustian</a:t>
            </a:r>
            <a:endParaRPr lang="en-US" dirty="0" smtClean="0"/>
          </a:p>
          <a:p>
            <a:r>
              <a:rPr lang="en-US" dirty="0" smtClean="0"/>
              <a:t>CS 489</a:t>
            </a:r>
          </a:p>
          <a:p>
            <a:r>
              <a:rPr lang="en-US" dirty="0" smtClean="0"/>
              <a:t>Instructor: Dr. Jun Zheng</a:t>
            </a:r>
          </a:p>
          <a:p>
            <a:r>
              <a:rPr lang="en-US" dirty="0" smtClean="0"/>
              <a:t>Spring ‘14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7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Recursive way to integrate multiple sources of information.</a:t>
            </a:r>
          </a:p>
          <a:p>
            <a:pPr lvl="1"/>
            <a:r>
              <a:rPr lang="en-US" dirty="0" smtClean="0"/>
              <a:t>Using the different “perspectives” of different sensors, better understanding of what’s happening</a:t>
            </a:r>
          </a:p>
          <a:p>
            <a:pPr lvl="1"/>
            <a:r>
              <a:rPr lang="en-US" dirty="0" smtClean="0"/>
              <a:t>“Fuses” the data from different sensors into a better estimate.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Generates optimal </a:t>
            </a:r>
            <a:r>
              <a:rPr lang="en-US" u="sng" dirty="0" smtClean="0"/>
              <a:t>estimate</a:t>
            </a:r>
            <a:r>
              <a:rPr lang="en-US" dirty="0" smtClean="0"/>
              <a:t> of desired quantities given certain data.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 smtClean="0"/>
              <a:t>Doesn’t need to store all previous measurements for reprocessing.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Multiple flavors of the filter: Extended, Discrete, Continuous, Unscented….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1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Fairly Heavy </a:t>
            </a:r>
            <a:r>
              <a:rPr lang="en-US" dirty="0"/>
              <a:t>M</a:t>
            </a:r>
            <a:r>
              <a:rPr lang="en-US" dirty="0" smtClean="0"/>
              <a:t>ath:</a:t>
            </a:r>
          </a:p>
          <a:p>
            <a:pPr lvl="1"/>
            <a:r>
              <a:rPr lang="en-US" dirty="0" smtClean="0"/>
              <a:t>Matrices &amp; Linear Algebra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AU" altLang="en-US" dirty="0"/>
              <a:t>F</a:t>
            </a:r>
            <a:r>
              <a:rPr lang="en-AU" altLang="en-US" dirty="0" smtClean="0"/>
              <a:t>inds the most optimum averaging factor for each data source.  </a:t>
            </a:r>
          </a:p>
          <a:p>
            <a:pPr lvl="1"/>
            <a:r>
              <a:rPr lang="en-AU" altLang="en-US" dirty="0" smtClean="0"/>
              <a:t>Provides “weights” for data sources to predict best “estimate.”</a:t>
            </a:r>
          </a:p>
          <a:p>
            <a:pPr marL="0" indent="0">
              <a:buNone/>
            </a:pPr>
            <a:endParaRPr lang="en-AU" altLang="en-US" dirty="0" smtClean="0"/>
          </a:p>
          <a:p>
            <a:pPr marL="0" indent="0">
              <a:buNone/>
            </a:pPr>
            <a:endParaRPr lang="en-AU" altLang="en-US" dirty="0" smtClean="0"/>
          </a:p>
          <a:p>
            <a:pPr marL="0" indent="0">
              <a:buNone/>
            </a:pPr>
            <a:endParaRPr lang="en-AU" altLang="en-US" dirty="0" smtClean="0"/>
          </a:p>
          <a:p>
            <a:pPr marL="0" indent="0">
              <a:buNone/>
            </a:pPr>
            <a:endParaRPr lang="en-AU" alt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30040"/>
            <a:ext cx="7183736" cy="20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3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Step 1: Setup and Initial Estimates</a:t>
            </a:r>
          </a:p>
          <a:p>
            <a:pPr lvl="1"/>
            <a:r>
              <a:rPr lang="en-US" dirty="0"/>
              <a:t>Two distinct sets of equations: Prediction &amp; </a:t>
            </a:r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Create initial estimate of value using initial </a:t>
            </a:r>
            <a:r>
              <a:rPr lang="en-US" dirty="0" err="1" smtClean="0"/>
              <a:t>datums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Step 2: Iterate</a:t>
            </a:r>
          </a:p>
          <a:p>
            <a:pPr lvl="1"/>
            <a:r>
              <a:rPr lang="en-US" dirty="0" smtClean="0"/>
              <a:t>Gather sensor data for initial step and calculate weights. (Measurement)</a:t>
            </a:r>
          </a:p>
          <a:p>
            <a:pPr lvl="1"/>
            <a:r>
              <a:rPr lang="en-US" dirty="0" smtClean="0"/>
              <a:t>Project the next state based on current data (Prediction)</a:t>
            </a:r>
          </a:p>
          <a:p>
            <a:pPr lvl="1"/>
            <a:r>
              <a:rPr lang="en-US" dirty="0" smtClean="0"/>
              <a:t>Gather data for next time-step (Measurement)</a:t>
            </a:r>
          </a:p>
          <a:p>
            <a:pPr lvl="1"/>
            <a:r>
              <a:rPr lang="en-US" dirty="0" smtClean="0"/>
              <a:t>Update measurement with comparison to last prediction.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Calculate Gain 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Update Measurement 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Calculate variance between initial measurement and update measurement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 smtClean="0"/>
              <a:t>Repeat until variance approaches a constant (Get as close to the real value as we can)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3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spaustia\Desktop\CS489_S14\TermPaper\Term_Paper\Term_Paper\kalm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51567"/>
            <a:ext cx="6797675" cy="369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Kalman</a:t>
            </a:r>
            <a:r>
              <a:rPr lang="en-US" dirty="0" smtClean="0"/>
              <a:t> Filter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be complex, especially when fusing more than 2 sensors.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Initial estimates of sensor data and Co-Variance need to be reasonable.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Standard </a:t>
            </a:r>
            <a:r>
              <a:rPr lang="en-US" dirty="0" err="1" smtClean="0"/>
              <a:t>Kalman</a:t>
            </a:r>
            <a:r>
              <a:rPr lang="en-US" dirty="0" smtClean="0"/>
              <a:t> filter requires Linear relationships between sensor data.</a:t>
            </a:r>
          </a:p>
          <a:p>
            <a:pPr lvl="1"/>
            <a:r>
              <a:rPr lang="en-US" dirty="0" smtClean="0"/>
              <a:t>Other flavors of the filter do not require this.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8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Complimentary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Steady state </a:t>
            </a:r>
            <a:r>
              <a:rPr lang="en-US" dirty="0" err="1" smtClean="0"/>
              <a:t>Kalman</a:t>
            </a:r>
            <a:r>
              <a:rPr lang="en-US" dirty="0" smtClean="0"/>
              <a:t> filter.</a:t>
            </a:r>
          </a:p>
          <a:p>
            <a:pPr lvl="1"/>
            <a:r>
              <a:rPr lang="en-US" dirty="0" smtClean="0"/>
              <a:t>Much simpler to implement.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favorite of robot  &amp; mobile app enthusiasts.</a:t>
            </a:r>
          </a:p>
          <a:p>
            <a:pPr lvl="1"/>
            <a:r>
              <a:rPr lang="en-US" dirty="0" smtClean="0"/>
              <a:t>Widely used to combine accelerometer, gyroscope, and </a:t>
            </a:r>
            <a:r>
              <a:rPr lang="en-US" dirty="0" err="1" smtClean="0"/>
              <a:t>magnometer</a:t>
            </a:r>
            <a:r>
              <a:rPr lang="en-US" dirty="0" smtClean="0"/>
              <a:t> to retrieve velocity and angle of rotation.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Uses pre-computed weight averages to correct sensor data.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Filter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To compute angle of orientation, </a:t>
                </a:r>
                <a:r>
                  <a:rPr lang="el-GR" dirty="0" smtClean="0"/>
                  <a:t>ϴ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better</m:t>
                        </m:r>
                      </m:sub>
                    </m:sSub>
                  </m:oMath>
                </a14:m>
                <a:r>
                  <a:rPr lang="en-US" dirty="0" smtClean="0"/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 ∫</m:t>
                    </m:r>
                    <m:r>
                      <a:rPr lang="en-US" b="0" i="1" dirty="0" smtClean="0">
                        <a:latin typeface="Cambria Math"/>
                      </a:rPr>
                      <m:t>𝐺𝑦𝑟𝑜𝐷𝑎𝑡𝑎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/>
                  <a:t>] +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][Accelerometer Data]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0.98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= 0.02.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as weights of our confidence in the data.  In this case, we assume the Gyroscope data is 98% accurate with 2% drift.  We correct the drift using 2% of the accelerometer </a:t>
                </a:r>
                <a:r>
                  <a:rPr lang="el-GR" dirty="0" smtClean="0"/>
                  <a:t>ϴ</a:t>
                </a:r>
                <a:r>
                  <a:rPr lang="en-US" dirty="0" smtClean="0"/>
                  <a:t> calculation.  Simple!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With a bit of trial and error, I was able to get within 2% of the </a:t>
                </a:r>
                <a:r>
                  <a:rPr lang="en-US" dirty="0" err="1" smtClean="0"/>
                  <a:t>Kalman</a:t>
                </a:r>
                <a:r>
                  <a:rPr lang="en-US" dirty="0" smtClean="0"/>
                  <a:t> filter output for </a:t>
                </a:r>
                <a:r>
                  <a:rPr lang="el-GR" dirty="0" smtClean="0">
                    <a:latin typeface="Arial"/>
                    <a:cs typeface="Arial"/>
                  </a:rPr>
                  <a:t>ϴ</a:t>
                </a:r>
                <a:r>
                  <a:rPr lang="en-US" dirty="0" smtClean="0">
                    <a:latin typeface="Arial"/>
                    <a:cs typeface="Arial"/>
                  </a:rPr>
                  <a:t> combing accelerometer, gyroscope and magnetometer measurements.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375" r="-1481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1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Complimentary Filter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automatic weight calculations like with the </a:t>
            </a:r>
            <a:r>
              <a:rPr lang="en-US" dirty="0" err="1" smtClean="0"/>
              <a:t>Kalman</a:t>
            </a:r>
            <a:r>
              <a:rPr lang="en-US" dirty="0" smtClean="0"/>
              <a:t> filter.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as accurate.</a:t>
            </a:r>
          </a:p>
          <a:p>
            <a:pPr lvl="1"/>
            <a:r>
              <a:rPr lang="en-US" dirty="0" smtClean="0"/>
              <a:t>Accuracy decreases as the # of sensors fused increases.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709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more sensors get fused, the higher the battery cost.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Can either: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Decrease Sampling rates</a:t>
            </a:r>
          </a:p>
          <a:p>
            <a:pPr lvl="1"/>
            <a:r>
              <a:rPr lang="en-US" dirty="0" smtClean="0"/>
              <a:t>And therefore decrease accuracy of inertial measurements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Turn sensors on/off as needed</a:t>
            </a:r>
          </a:p>
          <a:p>
            <a:pPr lvl="1"/>
            <a:r>
              <a:rPr lang="en-US" dirty="0"/>
              <a:t>How to determine when to power on/off different sensors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This is a difficult proposition and an area of much research.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5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9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Inertial Measurement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Inertial Measure Units (IMUs) are the compilation of multiple sensors interpreted together </a:t>
            </a:r>
            <a:r>
              <a:rPr lang="en-US" dirty="0" smtClean="0"/>
              <a:t>to detect the movement of the device.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Combining the measurements obtained by the Accelerometer, Gyroscope, </a:t>
            </a:r>
            <a:r>
              <a:rPr lang="en-US" dirty="0" smtClean="0"/>
              <a:t>Magnetometer etc…</a:t>
            </a:r>
            <a:r>
              <a:rPr lang="en-US" dirty="0" smtClean="0"/>
              <a:t> </a:t>
            </a:r>
            <a:r>
              <a:rPr lang="en-US" dirty="0" smtClean="0"/>
              <a:t>to gain:</a:t>
            </a:r>
          </a:p>
          <a:p>
            <a:pPr lvl="1"/>
            <a:r>
              <a:rPr lang="en-US" dirty="0" smtClean="0"/>
              <a:t>Velocity</a:t>
            </a:r>
          </a:p>
          <a:p>
            <a:pPr lvl="1"/>
            <a:r>
              <a:rPr lang="en-US" dirty="0" smtClean="0"/>
              <a:t>Orientation</a:t>
            </a:r>
          </a:p>
          <a:p>
            <a:pPr lvl="1"/>
            <a:r>
              <a:rPr lang="en-US" dirty="0" smtClean="0"/>
              <a:t>Gravitational Forces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Accelerometer Overview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Does </a:t>
            </a:r>
            <a:r>
              <a:rPr lang="en-US" u="sng" dirty="0" smtClean="0"/>
              <a:t>not </a:t>
            </a:r>
            <a:r>
              <a:rPr lang="en-US" dirty="0" smtClean="0"/>
              <a:t>measure true linear acceleration, but deviation from free-fall.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Noisy</a:t>
            </a:r>
          </a:p>
          <a:p>
            <a:pPr lvl="1"/>
            <a:r>
              <a:rPr lang="en-US" dirty="0" smtClean="0"/>
              <a:t>High or Low Pass Filter.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Velocity &amp; Drift</a:t>
            </a:r>
          </a:p>
          <a:p>
            <a:pPr lvl="1"/>
            <a:r>
              <a:rPr lang="en-US" dirty="0" smtClean="0"/>
              <a:t>Acceleration = dv/</a:t>
            </a:r>
            <a:r>
              <a:rPr lang="en-US" dirty="0" err="1" smtClean="0"/>
              <a:t>dt</a:t>
            </a:r>
            <a:endParaRPr lang="en-US" dirty="0" smtClean="0"/>
          </a:p>
          <a:p>
            <a:pPr lvl="1"/>
            <a:r>
              <a:rPr lang="en-US" dirty="0" smtClean="0"/>
              <a:t>To obtain velocity, we </a:t>
            </a:r>
            <a:r>
              <a:rPr lang="en-US" dirty="0"/>
              <a:t>must </a:t>
            </a:r>
            <a:r>
              <a:rPr lang="en-US" dirty="0" smtClean="0"/>
              <a:t>approximate an integral: V(t)</a:t>
            </a:r>
            <a:r>
              <a:rPr lang="en-US" dirty="0" smtClean="0">
                <a:latin typeface="Arial"/>
                <a:cs typeface="Arial"/>
              </a:rPr>
              <a:t>≈</a:t>
            </a:r>
            <a:r>
              <a:rPr lang="en-US" dirty="0" smtClean="0"/>
              <a:t>∑ V(t)T_s</a:t>
            </a:r>
          </a:p>
          <a:p>
            <a:pPr lvl="1"/>
            <a:r>
              <a:rPr lang="en-US" i="1" u="sng" dirty="0" smtClean="0"/>
              <a:t>Drift</a:t>
            </a:r>
            <a:r>
              <a:rPr lang="en-US" dirty="0" smtClean="0"/>
              <a:t>: Minor errors in-between sampling accumulate over time!</a:t>
            </a:r>
          </a:p>
          <a:p>
            <a:pPr lvl="1"/>
            <a:r>
              <a:rPr lang="en-US" dirty="0" smtClean="0"/>
              <a:t>Need to combine gyroscope, or a second accelerometer!</a:t>
            </a:r>
          </a:p>
        </p:txBody>
      </p:sp>
    </p:spTree>
    <p:extLst>
      <p:ext uri="{BB962C8B-B14F-4D97-AF65-F5344CB8AC3E}">
        <p14:creationId xmlns:p14="http://schemas.microsoft.com/office/powerpoint/2010/main" val="21386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Gyroscope Overview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Measures rotational acceleration.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Angle &amp; Drift</a:t>
            </a:r>
          </a:p>
          <a:p>
            <a:pPr lvl="1"/>
            <a:r>
              <a:rPr lang="en-US" dirty="0" smtClean="0"/>
              <a:t>Rotation Acceleration = dϴ/</a:t>
            </a:r>
            <a:r>
              <a:rPr lang="en-US" dirty="0" err="1" smtClean="0"/>
              <a:t>dt</a:t>
            </a:r>
            <a:endParaRPr lang="en-US" dirty="0" smtClean="0"/>
          </a:p>
          <a:p>
            <a:pPr lvl="1"/>
            <a:r>
              <a:rPr lang="en-US" dirty="0" smtClean="0"/>
              <a:t>To obtain current angle of rotation: ϴ(t) ≈ </a:t>
            </a:r>
            <a:r>
              <a:rPr lang="en-US" dirty="0"/>
              <a:t>∑ ϴ(t</a:t>
            </a:r>
            <a:r>
              <a:rPr lang="en-US" dirty="0" smtClean="0"/>
              <a:t>) T_s</a:t>
            </a:r>
          </a:p>
          <a:p>
            <a:pPr lvl="1"/>
            <a:r>
              <a:rPr lang="en-US" dirty="0" smtClean="0"/>
              <a:t>Just like the accelerometer, drift occurs because small non-smooth changes in rotation between sampling rates adds up over time </a:t>
            </a:r>
            <a:r>
              <a:rPr lang="en-US" dirty="0" err="1" smtClean="0"/>
              <a:t>a.k.a</a:t>
            </a:r>
            <a:r>
              <a:rPr lang="en-US" dirty="0" smtClean="0"/>
              <a:t> </a:t>
            </a:r>
            <a:r>
              <a:rPr lang="en-US" i="1" u="sng" dirty="0" smtClean="0"/>
              <a:t>Drift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Must couple with accelerometer, magnetometer, or a second gyroscope.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Magnetometer Overview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Commonly called a compass</a:t>
            </a:r>
          </a:p>
          <a:p>
            <a:pPr lvl="1"/>
            <a:r>
              <a:rPr lang="en-US" dirty="0"/>
              <a:t>Measure the strength of magnetic </a:t>
            </a:r>
            <a:r>
              <a:rPr lang="en-US" dirty="0" smtClean="0"/>
              <a:t>fields </a:t>
            </a:r>
            <a:r>
              <a:rPr lang="en-US" dirty="0"/>
              <a:t>along three </a:t>
            </a:r>
            <a:r>
              <a:rPr lang="en-US" dirty="0" smtClean="0"/>
              <a:t>axes.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Magnetic component (theoretically) always points towards magnetic north.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Magnetic Fields vary and experience interference.</a:t>
            </a:r>
          </a:p>
          <a:p>
            <a:pPr lvl="1"/>
            <a:r>
              <a:rPr lang="en-US" dirty="0" smtClean="0"/>
              <a:t>Our own knowledge of earth’s magnetic field is inconsistent.</a:t>
            </a:r>
          </a:p>
          <a:p>
            <a:pPr lvl="1"/>
            <a:r>
              <a:rPr lang="en-US" dirty="0" smtClean="0"/>
              <a:t>Ferrous materials interfere with readings.</a:t>
            </a:r>
          </a:p>
          <a:p>
            <a:pPr lvl="1"/>
            <a:r>
              <a:rPr lang="en-US" dirty="0" smtClean="0"/>
              <a:t>Outside objects interfere at distances up to 100ft.</a:t>
            </a:r>
          </a:p>
          <a:p>
            <a:pPr lvl="1"/>
            <a:r>
              <a:rPr lang="en-US" dirty="0" smtClean="0"/>
              <a:t>Materials in the device itself interfere:</a:t>
            </a:r>
          </a:p>
          <a:p>
            <a:pPr lvl="2"/>
            <a:r>
              <a:rPr lang="en-US" dirty="0" smtClean="0"/>
              <a:t>Battery</a:t>
            </a:r>
          </a:p>
          <a:p>
            <a:pPr lvl="2"/>
            <a:r>
              <a:rPr lang="en-US" dirty="0" smtClean="0"/>
              <a:t>Circuit Board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Therefore magnetometer can only be used for motion detection under ideal circumstances i.e. Not Often.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GPS Overview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&amp;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Global Positioning System</a:t>
            </a:r>
          </a:p>
          <a:p>
            <a:pPr lvl="1"/>
            <a:r>
              <a:rPr lang="en-US" dirty="0" smtClean="0"/>
              <a:t>GPS receivers computer </a:t>
            </a:r>
            <a:r>
              <a:rPr lang="en-US" dirty="0"/>
              <a:t>speed as </a:t>
            </a:r>
            <a:r>
              <a:rPr lang="en-US" dirty="0" err="1"/>
              <a:t>Kalman</a:t>
            </a:r>
            <a:r>
              <a:rPr lang="en-US" dirty="0"/>
              <a:t> filtered </a:t>
            </a:r>
            <a:r>
              <a:rPr lang="en-US" dirty="0" smtClean="0"/>
              <a:t>distance vs. time &amp; Doppler shift.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Requires </a:t>
            </a:r>
            <a:r>
              <a:rPr lang="en-US" u="sng" dirty="0" smtClean="0"/>
              <a:t>line of sight </a:t>
            </a:r>
            <a:r>
              <a:rPr lang="en-US" dirty="0" smtClean="0"/>
              <a:t>with at least four satellites.</a:t>
            </a:r>
          </a:p>
          <a:p>
            <a:pPr lvl="1"/>
            <a:r>
              <a:rPr lang="en-US" dirty="0"/>
              <a:t>If unavailable, Android and Apple APIs default to cell tower </a:t>
            </a:r>
            <a:r>
              <a:rPr lang="en-US" dirty="0" smtClean="0"/>
              <a:t>localization.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Coordinates cannot be queried at a specific time</a:t>
            </a:r>
          </a:p>
          <a:p>
            <a:pPr lvl="1"/>
            <a:r>
              <a:rPr lang="en-US" dirty="0" smtClean="0"/>
              <a:t>Coordinates are computed automatically, at regular intervals when available.</a:t>
            </a:r>
          </a:p>
          <a:p>
            <a:pPr lvl="1"/>
            <a:r>
              <a:rPr lang="en-US" dirty="0" smtClean="0"/>
              <a:t>It is not possible to force a query.</a:t>
            </a:r>
          </a:p>
          <a:p>
            <a:pPr lvl="1"/>
            <a:r>
              <a:rPr lang="en-US" dirty="0" smtClean="0"/>
              <a:t>Must compare current position with last known position.</a:t>
            </a:r>
          </a:p>
        </p:txBody>
      </p:sp>
    </p:spTree>
    <p:extLst>
      <p:ext uri="{BB962C8B-B14F-4D97-AF65-F5344CB8AC3E}">
        <p14:creationId xmlns:p14="http://schemas.microsoft.com/office/powerpoint/2010/main" val="204978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58700"/>
            <a:ext cx="4038600" cy="31471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Inertial measurements using a camera can be performed by plotting image signatures against a coordinate system. 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Changes in the signatures relative to the coordinate system indicate inertial change.</a:t>
            </a:r>
          </a:p>
          <a:p>
            <a:endParaRPr lang="en-US" sz="2100" dirty="0"/>
          </a:p>
          <a:p>
            <a:pPr marL="0" indent="0">
              <a:buNone/>
            </a:pPr>
            <a:r>
              <a:rPr lang="en-US" sz="2100" dirty="0"/>
              <a:t>Very resource intensive for mobile devices. </a:t>
            </a:r>
          </a:p>
          <a:p>
            <a:endParaRPr lang="en-US" sz="2100" dirty="0" smtClean="0"/>
          </a:p>
          <a:p>
            <a:pPr marL="0" indent="0">
              <a:buNone/>
            </a:pPr>
            <a:r>
              <a:rPr lang="en-US" sz="2100" dirty="0" smtClean="0"/>
              <a:t>Can </a:t>
            </a:r>
            <a:r>
              <a:rPr lang="en-US" sz="2100" dirty="0"/>
              <a:t>be used to augment accelerometer &amp; gyroscope</a:t>
            </a:r>
          </a:p>
          <a:p>
            <a:pPr marL="457200" lvl="2"/>
            <a:r>
              <a:rPr lang="en-US" sz="1700" dirty="0"/>
              <a:t>Accuracy of positional estimation dependent upon image quality</a:t>
            </a:r>
          </a:p>
          <a:p>
            <a:pPr marL="457200" lvl="2"/>
            <a:r>
              <a:rPr lang="en-US" sz="1700" dirty="0"/>
              <a:t>Sampling rate (FPS) is usually much lower than other sensors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14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Sampling frequency is NOT constant</a:t>
            </a:r>
          </a:p>
          <a:p>
            <a:pPr lvl="1"/>
            <a:r>
              <a:rPr lang="en-US" dirty="0" smtClean="0"/>
              <a:t>Frequent interruptions due to low priority.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more sensors being polled, the higher the battery cost.</a:t>
            </a:r>
          </a:p>
          <a:p>
            <a:pPr lvl="1"/>
            <a:r>
              <a:rPr lang="en-US" dirty="0" smtClean="0"/>
              <a:t>When high sampling of accelerometer, gyroscope, magnetometer there is a battery cost of ~7.15% per hour.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The more sensors, the more resource expensive</a:t>
            </a:r>
          </a:p>
          <a:p>
            <a:pPr lvl="1"/>
            <a:r>
              <a:rPr lang="en-US" dirty="0" smtClean="0"/>
              <a:t>Especially the camera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How do we know which information to trust?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Fusion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integrating sensor information from several different sources into one coherent reading.</a:t>
            </a:r>
          </a:p>
          <a:p>
            <a:endParaRPr lang="en-US" dirty="0" smtClean="0"/>
          </a:p>
          <a:p>
            <a:r>
              <a:rPr lang="en-US" dirty="0" smtClean="0"/>
              <a:t>It is necessary to intelligently interpret accelerometer, magnetometer, and gyroscope readings.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Vast majority of algorithms use some type of </a:t>
            </a:r>
            <a:r>
              <a:rPr lang="en-US" dirty="0" err="1" smtClean="0"/>
              <a:t>Kalman</a:t>
            </a:r>
            <a:r>
              <a:rPr lang="en-US" dirty="0" smtClean="0"/>
              <a:t> filter.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351</TotalTime>
  <Words>1065</Words>
  <Application>Microsoft Office PowerPoint</Application>
  <PresentationFormat>On-screen Show (4:3)</PresentationFormat>
  <Paragraphs>165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Inertial SENSOR fUSION</vt:lpstr>
      <vt:lpstr>Inertial Measurement Units</vt:lpstr>
      <vt:lpstr>Accelerometer Overview  &amp; Limitations</vt:lpstr>
      <vt:lpstr>Gyroscope Overview  &amp; Limitations</vt:lpstr>
      <vt:lpstr>Magnetometer Overview  &amp; Limitations</vt:lpstr>
      <vt:lpstr>GPS Overview  &amp; Limitations</vt:lpstr>
      <vt:lpstr>Camera Overview</vt:lpstr>
      <vt:lpstr>General Limitations</vt:lpstr>
      <vt:lpstr>Sensor Fusion</vt:lpstr>
      <vt:lpstr>Kalman Filter</vt:lpstr>
      <vt:lpstr>How does it work?</vt:lpstr>
      <vt:lpstr>How does it work?</vt:lpstr>
      <vt:lpstr>Kalman Filter contd…</vt:lpstr>
      <vt:lpstr>Kalman Filter Limitations</vt:lpstr>
      <vt:lpstr>Complimentary Filter</vt:lpstr>
      <vt:lpstr>Complementary Filter Example</vt:lpstr>
      <vt:lpstr>Complimentary Filter Limitations</vt:lpstr>
      <vt:lpstr>Energy Concerns</vt:lpstr>
      <vt:lpstr>Inertial Sensor Fusion</vt:lpstr>
    </vt:vector>
  </TitlesOfParts>
  <Company>TCC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fUSION</dc:title>
  <dc:creator>spaustia Steven Donald Paustian</dc:creator>
  <cp:lastModifiedBy>spaustia Steven Donald Paustian</cp:lastModifiedBy>
  <cp:revision>27</cp:revision>
  <dcterms:created xsi:type="dcterms:W3CDTF">2014-04-27T18:07:12Z</dcterms:created>
  <dcterms:modified xsi:type="dcterms:W3CDTF">2014-04-28T19:43:35Z</dcterms:modified>
</cp:coreProperties>
</file>