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cdfa0884b_0_4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cdfa0884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dfa0884b_0_4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dfa0884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dfa0884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cdfa0884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dfa0884b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dfa0884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cdfa0884b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cdfa0884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cdfa0884b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cdfa0884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e02c954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e02c954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dfa0884b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dfa0884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e02c9540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e02c9540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dfa088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dfa088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cdfa0884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cdfa0884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cdfa0884b_0_4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cdfa0884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cdfa0884b_0_5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cdfa0884b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e168da0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e168da0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dfa0884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dfa0884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dfa088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dfa088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cdfa088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cdfa088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age blanc sur ciel étoilé bleu foncé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250"/>
            <a:ext cx="9144001" cy="6096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F3F3F3"/>
                </a:solidFill>
              </a:rPr>
              <a:t>Projet Foody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Olga &amp; Stanislas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12-02-2021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40125" y="1352625"/>
            <a:ext cx="37494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#1. Lister les produits n'ayant jamais été commandés, à l'aide de l'opérateur EXISTS</a:t>
            </a:r>
            <a:endParaRPr b="0"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4572000" y="2752075"/>
            <a:ext cx="33744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Résultat ( 1 ligne)</a:t>
            </a:r>
            <a:endParaRPr b="1" i="1"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--------------------------------</a:t>
            </a:r>
            <a:endParaRPr b="1" i="1" sz="1500">
              <a:solidFill>
                <a:schemeClr val="accent3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29475"/>
            <a:ext cx="4572000" cy="18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625" y="3544050"/>
            <a:ext cx="3075150" cy="11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40125" y="1352625"/>
            <a:ext cx="37494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#2.Lister les fournisseurs dont au moins un produit a été livré en France</a:t>
            </a:r>
            <a:endParaRPr b="0"/>
          </a:p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572000" y="2752075"/>
            <a:ext cx="33744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Résultat (27 lignes)</a:t>
            </a:r>
            <a:endParaRPr b="1" i="1"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--------------------------------</a:t>
            </a:r>
            <a:endParaRPr b="1" i="1" sz="1500">
              <a:solidFill>
                <a:schemeClr val="accent3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2675"/>
            <a:ext cx="4572001" cy="2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299" y="3308313"/>
            <a:ext cx="3925252" cy="16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40125" y="1352625"/>
            <a:ext cx="37494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#3.Liste des fournisseurs qui ne proposent que des boissons (drinks)</a:t>
            </a:r>
            <a:endParaRPr b="0"/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572000" y="3000475"/>
            <a:ext cx="33744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Résultat (3  lignes)</a:t>
            </a:r>
            <a:endParaRPr b="1" i="1"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--------------------------------</a:t>
            </a:r>
            <a:endParaRPr b="1" i="1" sz="1500">
              <a:solidFill>
                <a:schemeClr val="accent3"/>
              </a:solidFill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200"/>
            <a:ext cx="4572000" cy="28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250" y="3599725"/>
            <a:ext cx="2925450" cy="14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05900" y="53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b. UNION</a:t>
            </a:r>
            <a:r>
              <a:rPr lang="fr" sz="3600"/>
              <a:t> </a:t>
            </a:r>
            <a:endParaRPr sz="3600"/>
          </a:p>
        </p:txBody>
      </p:sp>
      <p:sp>
        <p:nvSpPr>
          <p:cNvPr id="164" name="Google Shape;164;p25"/>
          <p:cNvSpPr txBox="1"/>
          <p:nvPr/>
        </p:nvSpPr>
        <p:spPr>
          <a:xfrm>
            <a:off x="483375" y="1512075"/>
            <a:ext cx="8390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Cet opérateur tire sa définition de la théorie ensembliste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Il s’agit donc d’une requête résultant de la réunion de 2 sous requêtes via l’opérateur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union</a:t>
            </a: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fr" u="sng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Prérequis 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 il faut que les attributs sélectionnés dans les 2 sous-requêtes soient les mêmes.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163" y="1970138"/>
            <a:ext cx="25812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63925" y="1352625"/>
            <a:ext cx="37494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#1. </a:t>
            </a:r>
            <a:r>
              <a:rPr b="0" lang="fr"/>
              <a:t>Lister les employés (nom et prénom) étant "Representative" </a:t>
            </a:r>
            <a:r>
              <a:rPr lang="fr">
                <a:solidFill>
                  <a:srgbClr val="CC0000"/>
                </a:solidFill>
              </a:rPr>
              <a:t>ou </a:t>
            </a:r>
            <a:r>
              <a:rPr b="0" lang="fr"/>
              <a:t>étant basé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au Royaume-Uni (UK)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572000" y="2752075"/>
            <a:ext cx="33744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Résultat ( 7 lignes)</a:t>
            </a:r>
            <a:endParaRPr b="1" i="1"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--------------------------------</a:t>
            </a:r>
            <a:endParaRPr b="1" i="1" sz="1500">
              <a:solidFill>
                <a:schemeClr val="accent3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55" y="152400"/>
            <a:ext cx="3928800" cy="2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550" y="3374825"/>
            <a:ext cx="3273300" cy="9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40125" y="1352625"/>
            <a:ext cx="37494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#2.</a:t>
            </a:r>
            <a:r>
              <a:rPr b="0" lang="fr"/>
              <a:t>Lister les clients (société et pays) ayant commandés via un employé situé à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/>
              <a:t>Londres ("London" pour rappel) ou ayant été livré par "Speedy Express"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4572000" y="2752075"/>
            <a:ext cx="33744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Résultat (84 lignes)</a:t>
            </a:r>
            <a:endParaRPr b="1" i="1"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fr" sz="1500">
                <a:solidFill>
                  <a:schemeClr val="accent3"/>
                </a:solidFill>
              </a:rPr>
              <a:t>--------------------------------</a:t>
            </a:r>
            <a:endParaRPr b="1" i="1" sz="1500">
              <a:solidFill>
                <a:schemeClr val="accent3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75" y="3529800"/>
            <a:ext cx="3749400" cy="113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425" y="285475"/>
            <a:ext cx="4413175" cy="24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398750" y="703175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4</a:t>
            </a:r>
            <a:r>
              <a:rPr lang="fr" sz="4400"/>
              <a:t>. Visualisation 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0625" cy="44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5199" cy="4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0" y="177175"/>
            <a:ext cx="7886700" cy="1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5000"/>
            <a:ext cx="3268325" cy="29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Plan</a:t>
            </a:r>
            <a:endParaRPr sz="360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9265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Modèle conceptuel de données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Modèle physique de données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Requêtes SQL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fr" sz="2400"/>
              <a:t>Opérateurs EXISTS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fr" sz="2400"/>
              <a:t>Union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fr" sz="2400"/>
              <a:t>Visualisation des données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53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0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76887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40"/>
              <a:t>Visualisation des données à l’aide d’une map</a:t>
            </a:r>
            <a:endParaRPr sz="214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58"/>
            <a:ext cx="9143999" cy="512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4294967295" type="title"/>
          </p:nvPr>
        </p:nvSpPr>
        <p:spPr>
          <a:xfrm>
            <a:off x="408800" y="2304150"/>
            <a:ext cx="8288400" cy="1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Merci pour votre attention (ou pas) 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0"/>
            <a:ext cx="8688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1</a:t>
            </a:r>
            <a:r>
              <a:rPr lang="fr" sz="4400"/>
              <a:t>. MCD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421"/>
            <a:ext cx="9143999" cy="51993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0" y="4488875"/>
            <a:ext cx="39813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400">
                <a:solidFill>
                  <a:srgbClr val="000000"/>
                </a:solidFill>
              </a:rPr>
              <a:t>Modèle conceptuel de données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2</a:t>
            </a:r>
            <a:r>
              <a:rPr lang="fr" sz="4400"/>
              <a:t>. MPD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-76200" y="4662550"/>
            <a:ext cx="442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300">
                <a:solidFill>
                  <a:srgbClr val="000000"/>
                </a:solidFill>
              </a:rPr>
              <a:t>Modèle physique de données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3. Requêtes SQL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05900" y="53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3600"/>
              <a:t>Opérateur EXISTS </a:t>
            </a:r>
            <a:endParaRPr sz="36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543325"/>
            <a:ext cx="8520600" cy="3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L'opérateur </a:t>
            </a:r>
            <a:r>
              <a:rPr b="1" lang="fr" sz="2400"/>
              <a:t>EXISTS </a:t>
            </a:r>
            <a:r>
              <a:rPr lang="fr" sz="2400"/>
              <a:t>permet de tester si une sous-requête renvoie un résultat ou non.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La requête externe s’exécutera uniquement si la requête interne retourne au moins un résultat.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Son contraire </a:t>
            </a:r>
            <a:r>
              <a:rPr b="1" lang="fr" sz="2400"/>
              <a:t>NOT EXISTS </a:t>
            </a:r>
            <a:r>
              <a:rPr lang="fr" sz="2400"/>
              <a:t>réalise le contraire ...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