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2" r:id="rId2"/>
  </p:sldMasterIdLst>
  <p:notesMasterIdLst>
    <p:notesMasterId r:id="rId24"/>
  </p:notesMasterIdLst>
  <p:handoutMasterIdLst>
    <p:handoutMasterId r:id="rId25"/>
  </p:handoutMasterIdLst>
  <p:sldIdLst>
    <p:sldId id="256" r:id="rId3"/>
    <p:sldId id="270" r:id="rId4"/>
    <p:sldId id="271" r:id="rId5"/>
    <p:sldId id="261" r:id="rId6"/>
    <p:sldId id="286" r:id="rId7"/>
    <p:sldId id="287" r:id="rId8"/>
    <p:sldId id="288" r:id="rId9"/>
    <p:sldId id="278" r:id="rId10"/>
    <p:sldId id="273" r:id="rId11"/>
    <p:sldId id="274" r:id="rId12"/>
    <p:sldId id="275" r:id="rId13"/>
    <p:sldId id="277" r:id="rId14"/>
    <p:sldId id="276" r:id="rId15"/>
    <p:sldId id="279" r:id="rId16"/>
    <p:sldId id="267" r:id="rId17"/>
    <p:sldId id="268" r:id="rId18"/>
    <p:sldId id="289" r:id="rId19"/>
    <p:sldId id="284" r:id="rId20"/>
    <p:sldId id="290" r:id="rId21"/>
    <p:sldId id="283" r:id="rId22"/>
    <p:sldId id="285" r:id="rId23"/>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599" autoAdjust="0"/>
  </p:normalViewPr>
  <p:slideViewPr>
    <p:cSldViewPr>
      <p:cViewPr varScale="1">
        <p:scale>
          <a:sx n="61" d="100"/>
          <a:sy n="61" d="100"/>
        </p:scale>
        <p:origin x="78" y="31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Set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Sheet1!$G$41</c:f>
              <c:strCache>
                <c:ptCount val="1"/>
                <c:pt idx="0">
                  <c:v>Precision</c:v>
                </c:pt>
              </c:strCache>
            </c:strRef>
          </c:tx>
          <c:spPr>
            <a:solidFill>
              <a:schemeClr val="accent6"/>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val>
          <c:extLst>
            <c:ext xmlns:c16="http://schemas.microsoft.com/office/drawing/2014/chart" uri="{C3380CC4-5D6E-409C-BE32-E72D297353CC}">
              <c16:uniqueId val="{00000000-79E3-4E35-A005-6466BB6BB9E5}"/>
            </c:ext>
          </c:extLst>
        </c:ser>
        <c:ser>
          <c:idx val="1"/>
          <c:order val="1"/>
          <c:tx>
            <c:strRef>
              <c:f>Sheet1!$H$41</c:f>
              <c:strCache>
                <c:ptCount val="1"/>
                <c:pt idx="0">
                  <c:v>Recall</c:v>
                </c:pt>
              </c:strCache>
            </c:strRef>
          </c:tx>
          <c:spPr>
            <a:solidFill>
              <a:schemeClr val="accent5"/>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val>
          <c:extLst>
            <c:ext xmlns:c16="http://schemas.microsoft.com/office/drawing/2014/chart" uri="{C3380CC4-5D6E-409C-BE32-E72D297353CC}">
              <c16:uniqueId val="{00000001-79E3-4E35-A005-6466BB6BB9E5}"/>
            </c:ext>
          </c:extLst>
        </c:ser>
        <c:ser>
          <c:idx val="2"/>
          <c:order val="2"/>
          <c:tx>
            <c:strRef>
              <c:f>Sheet1!$I$41</c:f>
              <c:strCache>
                <c:ptCount val="1"/>
                <c:pt idx="0">
                  <c:v>F1 Score</c:v>
                </c:pt>
              </c:strCache>
            </c:strRef>
          </c:tx>
          <c:spPr>
            <a:solidFill>
              <a:schemeClr val="accent4"/>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Sheet1!$I$42:$I$46</c:f>
              <c:numCache>
                <c:formatCode>General</c:formatCode>
                <c:ptCount val="5"/>
                <c:pt idx="0">
                  <c:v>0.46639999999999998</c:v>
                </c:pt>
                <c:pt idx="1">
                  <c:v>0.74739999999999995</c:v>
                </c:pt>
                <c:pt idx="2">
                  <c:v>0.91830000000000001</c:v>
                </c:pt>
                <c:pt idx="3">
                  <c:v>0.9486</c:v>
                </c:pt>
                <c:pt idx="4">
                  <c:v>0.95930000000000004</c:v>
                </c:pt>
              </c:numCache>
            </c:numRef>
          </c:val>
          <c:extLst>
            <c:ext xmlns:c16="http://schemas.microsoft.com/office/drawing/2014/chart" uri="{C3380CC4-5D6E-409C-BE32-E72D297353CC}">
              <c16:uniqueId val="{00000002-79E3-4E35-A005-6466BB6BB9E5}"/>
            </c:ext>
          </c:extLst>
        </c:ser>
        <c:ser>
          <c:idx val="3"/>
          <c:order val="3"/>
          <c:tx>
            <c:strRef>
              <c:f>Sheet1!$J$41</c:f>
              <c:strCache>
                <c:ptCount val="1"/>
                <c:pt idx="0">
                  <c:v>Accuracy</c:v>
                </c:pt>
              </c:strCache>
            </c:strRef>
          </c:tx>
          <c:spPr>
            <a:solidFill>
              <a:schemeClr val="accent6">
                <a:lumMod val="60000"/>
              </a:schemeClr>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Sheet1!$J$42:$J$46</c:f>
              <c:numCache>
                <c:formatCode>General</c:formatCode>
                <c:ptCount val="5"/>
                <c:pt idx="0">
                  <c:v>0.48809999999999998</c:v>
                </c:pt>
                <c:pt idx="1">
                  <c:v>0.76870000000000005</c:v>
                </c:pt>
                <c:pt idx="2">
                  <c:v>0.92889999999999995</c:v>
                </c:pt>
                <c:pt idx="3">
                  <c:v>0.95540000000000003</c:v>
                </c:pt>
                <c:pt idx="4">
                  <c:v>0.96489999999999998</c:v>
                </c:pt>
              </c:numCache>
            </c:numRef>
          </c:val>
          <c:extLst>
            <c:ext xmlns:c16="http://schemas.microsoft.com/office/drawing/2014/chart" uri="{C3380CC4-5D6E-409C-BE32-E72D297353CC}">
              <c16:uniqueId val="{00000003-79E3-4E35-A005-6466BB6BB9E5}"/>
            </c:ext>
          </c:extLst>
        </c:ser>
        <c:dLbls>
          <c:showLegendKey val="0"/>
          <c:showVal val="0"/>
          <c:showCatName val="0"/>
          <c:showSerName val="0"/>
          <c:showPercent val="0"/>
          <c:showBubbleSize val="0"/>
        </c:dLbls>
        <c:gapWidth val="219"/>
        <c:overlap val="-27"/>
        <c:axId val="1166819120"/>
        <c:axId val="1255939248"/>
      </c:barChart>
      <c:catAx>
        <c:axId val="116681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939248"/>
        <c:crosses val="autoZero"/>
        <c:auto val="1"/>
        <c:lblAlgn val="ctr"/>
        <c:lblOffset val="100"/>
        <c:noMultiLvlLbl val="0"/>
      </c:catAx>
      <c:valAx>
        <c:axId val="125593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100" dirty="0">
                    <a:solidFill>
                      <a:schemeClr val="bg1"/>
                    </a:solidFill>
                  </a:rPr>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1668191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2"/>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3"/>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r>
              <a:rPr lang="en-US">
                <a:solidFill>
                  <a:schemeClr val="bg1"/>
                </a:solidFill>
              </a:rPr>
              <a:t>Feature Count</a:t>
            </a:r>
            <a:r>
              <a:rPr lang="en-US" baseline="0">
                <a:solidFill>
                  <a:schemeClr val="bg1"/>
                </a:solidFill>
              </a:rPr>
              <a:t> vs metrics</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Sheet1!$G$50</c:f>
              <c:strCache>
                <c:ptCount val="1"/>
                <c:pt idx="0">
                  <c:v>Count</c:v>
                </c:pt>
              </c:strCache>
            </c:strRef>
          </c:tx>
          <c:spPr>
            <a:ln w="25400" cap="rnd">
              <a:noFill/>
              <a:round/>
            </a:ln>
            <a:effectLst>
              <a:glow>
                <a:schemeClr val="accent1">
                  <a:alpha val="40000"/>
                </a:schemeClr>
              </a:glow>
              <a:softEdge rad="0"/>
            </a:effectLst>
          </c:spPr>
          <c:marker>
            <c:symbol val="circle"/>
            <c:size val="12"/>
            <c:spPr>
              <a:solidFill>
                <a:schemeClr val="accent6"/>
              </a:solidFill>
              <a:ln w="38100">
                <a:noFill/>
              </a:ln>
              <a:effectLst>
                <a:glow>
                  <a:schemeClr val="accent1">
                    <a:alpha val="40000"/>
                  </a:schemeClr>
                </a:glow>
                <a:softEdge rad="0"/>
              </a:effectLst>
            </c:spPr>
          </c:marker>
          <c:xVal>
            <c:strRef>
              <c:f>Sheet1!$F$51:$F$55</c:f>
              <c:strCache>
                <c:ptCount val="5"/>
                <c:pt idx="0">
                  <c:v>Set A</c:v>
                </c:pt>
                <c:pt idx="1">
                  <c:v>Set B</c:v>
                </c:pt>
                <c:pt idx="2">
                  <c:v>Set C</c:v>
                </c:pt>
                <c:pt idx="3">
                  <c:v>Set D</c:v>
                </c:pt>
                <c:pt idx="4">
                  <c:v>Set E</c:v>
                </c:pt>
              </c:strCache>
            </c:strRef>
          </c:xVal>
          <c:yVal>
            <c:numRef>
              <c:f>Sheet1!$G$51:$G$55</c:f>
              <c:numCache>
                <c:formatCode>General</c:formatCode>
                <c:ptCount val="5"/>
                <c:pt idx="0">
                  <c:v>4</c:v>
                </c:pt>
                <c:pt idx="1">
                  <c:v>21</c:v>
                </c:pt>
                <c:pt idx="2">
                  <c:v>8</c:v>
                </c:pt>
                <c:pt idx="3">
                  <c:v>30</c:v>
                </c:pt>
                <c:pt idx="4">
                  <c:v>16</c:v>
                </c:pt>
              </c:numCache>
            </c:numRef>
          </c:yVal>
          <c:smooth val="0"/>
          <c:extLst>
            <c:ext xmlns:c16="http://schemas.microsoft.com/office/drawing/2014/chart" uri="{C3380CC4-5D6E-409C-BE32-E72D297353CC}">
              <c16:uniqueId val="{00000000-21F0-4F07-A2AA-99F9C37AFDD2}"/>
            </c:ext>
          </c:extLst>
        </c:ser>
        <c:dLbls>
          <c:showLegendKey val="0"/>
          <c:showVal val="0"/>
          <c:showCatName val="0"/>
          <c:showSerName val="0"/>
          <c:showPercent val="0"/>
          <c:showBubbleSize val="0"/>
        </c:dLbls>
        <c:axId val="1334244944"/>
        <c:axId val="1334247104"/>
      </c:scatterChart>
      <c:scatterChart>
        <c:scatterStyle val="smoothMarker"/>
        <c:varyColors val="0"/>
        <c:ser>
          <c:idx val="1"/>
          <c:order val="1"/>
          <c:tx>
            <c:strRef>
              <c:f>Sheet1!$H$50</c:f>
              <c:strCache>
                <c:ptCount val="1"/>
                <c:pt idx="0">
                  <c:v>Accuracy</c:v>
                </c:pt>
              </c:strCache>
            </c:strRef>
          </c:tx>
          <c:spPr>
            <a:ln w="38100" cap="rnd">
              <a:solidFill>
                <a:schemeClr val="accent5"/>
              </a:solidFill>
              <a:round/>
            </a:ln>
            <a:effectLst/>
          </c:spPr>
          <c:marker>
            <c:symbol val="circle"/>
            <c:size val="6"/>
            <c:spPr>
              <a:solidFill>
                <a:schemeClr val="accent5"/>
              </a:solidFill>
              <a:ln w="38100">
                <a:noFill/>
              </a:ln>
              <a:effectLst/>
            </c:spPr>
          </c:marker>
          <c:xVal>
            <c:strRef>
              <c:f>Sheet1!$F$51:$F$55</c:f>
              <c:strCache>
                <c:ptCount val="5"/>
                <c:pt idx="0">
                  <c:v>Set A</c:v>
                </c:pt>
                <c:pt idx="1">
                  <c:v>Set B</c:v>
                </c:pt>
                <c:pt idx="2">
                  <c:v>Set C</c:v>
                </c:pt>
                <c:pt idx="3">
                  <c:v>Set D</c:v>
                </c:pt>
                <c:pt idx="4">
                  <c:v>Set E</c:v>
                </c:pt>
              </c:strCache>
            </c:strRef>
          </c:xVal>
          <c:yVal>
            <c:numRef>
              <c:f>Sheet1!$H$51:$H$55</c:f>
              <c:numCache>
                <c:formatCode>General</c:formatCode>
                <c:ptCount val="5"/>
                <c:pt idx="0">
                  <c:v>0.48809999999999998</c:v>
                </c:pt>
                <c:pt idx="1">
                  <c:v>0.76870000000000005</c:v>
                </c:pt>
                <c:pt idx="2">
                  <c:v>0.92889999999999995</c:v>
                </c:pt>
                <c:pt idx="3">
                  <c:v>0.95540000000000003</c:v>
                </c:pt>
                <c:pt idx="4">
                  <c:v>0.96489999999999998</c:v>
                </c:pt>
              </c:numCache>
            </c:numRef>
          </c:yVal>
          <c:smooth val="1"/>
          <c:extLst>
            <c:ext xmlns:c16="http://schemas.microsoft.com/office/drawing/2014/chart" uri="{C3380CC4-5D6E-409C-BE32-E72D297353CC}">
              <c16:uniqueId val="{00000001-21F0-4F07-A2AA-99F9C37AFDD2}"/>
            </c:ext>
          </c:extLst>
        </c:ser>
        <c:ser>
          <c:idx val="2"/>
          <c:order val="2"/>
          <c:tx>
            <c:strRef>
              <c:f>Sheet1!$G$41</c:f>
              <c:strCache>
                <c:ptCount val="1"/>
                <c:pt idx="0">
                  <c:v>Precision</c:v>
                </c:pt>
              </c:strCache>
            </c:strRef>
          </c:tx>
          <c:spPr>
            <a:ln w="38100" cap="rnd">
              <a:solidFill>
                <a:schemeClr val="accent4"/>
              </a:solidFill>
              <a:round/>
            </a:ln>
            <a:effectLst/>
          </c:spPr>
          <c:marker>
            <c:symbol val="circle"/>
            <c:size val="6"/>
            <c:spPr>
              <a:solidFill>
                <a:schemeClr val="accent4"/>
              </a:solidFill>
              <a:ln w="38100">
                <a:noFill/>
              </a:ln>
              <a:effectLst/>
            </c:spPr>
          </c:marker>
          <c:xVal>
            <c:strRef>
              <c:f>Sheet1!$F$42:$F$46</c:f>
              <c:strCache>
                <c:ptCount val="5"/>
                <c:pt idx="0">
                  <c:v>Set A</c:v>
                </c:pt>
                <c:pt idx="1">
                  <c:v>Set B</c:v>
                </c:pt>
                <c:pt idx="2">
                  <c:v>Set C</c:v>
                </c:pt>
                <c:pt idx="3">
                  <c:v>Set D</c:v>
                </c:pt>
                <c:pt idx="4">
                  <c:v>Set E</c:v>
                </c:pt>
              </c:strCache>
            </c:strRef>
          </c:xVal>
          <c:y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yVal>
          <c:smooth val="1"/>
          <c:extLst>
            <c:ext xmlns:c16="http://schemas.microsoft.com/office/drawing/2014/chart" uri="{C3380CC4-5D6E-409C-BE32-E72D297353CC}">
              <c16:uniqueId val="{00000002-21F0-4F07-A2AA-99F9C37AFDD2}"/>
            </c:ext>
          </c:extLst>
        </c:ser>
        <c:ser>
          <c:idx val="3"/>
          <c:order val="3"/>
          <c:tx>
            <c:strRef>
              <c:f>Sheet1!$H$41</c:f>
              <c:strCache>
                <c:ptCount val="1"/>
                <c:pt idx="0">
                  <c:v>Recall</c:v>
                </c:pt>
              </c:strCache>
            </c:strRef>
          </c:tx>
          <c:spPr>
            <a:ln w="38100" cap="rnd">
              <a:solidFill>
                <a:schemeClr val="accent6">
                  <a:lumMod val="60000"/>
                </a:schemeClr>
              </a:solidFill>
              <a:round/>
            </a:ln>
            <a:effectLst/>
          </c:spPr>
          <c:marker>
            <c:symbol val="circle"/>
            <c:size val="6"/>
            <c:spPr>
              <a:solidFill>
                <a:schemeClr val="accent6">
                  <a:lumMod val="60000"/>
                </a:schemeClr>
              </a:solidFill>
              <a:ln w="38100">
                <a:noFill/>
              </a:ln>
              <a:effectLst/>
            </c:spPr>
          </c:marker>
          <c:xVal>
            <c:strRef>
              <c:f>Sheet1!$F$42:$F$46</c:f>
              <c:strCache>
                <c:ptCount val="5"/>
                <c:pt idx="0">
                  <c:v>Set A</c:v>
                </c:pt>
                <c:pt idx="1">
                  <c:v>Set B</c:v>
                </c:pt>
                <c:pt idx="2">
                  <c:v>Set C</c:v>
                </c:pt>
                <c:pt idx="3">
                  <c:v>Set D</c:v>
                </c:pt>
                <c:pt idx="4">
                  <c:v>Set E</c:v>
                </c:pt>
              </c:strCache>
            </c:strRef>
          </c:xVal>
          <c:y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yVal>
          <c:smooth val="1"/>
          <c:extLst>
            <c:ext xmlns:c16="http://schemas.microsoft.com/office/drawing/2014/chart" uri="{C3380CC4-5D6E-409C-BE32-E72D297353CC}">
              <c16:uniqueId val="{00000003-21F0-4F07-A2AA-99F9C37AFDD2}"/>
            </c:ext>
          </c:extLst>
        </c:ser>
        <c:dLbls>
          <c:showLegendKey val="0"/>
          <c:showVal val="0"/>
          <c:showCatName val="0"/>
          <c:showSerName val="0"/>
          <c:showPercent val="0"/>
          <c:showBubbleSize val="0"/>
        </c:dLbls>
        <c:axId val="1334264384"/>
        <c:axId val="1334251424"/>
      </c:scatterChart>
      <c:valAx>
        <c:axId val="1334247104"/>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050" b="1" i="0" u="none" strike="noStrike" kern="1200" baseline="0">
                    <a:solidFill>
                      <a:schemeClr val="bg1"/>
                    </a:solidFill>
                    <a:latin typeface="+mn-lt"/>
                    <a:ea typeface="+mn-ea"/>
                    <a:cs typeface="+mn-cs"/>
                  </a:defRPr>
                </a:pPr>
                <a:r>
                  <a:rPr lang="en-US" sz="1050">
                    <a:solidFill>
                      <a:schemeClr val="bg1"/>
                    </a:solidFill>
                  </a:rPr>
                  <a:t>Num. of Features</a:t>
                </a:r>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334244944"/>
        <c:crosses val="autoZero"/>
        <c:crossBetween val="midCat"/>
      </c:valAx>
      <c:valAx>
        <c:axId val="1334244944"/>
        <c:scaling>
          <c:orientation val="minMax"/>
        </c:scaling>
        <c:delete val="0"/>
        <c:axPos val="b"/>
        <c:numFmt formatCode="General" sourceLinked="1"/>
        <c:majorTickMark val="none"/>
        <c:minorTickMark val="none"/>
        <c:tickLblPos val="nextTo"/>
        <c:spPr>
          <a:noFill/>
          <a:ln w="19050" cap="flat" cmpd="sng" algn="ctr">
            <a:no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34247104"/>
        <c:crosses val="autoZero"/>
        <c:crossBetween val="midCat"/>
      </c:valAx>
      <c:valAx>
        <c:axId val="1334251424"/>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solidFill>
                      <a:schemeClr val="bg1"/>
                    </a:solidFill>
                  </a:rPr>
                  <a:t>Metric Score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334264384"/>
        <c:crosses val="max"/>
        <c:crossBetween val="midCat"/>
      </c:valAx>
      <c:valAx>
        <c:axId val="1334264384"/>
        <c:scaling>
          <c:orientation val="minMax"/>
        </c:scaling>
        <c:delete val="1"/>
        <c:axPos val="b"/>
        <c:majorTickMark val="none"/>
        <c:minorTickMark val="none"/>
        <c:tickLblPos val="nextTo"/>
        <c:crossAx val="13342514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04-May-18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04-May-18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Shape 12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57" name="Shape 125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848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Shape 12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66" name="Shape 126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590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Shape 12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72" name="Shape 127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280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Shape 1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67" name="Shape 136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806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Shape 12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57" name="Shape 125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412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04-May-18</a:t>
            </a:fld>
            <a:endParaRPr lang="en-US"/>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26599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0614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08"/>
        <p:cNvGrpSpPr/>
        <p:nvPr/>
      </p:nvGrpSpPr>
      <p:grpSpPr>
        <a:xfrm>
          <a:off x="0" y="0"/>
          <a:ext cx="0" cy="0"/>
          <a:chOff x="0" y="0"/>
          <a:chExt cx="0" cy="0"/>
        </a:xfrm>
      </p:grpSpPr>
      <p:grpSp>
        <p:nvGrpSpPr>
          <p:cNvPr id="309" name="Shape 309"/>
          <p:cNvGrpSpPr/>
          <p:nvPr/>
        </p:nvGrpSpPr>
        <p:grpSpPr>
          <a:xfrm>
            <a:off x="4417839" y="1630821"/>
            <a:ext cx="6291028" cy="4575885"/>
            <a:chOff x="4417839" y="1630821"/>
            <a:chExt cx="6291028" cy="4575885"/>
          </a:xfrm>
        </p:grpSpPr>
        <p:grpSp>
          <p:nvGrpSpPr>
            <p:cNvPr id="310" name="Shape 310"/>
            <p:cNvGrpSpPr/>
            <p:nvPr/>
          </p:nvGrpSpPr>
          <p:grpSpPr>
            <a:xfrm>
              <a:off x="5414491" y="1630821"/>
              <a:ext cx="5294376" cy="4114800"/>
              <a:chOff x="3310555" y="716546"/>
              <a:chExt cx="5294376" cy="4114800"/>
            </a:xfrm>
          </p:grpSpPr>
          <p:grpSp>
            <p:nvGrpSpPr>
              <p:cNvPr id="311" name="Shape 311"/>
              <p:cNvGrpSpPr/>
              <p:nvPr/>
            </p:nvGrpSpPr>
            <p:grpSpPr>
              <a:xfrm flipH="1">
                <a:off x="3310555" y="737968"/>
                <a:ext cx="5294376" cy="54864"/>
                <a:chOff x="1522413" y="1514475"/>
                <a:chExt cx="10569575" cy="64008"/>
              </a:xfrm>
            </p:grpSpPr>
            <p:sp>
              <p:nvSpPr>
                <p:cNvPr id="312" name="Shape 31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3" name="Shape 31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4" name="Shape 31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5" name="Shape 31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6" name="Shape 31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7" name="Shape 31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8" name="Shape 31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9" name="Shape 31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0" name="Shape 32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1" name="Shape 32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2" name="Shape 32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3" name="Shape 32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4" name="Shape 32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5" name="Shape 32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6" name="Shape 32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7" name="Shape 32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8" name="Shape 32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9" name="Shape 32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0" name="Shape 33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1" name="Shape 33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2" name="Shape 33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3" name="Shape 33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4" name="Shape 33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5" name="Shape 33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6" name="Shape 33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7" name="Shape 33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8" name="Shape 33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9" name="Shape 33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0" name="Shape 34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1" name="Shape 34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2" name="Shape 34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3" name="Shape 34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4" name="Shape 34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5" name="Shape 34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6" name="Shape 34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7" name="Shape 34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8" name="Shape 34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9" name="Shape 34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0" name="Shape 35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1" name="Shape 35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2" name="Shape 35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3" name="Shape 35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4" name="Shape 35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5" name="Shape 35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6" name="Shape 35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7" name="Shape 35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8" name="Shape 35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9" name="Shape 35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0" name="Shape 36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1" name="Shape 36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2" name="Shape 36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3" name="Shape 36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4" name="Shape 36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5" name="Shape 36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6" name="Shape 36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7" name="Shape 36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8" name="Shape 36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9" name="Shape 36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0" name="Shape 37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1" name="Shape 37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2" name="Shape 37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3" name="Shape 37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4" name="Shape 37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5" name="Shape 37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6" name="Shape 37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7" name="Shape 37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8" name="Shape 37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9" name="Shape 37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0" name="Shape 38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1" name="Shape 38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2" name="Shape 38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3" name="Shape 38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4" name="Shape 38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5" name="Shape 38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386" name="Shape 386"/>
              <p:cNvGrpSpPr/>
              <p:nvPr/>
            </p:nvGrpSpPr>
            <p:grpSpPr>
              <a:xfrm rot="-5400000" flipH="1">
                <a:off x="6492229" y="2755658"/>
                <a:ext cx="4114800" cy="36576"/>
                <a:chOff x="1522413" y="1514475"/>
                <a:chExt cx="10569575" cy="64008"/>
              </a:xfrm>
            </p:grpSpPr>
            <p:sp>
              <p:nvSpPr>
                <p:cNvPr id="387" name="Shape 3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8" name="Shape 3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9" name="Shape 3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0" name="Shape 3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1" name="Shape 3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2" name="Shape 3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3" name="Shape 3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4" name="Shape 3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5" name="Shape 3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6" name="Shape 3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7" name="Shape 3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8" name="Shape 3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9" name="Shape 3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0" name="Shape 4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1" name="Shape 4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2" name="Shape 4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3" name="Shape 4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4" name="Shape 4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5" name="Shape 4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6" name="Shape 4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7" name="Shape 4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8" name="Shape 4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9" name="Shape 4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0" name="Shape 4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1" name="Shape 4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2" name="Shape 4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3" name="Shape 4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4" name="Shape 4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5" name="Shape 4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6" name="Shape 4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7" name="Shape 4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8" name="Shape 4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9" name="Shape 4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0" name="Shape 4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1" name="Shape 4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2" name="Shape 4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3" name="Shape 4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4" name="Shape 4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5" name="Shape 4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6" name="Shape 4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7" name="Shape 4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8" name="Shape 4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9" name="Shape 4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0" name="Shape 4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1" name="Shape 4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2" name="Shape 4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3" name="Shape 4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4" name="Shape 4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5" name="Shape 4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6" name="Shape 4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7" name="Shape 4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8" name="Shape 4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9" name="Shape 4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0" name="Shape 4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1" name="Shape 4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2" name="Shape 4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3" name="Shape 4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4" name="Shape 4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5" name="Shape 4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6" name="Shape 4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7" name="Shape 4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8" name="Shape 4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9" name="Shape 4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0" name="Shape 4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1" name="Shape 4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2" name="Shape 4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3" name="Shape 4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4" name="Shape 4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5" name="Shape 4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6" name="Shape 4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7" name="Shape 4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8" name="Shape 4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9" name="Shape 4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0" name="Shape 4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461" name="Shape 461"/>
            <p:cNvGrpSpPr/>
            <p:nvPr/>
          </p:nvGrpSpPr>
          <p:grpSpPr>
            <a:xfrm rot="10800000">
              <a:off x="4417839" y="2091906"/>
              <a:ext cx="5294376" cy="4114800"/>
              <a:chOff x="3310555" y="716546"/>
              <a:chExt cx="5294376" cy="4114800"/>
            </a:xfrm>
          </p:grpSpPr>
          <p:grpSp>
            <p:nvGrpSpPr>
              <p:cNvPr id="462" name="Shape 462"/>
              <p:cNvGrpSpPr/>
              <p:nvPr/>
            </p:nvGrpSpPr>
            <p:grpSpPr>
              <a:xfrm flipH="1">
                <a:off x="3310555" y="737968"/>
                <a:ext cx="5294376" cy="54864"/>
                <a:chOff x="1522413" y="1514475"/>
                <a:chExt cx="10569575" cy="64008"/>
              </a:xfrm>
            </p:grpSpPr>
            <p:sp>
              <p:nvSpPr>
                <p:cNvPr id="463" name="Shape 46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4" name="Shape 46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5" name="Shape 46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6" name="Shape 46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7" name="Shape 46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8" name="Shape 46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9" name="Shape 46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0" name="Shape 47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1" name="Shape 47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2" name="Shape 47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3" name="Shape 47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4" name="Shape 47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5" name="Shape 47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6" name="Shape 47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7" name="Shape 47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8" name="Shape 47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9" name="Shape 47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0" name="Shape 48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1" name="Shape 48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2" name="Shape 48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3" name="Shape 48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4" name="Shape 48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5" name="Shape 48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6" name="Shape 48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7" name="Shape 48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8" name="Shape 48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9" name="Shape 48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0" name="Shape 49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1" name="Shape 49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2" name="Shape 49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3" name="Shape 49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4" name="Shape 49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5" name="Shape 49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6" name="Shape 49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7" name="Shape 49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8" name="Shape 49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9" name="Shape 49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0" name="Shape 50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1" name="Shape 50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2" name="Shape 50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3" name="Shape 50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4" name="Shape 50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5" name="Shape 50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6" name="Shape 50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7" name="Shape 50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8" name="Shape 50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9" name="Shape 50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0" name="Shape 51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1" name="Shape 51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2" name="Shape 51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3" name="Shape 51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4" name="Shape 51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5" name="Shape 51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6" name="Shape 51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7" name="Shape 51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8" name="Shape 51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9" name="Shape 51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0" name="Shape 52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1" name="Shape 52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2" name="Shape 52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3" name="Shape 52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4" name="Shape 52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5" name="Shape 52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6" name="Shape 52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7" name="Shape 52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8" name="Shape 52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9" name="Shape 52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0" name="Shape 53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1" name="Shape 53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2" name="Shape 53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3" name="Shape 53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4" name="Shape 53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5" name="Shape 53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6" name="Shape 53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537" name="Shape 537"/>
              <p:cNvGrpSpPr/>
              <p:nvPr/>
            </p:nvGrpSpPr>
            <p:grpSpPr>
              <a:xfrm rot="-5400000" flipH="1">
                <a:off x="6492229" y="2755658"/>
                <a:ext cx="4114800" cy="36576"/>
                <a:chOff x="1522413" y="1514475"/>
                <a:chExt cx="10569575" cy="64008"/>
              </a:xfrm>
            </p:grpSpPr>
            <p:sp>
              <p:nvSpPr>
                <p:cNvPr id="538" name="Shape 5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9" name="Shape 5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0" name="Shape 5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1" name="Shape 5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2" name="Shape 5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3" name="Shape 5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4" name="Shape 5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5" name="Shape 5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6" name="Shape 5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7" name="Shape 5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8" name="Shape 5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9" name="Shape 5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0" name="Shape 5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1" name="Shape 5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2" name="Shape 5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3" name="Shape 5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4" name="Shape 5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5" name="Shape 5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6" name="Shape 5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7" name="Shape 5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8" name="Shape 5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9" name="Shape 5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0" name="Shape 5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1" name="Shape 5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2" name="Shape 5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3" name="Shape 5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4" name="Shape 5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5" name="Shape 5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6" name="Shape 5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7" name="Shape 5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8" name="Shape 5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9" name="Shape 5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0" name="Shape 5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1" name="Shape 5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2" name="Shape 5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3" name="Shape 5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4" name="Shape 5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5" name="Shape 5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6" name="Shape 5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7" name="Shape 5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8" name="Shape 5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9" name="Shape 5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0" name="Shape 5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1" name="Shape 5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2" name="Shape 5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3" name="Shape 5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4" name="Shape 5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5" name="Shape 5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6" name="Shape 5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7" name="Shape 5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8" name="Shape 5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9" name="Shape 5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0" name="Shape 5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1" name="Shape 5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2" name="Shape 5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3" name="Shape 5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4" name="Shape 5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5" name="Shape 5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6" name="Shape 5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7" name="Shape 5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8" name="Shape 5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9" name="Shape 5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0" name="Shape 6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1" name="Shape 6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2" name="Shape 6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3" name="Shape 6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4" name="Shape 6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5" name="Shape 6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6" name="Shape 6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7" name="Shape 6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8" name="Shape 6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9" name="Shape 6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0" name="Shape 6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1" name="Shape 6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612" name="Shape 612"/>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3" name="Shape 613"/>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4" name="Shape 614"/>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15" name="Shape 615"/>
          <p:cNvSpPr txBox="1">
            <a:spLocks noGrp="1"/>
          </p:cNvSpPr>
          <p:nvPr>
            <p:ph type="body" idx="1"/>
          </p:nvPr>
        </p:nvSpPr>
        <p:spPr>
          <a:xfrm>
            <a:off x="4710022" y="1905000"/>
            <a:ext cx="5669280" cy="40386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16" name="Shape 616"/>
          <p:cNvSpPr txBox="1">
            <a:spLocks noGrp="1"/>
          </p:cNvSpPr>
          <p:nvPr>
            <p:ph type="body" idx="2"/>
          </p:nvPr>
        </p:nvSpPr>
        <p:spPr>
          <a:xfrm>
            <a:off x="1522413" y="3429000"/>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17" name="Shape 61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913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5889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891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8776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83"/>
        <p:cNvGrpSpPr/>
        <p:nvPr/>
      </p:nvGrpSpPr>
      <p:grpSpPr>
        <a:xfrm>
          <a:off x="0" y="0"/>
          <a:ext cx="0" cy="0"/>
          <a:chOff x="0" y="0"/>
          <a:chExt cx="0" cy="0"/>
        </a:xfrm>
      </p:grpSpPr>
      <p:grpSp>
        <p:nvGrpSpPr>
          <p:cNvPr id="784" name="Shape 784"/>
          <p:cNvGrpSpPr/>
          <p:nvPr/>
        </p:nvGrpSpPr>
        <p:grpSpPr>
          <a:xfrm flipH="1">
            <a:off x="1447500" y="1630821"/>
            <a:ext cx="6291028" cy="4575885"/>
            <a:chOff x="4417839" y="1630821"/>
            <a:chExt cx="6291028" cy="4575885"/>
          </a:xfrm>
        </p:grpSpPr>
        <p:grpSp>
          <p:nvGrpSpPr>
            <p:cNvPr id="785" name="Shape 785"/>
            <p:cNvGrpSpPr/>
            <p:nvPr/>
          </p:nvGrpSpPr>
          <p:grpSpPr>
            <a:xfrm>
              <a:off x="5414491" y="1630821"/>
              <a:ext cx="5294376" cy="4114800"/>
              <a:chOff x="3310555" y="716546"/>
              <a:chExt cx="5294376" cy="4114800"/>
            </a:xfrm>
          </p:grpSpPr>
          <p:grpSp>
            <p:nvGrpSpPr>
              <p:cNvPr id="786" name="Shape 786"/>
              <p:cNvGrpSpPr/>
              <p:nvPr/>
            </p:nvGrpSpPr>
            <p:grpSpPr>
              <a:xfrm flipH="1">
                <a:off x="3310555" y="737968"/>
                <a:ext cx="5294376" cy="54864"/>
                <a:chOff x="1522413" y="1514475"/>
                <a:chExt cx="10569575" cy="64008"/>
              </a:xfrm>
            </p:grpSpPr>
            <p:sp>
              <p:nvSpPr>
                <p:cNvPr id="787" name="Shape 7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8" name="Shape 7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9" name="Shape 7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0" name="Shape 7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1" name="Shape 7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2" name="Shape 7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3" name="Shape 7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4" name="Shape 7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5" name="Shape 7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6" name="Shape 7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7" name="Shape 7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8" name="Shape 7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9" name="Shape 7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0" name="Shape 8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1" name="Shape 8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2" name="Shape 8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3" name="Shape 8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4" name="Shape 8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5" name="Shape 8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6" name="Shape 8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7" name="Shape 8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8" name="Shape 8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9" name="Shape 8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0" name="Shape 8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1" name="Shape 8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2" name="Shape 8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3" name="Shape 8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4" name="Shape 8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5" name="Shape 8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6" name="Shape 8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7" name="Shape 8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8" name="Shape 8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9" name="Shape 8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0" name="Shape 8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1" name="Shape 8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2" name="Shape 8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3" name="Shape 8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4" name="Shape 8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5" name="Shape 8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6" name="Shape 8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7" name="Shape 8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8" name="Shape 8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9" name="Shape 8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0" name="Shape 8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1" name="Shape 8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2" name="Shape 8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3" name="Shape 8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4" name="Shape 8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5" name="Shape 8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6" name="Shape 8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7" name="Shape 8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8" name="Shape 8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9" name="Shape 8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0" name="Shape 8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1" name="Shape 8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2" name="Shape 8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3" name="Shape 8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4" name="Shape 8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5" name="Shape 8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6" name="Shape 8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7" name="Shape 8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8" name="Shape 8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9" name="Shape 8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0" name="Shape 8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1" name="Shape 8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2" name="Shape 8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3" name="Shape 8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4" name="Shape 8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5" name="Shape 8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6" name="Shape 8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7" name="Shape 8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8" name="Shape 8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9" name="Shape 8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0" name="Shape 8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861" name="Shape 861"/>
              <p:cNvGrpSpPr/>
              <p:nvPr/>
            </p:nvGrpSpPr>
            <p:grpSpPr>
              <a:xfrm rot="-5400000" flipH="1">
                <a:off x="6492229" y="2755658"/>
                <a:ext cx="4114800" cy="36576"/>
                <a:chOff x="1522413" y="1514475"/>
                <a:chExt cx="10569575" cy="64008"/>
              </a:xfrm>
            </p:grpSpPr>
            <p:sp>
              <p:nvSpPr>
                <p:cNvPr id="862" name="Shape 86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3" name="Shape 86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4" name="Shape 86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5" name="Shape 86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6" name="Shape 86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7" name="Shape 86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8" name="Shape 86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9" name="Shape 86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0" name="Shape 87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1" name="Shape 87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2" name="Shape 87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3" name="Shape 87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4" name="Shape 87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5" name="Shape 87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6" name="Shape 87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7" name="Shape 87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8" name="Shape 87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9" name="Shape 87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0" name="Shape 88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1" name="Shape 88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2" name="Shape 88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3" name="Shape 88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4" name="Shape 88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5" name="Shape 88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6" name="Shape 88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7" name="Shape 88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8" name="Shape 88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9" name="Shape 88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0" name="Shape 89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1" name="Shape 89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2" name="Shape 89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3" name="Shape 89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4" name="Shape 89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5" name="Shape 89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6" name="Shape 89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7" name="Shape 89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8" name="Shape 89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9" name="Shape 89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0" name="Shape 90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1" name="Shape 90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2" name="Shape 90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3" name="Shape 90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4" name="Shape 90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5" name="Shape 90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6" name="Shape 90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7" name="Shape 90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8" name="Shape 90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9" name="Shape 90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0" name="Shape 91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1" name="Shape 91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2" name="Shape 91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3" name="Shape 91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4" name="Shape 91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5" name="Shape 91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6" name="Shape 91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7" name="Shape 91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8" name="Shape 91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9" name="Shape 91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0" name="Shape 92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1" name="Shape 92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2" name="Shape 92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3" name="Shape 92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4" name="Shape 92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5" name="Shape 92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6" name="Shape 92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7" name="Shape 92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8" name="Shape 92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9" name="Shape 92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0" name="Shape 93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1" name="Shape 93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2" name="Shape 93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3" name="Shape 93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4" name="Shape 93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5" name="Shape 93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936" name="Shape 936"/>
            <p:cNvGrpSpPr/>
            <p:nvPr/>
          </p:nvGrpSpPr>
          <p:grpSpPr>
            <a:xfrm rot="10800000">
              <a:off x="4417839" y="2091906"/>
              <a:ext cx="5294376" cy="4114800"/>
              <a:chOff x="3310555" y="716546"/>
              <a:chExt cx="5294376" cy="4114800"/>
            </a:xfrm>
          </p:grpSpPr>
          <p:grpSp>
            <p:nvGrpSpPr>
              <p:cNvPr id="937" name="Shape 937"/>
              <p:cNvGrpSpPr/>
              <p:nvPr/>
            </p:nvGrpSpPr>
            <p:grpSpPr>
              <a:xfrm flipH="1">
                <a:off x="3310555" y="737968"/>
                <a:ext cx="5294376" cy="54864"/>
                <a:chOff x="1522413" y="1514475"/>
                <a:chExt cx="10569575" cy="64008"/>
              </a:xfrm>
            </p:grpSpPr>
            <p:sp>
              <p:nvSpPr>
                <p:cNvPr id="938" name="Shape 9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9" name="Shape 9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0" name="Shape 9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1" name="Shape 9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2" name="Shape 9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3" name="Shape 9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4" name="Shape 9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5" name="Shape 9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6" name="Shape 9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7" name="Shape 9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8" name="Shape 9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9" name="Shape 9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0" name="Shape 9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1" name="Shape 9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2" name="Shape 9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3" name="Shape 9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4" name="Shape 9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5" name="Shape 9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6" name="Shape 9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7" name="Shape 9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8" name="Shape 9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9" name="Shape 9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0" name="Shape 9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1" name="Shape 9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2" name="Shape 9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3" name="Shape 9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4" name="Shape 9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5" name="Shape 9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6" name="Shape 9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7" name="Shape 9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8" name="Shape 9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9" name="Shape 9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0" name="Shape 9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1" name="Shape 9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2" name="Shape 9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3" name="Shape 9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4" name="Shape 9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5" name="Shape 9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6" name="Shape 9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7" name="Shape 9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8" name="Shape 9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9" name="Shape 9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0" name="Shape 9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1" name="Shape 9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2" name="Shape 9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3" name="Shape 9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4" name="Shape 9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5" name="Shape 9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6" name="Shape 9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7" name="Shape 9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8" name="Shape 9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9" name="Shape 9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0" name="Shape 9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1" name="Shape 9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2" name="Shape 9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3" name="Shape 9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4" name="Shape 9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5" name="Shape 9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6" name="Shape 9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7" name="Shape 9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8" name="Shape 9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9" name="Shape 9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0" name="Shape 10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1" name="Shape 10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2" name="Shape 10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3" name="Shape 10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4" name="Shape 10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5" name="Shape 10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6" name="Shape 10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7" name="Shape 10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8" name="Shape 10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9" name="Shape 10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0" name="Shape 10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1" name="Shape 10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012" name="Shape 1012"/>
              <p:cNvGrpSpPr/>
              <p:nvPr/>
            </p:nvGrpSpPr>
            <p:grpSpPr>
              <a:xfrm rot="-5400000" flipH="1">
                <a:off x="6492229" y="2755658"/>
                <a:ext cx="4114800" cy="36576"/>
                <a:chOff x="1522413" y="1514475"/>
                <a:chExt cx="10569575" cy="64008"/>
              </a:xfrm>
            </p:grpSpPr>
            <p:sp>
              <p:nvSpPr>
                <p:cNvPr id="1013" name="Shape 101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4" name="Shape 101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5" name="Shape 101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6" name="Shape 101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7" name="Shape 101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8" name="Shape 101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9" name="Shape 101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0" name="Shape 102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1" name="Shape 102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2" name="Shape 102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3" name="Shape 102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4" name="Shape 102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5" name="Shape 102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6" name="Shape 102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7" name="Shape 102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8" name="Shape 102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9" name="Shape 102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0" name="Shape 103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1" name="Shape 103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2" name="Shape 103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3" name="Shape 103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4" name="Shape 103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5" name="Shape 103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6" name="Shape 103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7" name="Shape 103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8" name="Shape 103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9" name="Shape 103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0" name="Shape 104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1" name="Shape 104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2" name="Shape 104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3" name="Shape 104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4" name="Shape 104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5" name="Shape 104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6" name="Shape 104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7" name="Shape 104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8" name="Shape 104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9" name="Shape 104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0" name="Shape 105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1" name="Shape 105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2" name="Shape 105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3" name="Shape 105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4" name="Shape 105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5" name="Shape 105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6" name="Shape 105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7" name="Shape 105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8" name="Shape 105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9" name="Shape 105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0" name="Shape 106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1" name="Shape 106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2" name="Shape 106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3" name="Shape 106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4" name="Shape 106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5" name="Shape 106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6" name="Shape 106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7" name="Shape 106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8" name="Shape 106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9" name="Shape 106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0" name="Shape 107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1" name="Shape 107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2" name="Shape 107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3" name="Shape 107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4" name="Shape 107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5" name="Shape 107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6" name="Shape 107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7" name="Shape 107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8" name="Shape 107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9" name="Shape 107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0" name="Shape 108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1" name="Shape 108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2" name="Shape 108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3" name="Shape 108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4" name="Shape 108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5" name="Shape 108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6" name="Shape 108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1087" name="Shape 1087"/>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8" name="Shape 1088"/>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9" name="Shape 1089"/>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090" name="Shape 1090"/>
          <p:cNvSpPr>
            <a:spLocks noGrp="1"/>
          </p:cNvSpPr>
          <p:nvPr>
            <p:ph type="pic" idx="2"/>
          </p:nvPr>
        </p:nvSpPr>
        <p:spPr>
          <a:xfrm>
            <a:off x="1745838" y="1884311"/>
            <a:ext cx="5669280" cy="4041648"/>
          </a:xfrm>
          <a:prstGeom prst="rect">
            <a:avLst/>
          </a:prstGeom>
          <a:solidFill>
            <a:schemeClr val="lt1"/>
          </a:solidFill>
          <a:ln>
            <a:noFill/>
          </a:ln>
        </p:spPr>
        <p:txBody>
          <a:bodyPr spcFirstLastPara="1" wrap="square" lIns="91425" tIns="91425" rIns="91425" bIns="91425" anchor="t" anchorCtr="0"/>
          <a:lstStyle>
            <a:lvl1pPr marR="0" lvl="0" algn="ctr" rtl="0">
              <a:lnSpc>
                <a:spcPct val="90000"/>
              </a:lnSpc>
              <a:spcBef>
                <a:spcPts val="18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600"/>
              </a:spcBef>
              <a:spcAft>
                <a:spcPts val="0"/>
              </a:spcAft>
              <a:buClr>
                <a:schemeClr val="dk2"/>
              </a:buClr>
              <a:buSzPts val="2800"/>
              <a:buFont typeface="Noto Sans Symbols"/>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6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1091" name="Shape 1091"/>
          <p:cNvSpPr txBox="1">
            <a:spLocks noGrp="1"/>
          </p:cNvSpPr>
          <p:nvPr>
            <p:ph type="body" idx="1"/>
          </p:nvPr>
        </p:nvSpPr>
        <p:spPr>
          <a:xfrm>
            <a:off x="7905959" y="3411748"/>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92" name="Shape 109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8259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8368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708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04-May-18</a:t>
            </a:fld>
            <a:endParaRPr lang="en-US"/>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9601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04-May-18</a:t>
            </a:fld>
            <a:endParaRPr lang="en-US"/>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dirty="0"/>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5400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04-May-18</a:t>
            </a:fld>
            <a:endParaRPr lang="en-US"/>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Tree>
    <p:extLst>
      <p:ext uri="{BB962C8B-B14F-4D97-AF65-F5344CB8AC3E}">
        <p14:creationId xmlns:p14="http://schemas.microsoft.com/office/powerpoint/2010/main" val="24550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04-May-18</a:t>
            </a:fld>
            <a:endParaRPr lang="en-US"/>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7329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04-May-18</a:t>
            </a:fld>
            <a:endParaRPr lang="en-US"/>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6061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04-May-18</a:t>
            </a:fld>
            <a:endParaRPr lang="en-US"/>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0253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grpSp>
        <p:nvGrpSpPr>
          <p:cNvPr id="16" name="Shape 16"/>
          <p:cNvGrpSpPr/>
          <p:nvPr/>
        </p:nvGrpSpPr>
        <p:grpSpPr>
          <a:xfrm>
            <a:off x="1584896" y="4724400"/>
            <a:ext cx="8631936" cy="64008"/>
            <a:chOff x="-4110038" y="2703513"/>
            <a:chExt cx="17394239" cy="160336"/>
          </a:xfrm>
        </p:grpSpPr>
        <p:sp>
          <p:nvSpPr>
            <p:cNvPr id="17" name="Shape 17"/>
            <p:cNvSpPr/>
            <p:nvPr/>
          </p:nvSpPr>
          <p:spPr>
            <a:xfrm>
              <a:off x="12815888" y="2768600"/>
              <a:ext cx="468313" cy="19050"/>
            </a:xfrm>
            <a:custGeom>
              <a:avLst/>
              <a:gdLst/>
              <a:ahLst/>
              <a:cxnLst/>
              <a:rect l="0" t="0" r="0" b="0"/>
              <a:pathLst>
                <a:path w="244" h="8" extrusionOk="0">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 name="Shape 18"/>
            <p:cNvSpPr/>
            <p:nvPr/>
          </p:nvSpPr>
          <p:spPr>
            <a:xfrm>
              <a:off x="12380913" y="2755900"/>
              <a:ext cx="461963" cy="26987"/>
            </a:xfrm>
            <a:custGeom>
              <a:avLst/>
              <a:gdLst/>
              <a:ahLst/>
              <a:cxnLst/>
              <a:rect l="0" t="0" r="0" b="0"/>
              <a:pathLst>
                <a:path w="241" h="12" extrusionOk="0">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 name="Shape 19"/>
            <p:cNvSpPr/>
            <p:nvPr/>
          </p:nvSpPr>
          <p:spPr>
            <a:xfrm>
              <a:off x="12814300" y="2779713"/>
              <a:ext cx="1588" cy="0"/>
            </a:xfrm>
            <a:custGeom>
              <a:avLst/>
              <a:gdLst/>
              <a:ahLst/>
              <a:cxnLst/>
              <a:rect l="0" t="0" r="0" b="0"/>
              <a:pathLst>
                <a:path w="1" h="120000" extrusionOk="0">
                  <a:moveTo>
                    <a:pt x="0" y="0"/>
                  </a:moveTo>
                  <a:lnTo>
                    <a:pt x="0" y="0"/>
                  </a:lnTo>
                  <a:lnTo>
                    <a:pt x="1"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 name="Shape 20"/>
            <p:cNvSpPr/>
            <p:nvPr/>
          </p:nvSpPr>
          <p:spPr>
            <a:xfrm>
              <a:off x="2738437" y="2795588"/>
              <a:ext cx="425450" cy="15875"/>
            </a:xfrm>
            <a:custGeom>
              <a:avLst/>
              <a:gdLst/>
              <a:ahLst/>
              <a:cxnLst/>
              <a:rect l="0" t="0" r="0" b="0"/>
              <a:pathLst>
                <a:path w="222" h="7" extrusionOk="0">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 name="Shape 21"/>
            <p:cNvSpPr/>
            <p:nvPr/>
          </p:nvSpPr>
          <p:spPr>
            <a:xfrm>
              <a:off x="-3646488" y="2800350"/>
              <a:ext cx="46038" cy="3175"/>
            </a:xfrm>
            <a:custGeom>
              <a:avLst/>
              <a:gdLst/>
              <a:ahLst/>
              <a:cxnLst/>
              <a:rect l="0" t="0" r="0" b="0"/>
              <a:pathLst>
                <a:path w="24" h="1" extrusionOk="0">
                  <a:moveTo>
                    <a:pt x="0" y="1"/>
                  </a:moveTo>
                  <a:lnTo>
                    <a:pt x="0" y="1"/>
                  </a:lnTo>
                  <a:cubicBezTo>
                    <a:pt x="21" y="0"/>
                    <a:pt x="24" y="0"/>
                    <a:pt x="21" y="0"/>
                  </a:cubicBez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 name="Shape 22"/>
            <p:cNvSpPr/>
            <p:nvPr/>
          </p:nvSpPr>
          <p:spPr>
            <a:xfrm>
              <a:off x="2627312" y="2816225"/>
              <a:ext cx="63500" cy="4762"/>
            </a:xfrm>
            <a:custGeom>
              <a:avLst/>
              <a:gdLst/>
              <a:ahLst/>
              <a:cxnLst/>
              <a:rect l="0" t="0" r="0" b="0"/>
              <a:pathLst>
                <a:path w="33" h="2" extrusionOk="0">
                  <a:moveTo>
                    <a:pt x="33" y="0"/>
                  </a:moveTo>
                  <a:lnTo>
                    <a:pt x="33" y="0"/>
                  </a:lnTo>
                  <a:lnTo>
                    <a:pt x="0" y="2"/>
                  </a:lnTo>
                  <a:cubicBezTo>
                    <a:pt x="14" y="1"/>
                    <a:pt x="25" y="1"/>
                    <a:pt x="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 name="Shape 23"/>
            <p:cNvSpPr/>
            <p:nvPr/>
          </p:nvSpPr>
          <p:spPr>
            <a:xfrm>
              <a:off x="3103562" y="2741613"/>
              <a:ext cx="28575" cy="3175"/>
            </a:xfrm>
            <a:custGeom>
              <a:avLst/>
              <a:gdLst/>
              <a:ahLst/>
              <a:cxnLst/>
              <a:rect l="0" t="0" r="0" b="0"/>
              <a:pathLst>
                <a:path w="15" h="1" extrusionOk="0">
                  <a:moveTo>
                    <a:pt x="15" y="0"/>
                  </a:moveTo>
                  <a:lnTo>
                    <a:pt x="15" y="0"/>
                  </a:lnTo>
                  <a:cubicBezTo>
                    <a:pt x="15" y="0"/>
                    <a:pt x="15" y="0"/>
                    <a:pt x="15" y="0"/>
                  </a:cubicBezTo>
                  <a:lnTo>
                    <a:pt x="0" y="1"/>
                  </a:lnTo>
                  <a:lnTo>
                    <a:pt x="0" y="1"/>
                  </a:lnTo>
                  <a:lnTo>
                    <a:pt x="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 name="Shape 24"/>
            <p:cNvSpPr/>
            <p:nvPr/>
          </p:nvSpPr>
          <p:spPr>
            <a:xfrm>
              <a:off x="1227137" y="2836863"/>
              <a:ext cx="20638" cy="0"/>
            </a:xfrm>
            <a:custGeom>
              <a:avLst/>
              <a:gdLst/>
              <a:ahLst/>
              <a:cxnLst/>
              <a:rect l="0" t="0" r="0" b="0"/>
              <a:pathLst>
                <a:path w="11" h="120000" extrusionOk="0">
                  <a:moveTo>
                    <a:pt x="11" y="0"/>
                  </a:moveTo>
                  <a:lnTo>
                    <a:pt x="11" y="0"/>
                  </a:ln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 name="Shape 25"/>
            <p:cNvSpPr/>
            <p:nvPr/>
          </p:nvSpPr>
          <p:spPr>
            <a:xfrm>
              <a:off x="3660775" y="2713038"/>
              <a:ext cx="331788" cy="20637"/>
            </a:xfrm>
            <a:custGeom>
              <a:avLst/>
              <a:gdLst/>
              <a:ahLst/>
              <a:cxnLst/>
              <a:rect l="0" t="0" r="0" b="0"/>
              <a:pathLst>
                <a:path w="173" h="9" extrusionOk="0">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 name="Shape 26"/>
            <p:cNvSpPr/>
            <p:nvPr/>
          </p:nvSpPr>
          <p:spPr>
            <a:xfrm>
              <a:off x="-1674813" y="2768600"/>
              <a:ext cx="1588" cy="0"/>
            </a:xfrm>
            <a:custGeom>
              <a:avLst/>
              <a:gdLst/>
              <a:ahLst/>
              <a:cxnLst/>
              <a:rect l="0" t="0" r="0" b="0"/>
              <a:pathLst>
                <a:path w="1" h="120000" extrusionOk="0">
                  <a:moveTo>
                    <a:pt x="0" y="0"/>
                  </a:moveTo>
                  <a:lnTo>
                    <a:pt x="0" y="0"/>
                  </a:lnTo>
                  <a:lnTo>
                    <a:pt x="1"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 name="Shape 27"/>
            <p:cNvSpPr/>
            <p:nvPr/>
          </p:nvSpPr>
          <p:spPr>
            <a:xfrm>
              <a:off x="-1673225" y="2767013"/>
              <a:ext cx="36513" cy="1587"/>
            </a:xfrm>
            <a:custGeom>
              <a:avLst/>
              <a:gdLst/>
              <a:ahLst/>
              <a:cxnLst/>
              <a:rect l="0" t="0" r="0" b="0"/>
              <a:pathLst>
                <a:path w="19" h="1" extrusionOk="0">
                  <a:moveTo>
                    <a:pt x="3" y="0"/>
                  </a:moveTo>
                  <a:lnTo>
                    <a:pt x="3" y="0"/>
                  </a:lnTo>
                  <a:lnTo>
                    <a:pt x="0" y="1"/>
                  </a:lnTo>
                  <a:cubicBezTo>
                    <a:pt x="4" y="0"/>
                    <a:pt x="19"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 name="Shape 28"/>
            <p:cNvSpPr/>
            <p:nvPr/>
          </p:nvSpPr>
          <p:spPr>
            <a:xfrm>
              <a:off x="2690812" y="2811463"/>
              <a:ext cx="47625" cy="4762"/>
            </a:xfrm>
            <a:custGeom>
              <a:avLst/>
              <a:gdLst/>
              <a:ahLst/>
              <a:cxnLst/>
              <a:rect l="0" t="0" r="0" b="0"/>
              <a:pathLst>
                <a:path w="25" h="2" extrusionOk="0">
                  <a:moveTo>
                    <a:pt x="13" y="0"/>
                  </a:moveTo>
                  <a:lnTo>
                    <a:pt x="13" y="0"/>
                  </a:lnTo>
                  <a:cubicBezTo>
                    <a:pt x="12" y="0"/>
                    <a:pt x="7" y="1"/>
                    <a:pt x="0" y="2"/>
                  </a:cubicBezTo>
                  <a:lnTo>
                    <a:pt x="25"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 name="Shape 29"/>
            <p:cNvSpPr/>
            <p:nvPr/>
          </p:nvSpPr>
          <p:spPr>
            <a:xfrm>
              <a:off x="2822575" y="2794000"/>
              <a:ext cx="163513" cy="4762"/>
            </a:xfrm>
            <a:custGeom>
              <a:avLst/>
              <a:gdLst/>
              <a:ahLst/>
              <a:cxnLst/>
              <a:rect l="0" t="0" r="0" b="0"/>
              <a:pathLst>
                <a:path w="85" h="2" extrusionOk="0">
                  <a:moveTo>
                    <a:pt x="0" y="2"/>
                  </a:moveTo>
                  <a:lnTo>
                    <a:pt x="0" y="2"/>
                  </a:lnTo>
                  <a:lnTo>
                    <a:pt x="62" y="1"/>
                  </a:lnTo>
                  <a:lnTo>
                    <a:pt x="8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0" name="Shape 30"/>
            <p:cNvSpPr/>
            <p:nvPr/>
          </p:nvSpPr>
          <p:spPr>
            <a:xfrm>
              <a:off x="715962" y="2809875"/>
              <a:ext cx="1911350" cy="50800"/>
            </a:xfrm>
            <a:custGeom>
              <a:avLst/>
              <a:gdLst/>
              <a:ahLst/>
              <a:cxnLst/>
              <a:rect l="0" t="0" r="0" b="0"/>
              <a:pathLst>
                <a:path w="996" h="23" extrusionOk="0">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Shape 31"/>
            <p:cNvSpPr/>
            <p:nvPr/>
          </p:nvSpPr>
          <p:spPr>
            <a:xfrm>
              <a:off x="1995487" y="2822575"/>
              <a:ext cx="20638" cy="0"/>
            </a:xfrm>
            <a:custGeom>
              <a:avLst/>
              <a:gdLst/>
              <a:ahLst/>
              <a:cxnLst/>
              <a:rect l="0" t="0" r="0" b="0"/>
              <a:pathLst>
                <a:path w="10" h="120000" extrusionOk="0">
                  <a:moveTo>
                    <a:pt x="10" y="0"/>
                  </a:moveTo>
                  <a:lnTo>
                    <a:pt x="10" y="0"/>
                  </a:lnTo>
                  <a:lnTo>
                    <a:pt x="0" y="0"/>
                  </a:lnTo>
                  <a:cubicBezTo>
                    <a:pt x="1" y="0"/>
                    <a:pt x="4"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 name="Shape 32"/>
            <p:cNvSpPr/>
            <p:nvPr/>
          </p:nvSpPr>
          <p:spPr>
            <a:xfrm>
              <a:off x="1630362" y="2830513"/>
              <a:ext cx="22225" cy="0"/>
            </a:xfrm>
            <a:custGeom>
              <a:avLst/>
              <a:gdLst/>
              <a:ahLst/>
              <a:cxnLst/>
              <a:rect l="0" t="0" r="0" b="0"/>
              <a:pathLst>
                <a:path w="12" h="120000" extrusionOk="0">
                  <a:moveTo>
                    <a:pt x="11" y="0"/>
                  </a:moveTo>
                  <a:lnTo>
                    <a:pt x="11" y="0"/>
                  </a:lnTo>
                  <a:cubicBezTo>
                    <a:pt x="12" y="0"/>
                    <a:pt x="11" y="0"/>
                    <a:pt x="12" y="0"/>
                  </a:cubicBez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 name="Shape 33"/>
            <p:cNvSpPr/>
            <p:nvPr/>
          </p:nvSpPr>
          <p:spPr>
            <a:xfrm>
              <a:off x="2651125" y="2798763"/>
              <a:ext cx="46038" cy="1587"/>
            </a:xfrm>
            <a:custGeom>
              <a:avLst/>
              <a:gdLst/>
              <a:ahLst/>
              <a:cxnLst/>
              <a:rect l="0" t="0" r="0" b="0"/>
              <a:pathLst>
                <a:path w="24" h="1" extrusionOk="0">
                  <a:moveTo>
                    <a:pt x="3" y="1"/>
                  </a:moveTo>
                  <a:lnTo>
                    <a:pt x="3" y="1"/>
                  </a:lnTo>
                  <a:lnTo>
                    <a:pt x="24" y="0"/>
                  </a:lnTo>
                  <a:lnTo>
                    <a:pt x="8" y="1"/>
                  </a:lnTo>
                  <a:cubicBezTo>
                    <a:pt x="2" y="1"/>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 name="Shape 34"/>
            <p:cNvSpPr/>
            <p:nvPr/>
          </p:nvSpPr>
          <p:spPr>
            <a:xfrm>
              <a:off x="2698750" y="2809875"/>
              <a:ext cx="19050" cy="1587"/>
            </a:xfrm>
            <a:custGeom>
              <a:avLst/>
              <a:gdLst/>
              <a:ahLst/>
              <a:cxnLst/>
              <a:rect l="0" t="0" r="0" b="0"/>
              <a:pathLst>
                <a:path w="10" h="1" extrusionOk="0">
                  <a:moveTo>
                    <a:pt x="4" y="0"/>
                  </a:moveTo>
                  <a:lnTo>
                    <a:pt x="4" y="0"/>
                  </a:lnTo>
                  <a:lnTo>
                    <a:pt x="0" y="1"/>
                  </a:lnTo>
                  <a:lnTo>
                    <a:pt x="9" y="1"/>
                  </a:lnTo>
                  <a:cubicBezTo>
                    <a:pt x="10" y="0"/>
                    <a:pt x="9" y="0"/>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 name="Shape 35"/>
            <p:cNvSpPr/>
            <p:nvPr/>
          </p:nvSpPr>
          <p:spPr>
            <a:xfrm>
              <a:off x="469900" y="2800350"/>
              <a:ext cx="23813" cy="3175"/>
            </a:xfrm>
            <a:custGeom>
              <a:avLst/>
              <a:gdLst/>
              <a:ahLst/>
              <a:cxnLst/>
              <a:rect l="0" t="0" r="0" b="0"/>
              <a:pathLst>
                <a:path w="13" h="1" extrusionOk="0">
                  <a:moveTo>
                    <a:pt x="13" y="0"/>
                  </a:moveTo>
                  <a:lnTo>
                    <a:pt x="13" y="0"/>
                  </a:lnTo>
                  <a:lnTo>
                    <a:pt x="0" y="1"/>
                  </a:lnTo>
                  <a:cubicBezTo>
                    <a:pt x="8" y="1"/>
                    <a:pt x="11" y="1"/>
                    <a:pt x="1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 name="Shape 36"/>
            <p:cNvSpPr/>
            <p:nvPr/>
          </p:nvSpPr>
          <p:spPr>
            <a:xfrm>
              <a:off x="998537" y="2811463"/>
              <a:ext cx="1076325" cy="20637"/>
            </a:xfrm>
            <a:custGeom>
              <a:avLst/>
              <a:gdLst/>
              <a:ahLst/>
              <a:cxnLst/>
              <a:rect l="0" t="0" r="0" b="0"/>
              <a:pathLst>
                <a:path w="561" h="9" extrusionOk="0">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 name="Shape 37"/>
            <p:cNvSpPr/>
            <p:nvPr/>
          </p:nvSpPr>
          <p:spPr>
            <a:xfrm>
              <a:off x="2495550" y="2803525"/>
              <a:ext cx="17463" cy="0"/>
            </a:xfrm>
            <a:custGeom>
              <a:avLst/>
              <a:gdLst/>
              <a:ahLst/>
              <a:cxnLst/>
              <a:rect l="0" t="0" r="0" b="0"/>
              <a:pathLst>
                <a:path w="9" h="120000" extrusionOk="0">
                  <a:moveTo>
                    <a:pt x="9" y="0"/>
                  </a:moveTo>
                  <a:lnTo>
                    <a:pt x="9" y="0"/>
                  </a:lnTo>
                  <a:lnTo>
                    <a:pt x="0" y="0"/>
                  </a:lnTo>
                  <a:lnTo>
                    <a:pt x="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 name="Shape 38"/>
            <p:cNvSpPr/>
            <p:nvPr/>
          </p:nvSpPr>
          <p:spPr>
            <a:xfrm>
              <a:off x="2538412" y="2816225"/>
              <a:ext cx="1057275" cy="31750"/>
            </a:xfrm>
            <a:custGeom>
              <a:avLst/>
              <a:gdLst/>
              <a:ahLst/>
              <a:cxnLst/>
              <a:rect l="0" t="0" r="0" b="0"/>
              <a:pathLst>
                <a:path w="551" h="14" extrusionOk="0">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 name="Shape 39"/>
            <p:cNvSpPr/>
            <p:nvPr/>
          </p:nvSpPr>
          <p:spPr>
            <a:xfrm>
              <a:off x="11777663" y="2757488"/>
              <a:ext cx="19050" cy="3175"/>
            </a:xfrm>
            <a:custGeom>
              <a:avLst/>
              <a:gdLst/>
              <a:ahLst/>
              <a:cxnLst/>
              <a:rect l="0" t="0" r="0" b="0"/>
              <a:pathLst>
                <a:path w="10" h="1" extrusionOk="0">
                  <a:moveTo>
                    <a:pt x="0" y="0"/>
                  </a:moveTo>
                  <a:lnTo>
                    <a:pt x="0" y="0"/>
                  </a:lnTo>
                  <a:lnTo>
                    <a:pt x="10" y="1"/>
                  </a:lnTo>
                  <a:cubicBezTo>
                    <a:pt x="8" y="1"/>
                    <a:pt x="4"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 name="Shape 40"/>
            <p:cNvSpPr/>
            <p:nvPr/>
          </p:nvSpPr>
          <p:spPr>
            <a:xfrm>
              <a:off x="5983288" y="2741613"/>
              <a:ext cx="38100" cy="0"/>
            </a:xfrm>
            <a:custGeom>
              <a:avLst/>
              <a:gdLst/>
              <a:ahLst/>
              <a:cxnLst/>
              <a:rect l="0" t="0" r="0" b="0"/>
              <a:pathLst>
                <a:path w="20" h="120000" extrusionOk="0">
                  <a:moveTo>
                    <a:pt x="0" y="0"/>
                  </a:moveTo>
                  <a:lnTo>
                    <a:pt x="0" y="0"/>
                  </a:lnTo>
                  <a:lnTo>
                    <a:pt x="2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 name="Shape 41"/>
            <p:cNvSpPr/>
            <p:nvPr/>
          </p:nvSpPr>
          <p:spPr>
            <a:xfrm>
              <a:off x="6832600" y="2713038"/>
              <a:ext cx="53975" cy="1587"/>
            </a:xfrm>
            <a:custGeom>
              <a:avLst/>
              <a:gdLst/>
              <a:ahLst/>
              <a:cxnLst/>
              <a:rect l="0" t="0" r="0" b="0"/>
              <a:pathLst>
                <a:path w="28" h="1" extrusionOk="0">
                  <a:moveTo>
                    <a:pt x="0" y="1"/>
                  </a:moveTo>
                  <a:lnTo>
                    <a:pt x="0" y="1"/>
                  </a:lnTo>
                  <a:lnTo>
                    <a:pt x="28" y="0"/>
                  </a:lnTo>
                  <a:cubicBezTo>
                    <a:pt x="17" y="0"/>
                    <a:pt x="8"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 name="Shape 42"/>
            <p:cNvSpPr/>
            <p:nvPr/>
          </p:nvSpPr>
          <p:spPr>
            <a:xfrm>
              <a:off x="11317288" y="2755900"/>
              <a:ext cx="9525" cy="0"/>
            </a:xfrm>
            <a:custGeom>
              <a:avLst/>
              <a:gdLst/>
              <a:ahLst/>
              <a:cxnLst/>
              <a:rect l="0" t="0" r="0" b="0"/>
              <a:pathLst>
                <a:path w="5" h="120000" extrusionOk="0">
                  <a:moveTo>
                    <a:pt x="5" y="0"/>
                  </a:moveTo>
                  <a:lnTo>
                    <a:pt x="5" y="0"/>
                  </a:lnTo>
                  <a:lnTo>
                    <a:pt x="4" y="0"/>
                  </a:lnTo>
                  <a:lnTo>
                    <a:pt x="0" y="0"/>
                  </a:lnTo>
                  <a:lnTo>
                    <a:pt x="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 name="Shape 43"/>
            <p:cNvSpPr/>
            <p:nvPr/>
          </p:nvSpPr>
          <p:spPr>
            <a:xfrm>
              <a:off x="8534400" y="2735263"/>
              <a:ext cx="30163" cy="0"/>
            </a:xfrm>
            <a:custGeom>
              <a:avLst/>
              <a:gdLst/>
              <a:ahLst/>
              <a:cxnLst/>
              <a:rect l="0" t="0" r="0" b="0"/>
              <a:pathLst>
                <a:path w="16" h="120000" extrusionOk="0">
                  <a:moveTo>
                    <a:pt x="0" y="0"/>
                  </a:moveTo>
                  <a:lnTo>
                    <a:pt x="0" y="0"/>
                  </a:lnTo>
                  <a:cubicBezTo>
                    <a:pt x="4" y="0"/>
                    <a:pt x="9" y="0"/>
                    <a:pt x="16" y="0"/>
                  </a:cubicBezTo>
                  <a:cubicBezTo>
                    <a:pt x="15" y="0"/>
                    <a:pt x="9"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 name="Shape 44"/>
            <p:cNvSpPr/>
            <p:nvPr/>
          </p:nvSpPr>
          <p:spPr>
            <a:xfrm>
              <a:off x="6821488" y="2714625"/>
              <a:ext cx="9525" cy="0"/>
            </a:xfrm>
            <a:custGeom>
              <a:avLst/>
              <a:gdLst/>
              <a:ahLst/>
              <a:cxnLst/>
              <a:rect l="0" t="0" r="0" b="0"/>
              <a:pathLst>
                <a:path w="5" h="120000" extrusionOk="0">
                  <a:moveTo>
                    <a:pt x="0" y="0"/>
                  </a:moveTo>
                  <a:lnTo>
                    <a:pt x="0" y="0"/>
                  </a:lnTo>
                  <a:lnTo>
                    <a:pt x="2"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 name="Shape 45"/>
            <p:cNvSpPr/>
            <p:nvPr/>
          </p:nvSpPr>
          <p:spPr>
            <a:xfrm>
              <a:off x="5583238" y="2719388"/>
              <a:ext cx="25400" cy="0"/>
            </a:xfrm>
            <a:custGeom>
              <a:avLst/>
              <a:gdLst/>
              <a:ahLst/>
              <a:cxnLst/>
              <a:rect l="0" t="0" r="0" b="0"/>
              <a:pathLst>
                <a:path w="13" h="120000" extrusionOk="0">
                  <a:moveTo>
                    <a:pt x="13" y="0"/>
                  </a:moveTo>
                  <a:lnTo>
                    <a:pt x="13" y="0"/>
                  </a:lnTo>
                  <a:lnTo>
                    <a:pt x="0"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 name="Shape 46"/>
            <p:cNvSpPr/>
            <p:nvPr/>
          </p:nvSpPr>
          <p:spPr>
            <a:xfrm>
              <a:off x="5638800" y="2740025"/>
              <a:ext cx="23813" cy="1587"/>
            </a:xfrm>
            <a:custGeom>
              <a:avLst/>
              <a:gdLst/>
              <a:ahLst/>
              <a:cxnLst/>
              <a:rect l="0" t="0" r="0" b="0"/>
              <a:pathLst>
                <a:path w="12" h="1" extrusionOk="0">
                  <a:moveTo>
                    <a:pt x="12" y="0"/>
                  </a:moveTo>
                  <a:lnTo>
                    <a:pt x="12" y="0"/>
                  </a:lnTo>
                  <a:lnTo>
                    <a:pt x="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 name="Shape 47"/>
            <p:cNvSpPr/>
            <p:nvPr/>
          </p:nvSpPr>
          <p:spPr>
            <a:xfrm>
              <a:off x="4303712" y="2728913"/>
              <a:ext cx="50800" cy="0"/>
            </a:xfrm>
            <a:custGeom>
              <a:avLst/>
              <a:gdLst/>
              <a:ahLst/>
              <a:cxnLst/>
              <a:rect l="0" t="0" r="0" b="0"/>
              <a:pathLst>
                <a:path w="26" h="120000" extrusionOk="0">
                  <a:moveTo>
                    <a:pt x="26" y="0"/>
                  </a:moveTo>
                  <a:lnTo>
                    <a:pt x="26" y="0"/>
                  </a:lnTo>
                  <a:lnTo>
                    <a:pt x="0" y="0"/>
                  </a:lnTo>
                  <a:cubicBezTo>
                    <a:pt x="13" y="0"/>
                    <a:pt x="20" y="0"/>
                    <a:pt x="2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 name="Shape 48"/>
            <p:cNvSpPr/>
            <p:nvPr/>
          </p:nvSpPr>
          <p:spPr>
            <a:xfrm>
              <a:off x="5519738" y="2735263"/>
              <a:ext cx="9525" cy="3175"/>
            </a:xfrm>
            <a:custGeom>
              <a:avLst/>
              <a:gdLst/>
              <a:ahLst/>
              <a:cxnLst/>
              <a:rect l="0" t="0" r="0" b="0"/>
              <a:pathLst>
                <a:path w="5" h="1" extrusionOk="0">
                  <a:moveTo>
                    <a:pt x="4" y="0"/>
                  </a:moveTo>
                  <a:lnTo>
                    <a:pt x="4" y="0"/>
                  </a:lnTo>
                  <a:lnTo>
                    <a:pt x="0" y="1"/>
                  </a:lnTo>
                  <a:cubicBezTo>
                    <a:pt x="3" y="1"/>
                    <a:pt x="5"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 name="Shape 49"/>
            <p:cNvSpPr/>
            <p:nvPr/>
          </p:nvSpPr>
          <p:spPr>
            <a:xfrm>
              <a:off x="12096750" y="2784475"/>
              <a:ext cx="6350" cy="0"/>
            </a:xfrm>
            <a:custGeom>
              <a:avLst/>
              <a:gdLst/>
              <a:ahLst/>
              <a:cxnLst/>
              <a:rect l="0" t="0" r="0" b="0"/>
              <a:pathLst>
                <a:path w="3" h="120000" extrusionOk="0">
                  <a:moveTo>
                    <a:pt x="3" y="0"/>
                  </a:moveTo>
                  <a:lnTo>
                    <a:pt x="3" y="0"/>
                  </a:lnTo>
                  <a:lnTo>
                    <a:pt x="1"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 name="Shape 50"/>
            <p:cNvSpPr/>
            <p:nvPr/>
          </p:nvSpPr>
          <p:spPr>
            <a:xfrm>
              <a:off x="12225338" y="2773363"/>
              <a:ext cx="46038" cy="0"/>
            </a:xfrm>
            <a:custGeom>
              <a:avLst/>
              <a:gdLst/>
              <a:ahLst/>
              <a:cxnLst/>
              <a:rect l="0" t="0" r="0" b="0"/>
              <a:pathLst>
                <a:path w="24" h="120000" extrusionOk="0">
                  <a:moveTo>
                    <a:pt x="0" y="0"/>
                  </a:moveTo>
                  <a:lnTo>
                    <a:pt x="0" y="0"/>
                  </a:lnTo>
                  <a:lnTo>
                    <a:pt x="24" y="0"/>
                  </a:lnTo>
                  <a:cubicBezTo>
                    <a:pt x="15" y="0"/>
                    <a:pt x="6"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 name="Shape 51"/>
            <p:cNvSpPr/>
            <p:nvPr/>
          </p:nvSpPr>
          <p:spPr>
            <a:xfrm>
              <a:off x="9274175" y="2746375"/>
              <a:ext cx="55563" cy="4762"/>
            </a:xfrm>
            <a:custGeom>
              <a:avLst/>
              <a:gdLst/>
              <a:ahLst/>
              <a:cxnLst/>
              <a:rect l="0" t="0" r="0" b="0"/>
              <a:pathLst>
                <a:path w="29" h="2" extrusionOk="0">
                  <a:moveTo>
                    <a:pt x="0" y="1"/>
                  </a:moveTo>
                  <a:lnTo>
                    <a:pt x="0" y="1"/>
                  </a:lnTo>
                  <a:cubicBezTo>
                    <a:pt x="7" y="1"/>
                    <a:pt x="23" y="2"/>
                    <a:pt x="15" y="2"/>
                  </a:cubicBezTo>
                  <a:cubicBezTo>
                    <a:pt x="29" y="2"/>
                    <a:pt x="2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 name="Shape 52"/>
            <p:cNvSpPr/>
            <p:nvPr/>
          </p:nvSpPr>
          <p:spPr>
            <a:xfrm>
              <a:off x="11847513" y="2827338"/>
              <a:ext cx="34925" cy="3175"/>
            </a:xfrm>
            <a:custGeom>
              <a:avLst/>
              <a:gdLst/>
              <a:ahLst/>
              <a:cxnLst/>
              <a:rect l="0" t="0" r="0" b="0"/>
              <a:pathLst>
                <a:path w="18" h="1" extrusionOk="0">
                  <a:moveTo>
                    <a:pt x="3" y="1"/>
                  </a:moveTo>
                  <a:lnTo>
                    <a:pt x="3" y="1"/>
                  </a:lnTo>
                  <a:cubicBezTo>
                    <a:pt x="7" y="1"/>
                    <a:pt x="13" y="0"/>
                    <a:pt x="18" y="0"/>
                  </a:cubicBezTo>
                  <a:cubicBezTo>
                    <a:pt x="8" y="0"/>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 name="Shape 53"/>
            <p:cNvSpPr/>
            <p:nvPr/>
          </p:nvSpPr>
          <p:spPr>
            <a:xfrm>
              <a:off x="11882438" y="2825750"/>
              <a:ext cx="25400" cy="1587"/>
            </a:xfrm>
            <a:custGeom>
              <a:avLst/>
              <a:gdLst/>
              <a:ahLst/>
              <a:cxnLst/>
              <a:rect l="0" t="0" r="0" b="0"/>
              <a:pathLst>
                <a:path w="14" h="1" extrusionOk="0">
                  <a:moveTo>
                    <a:pt x="0" y="1"/>
                  </a:moveTo>
                  <a:lnTo>
                    <a:pt x="0" y="1"/>
                  </a:lnTo>
                  <a:lnTo>
                    <a:pt x="14"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 name="Shape 54"/>
            <p:cNvSpPr/>
            <p:nvPr/>
          </p:nvSpPr>
          <p:spPr>
            <a:xfrm>
              <a:off x="8915400" y="2809875"/>
              <a:ext cx="15875" cy="1587"/>
            </a:xfrm>
            <a:custGeom>
              <a:avLst/>
              <a:gdLst/>
              <a:ahLst/>
              <a:cxnLst/>
              <a:rect l="0" t="0" r="0" b="0"/>
              <a:pathLst>
                <a:path w="8" h="1" extrusionOk="0">
                  <a:moveTo>
                    <a:pt x="8" y="1"/>
                  </a:moveTo>
                  <a:lnTo>
                    <a:pt x="8" y="1"/>
                  </a:lnTo>
                  <a:cubicBezTo>
                    <a:pt x="6" y="0"/>
                    <a:pt x="3" y="0"/>
                    <a:pt x="0" y="0"/>
                  </a:cubicBezTo>
                  <a:cubicBezTo>
                    <a:pt x="1" y="0"/>
                    <a:pt x="4"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 name="Shape 55"/>
            <p:cNvSpPr/>
            <p:nvPr/>
          </p:nvSpPr>
          <p:spPr>
            <a:xfrm>
              <a:off x="12109450" y="2752725"/>
              <a:ext cx="454025" cy="23812"/>
            </a:xfrm>
            <a:custGeom>
              <a:avLst/>
              <a:gdLst/>
              <a:ahLst/>
              <a:cxnLst/>
              <a:rect l="0" t="0" r="0" b="0"/>
              <a:pathLst>
                <a:path w="236" h="10" extrusionOk="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 name="Shape 56"/>
            <p:cNvSpPr/>
            <p:nvPr/>
          </p:nvSpPr>
          <p:spPr>
            <a:xfrm>
              <a:off x="12182475" y="2816225"/>
              <a:ext cx="9525" cy="0"/>
            </a:xfrm>
            <a:custGeom>
              <a:avLst/>
              <a:gdLst/>
              <a:ahLst/>
              <a:cxnLst/>
              <a:rect l="0" t="0" r="0" b="0"/>
              <a:pathLst>
                <a:path w="5" h="120000" extrusionOk="0">
                  <a:moveTo>
                    <a:pt x="0" y="0"/>
                  </a:moveTo>
                  <a:lnTo>
                    <a:pt x="0" y="0"/>
                  </a:lnTo>
                  <a:lnTo>
                    <a:pt x="1"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 name="Shape 57"/>
            <p:cNvSpPr/>
            <p:nvPr/>
          </p:nvSpPr>
          <p:spPr>
            <a:xfrm>
              <a:off x="4348162" y="2827338"/>
              <a:ext cx="17463" cy="3175"/>
            </a:xfrm>
            <a:custGeom>
              <a:avLst/>
              <a:gdLst/>
              <a:ahLst/>
              <a:cxnLst/>
              <a:rect l="0" t="0" r="0" b="0"/>
              <a:pathLst>
                <a:path w="9" h="1" extrusionOk="0">
                  <a:moveTo>
                    <a:pt x="8" y="0"/>
                  </a:moveTo>
                  <a:lnTo>
                    <a:pt x="8" y="0"/>
                  </a:lnTo>
                  <a:lnTo>
                    <a:pt x="0" y="1"/>
                  </a:lnTo>
                  <a:cubicBezTo>
                    <a:pt x="7" y="0"/>
                    <a:pt x="9" y="0"/>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 name="Shape 58"/>
            <p:cNvSpPr/>
            <p:nvPr/>
          </p:nvSpPr>
          <p:spPr>
            <a:xfrm>
              <a:off x="12071350" y="2790825"/>
              <a:ext cx="0" cy="0"/>
            </a:xfrm>
            <a:custGeom>
              <a:avLst/>
              <a:gdLst/>
              <a:ahLst/>
              <a:cxnLst/>
              <a:rect l="0" t="0" r="0" b="0"/>
              <a:pathLst>
                <a:path w="120000" h="120000" extrusionOk="0">
                  <a:moveTo>
                    <a:pt x="0" y="0"/>
                  </a:moveTo>
                  <a:lnTo>
                    <a:pt x="0" y="0"/>
                  </a:lnTo>
                  <a:lnTo>
                    <a:pt x="0"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 name="Shape 59"/>
            <p:cNvSpPr/>
            <p:nvPr/>
          </p:nvSpPr>
          <p:spPr>
            <a:xfrm>
              <a:off x="4754563" y="2827338"/>
              <a:ext cx="4763" cy="0"/>
            </a:xfrm>
            <a:custGeom>
              <a:avLst/>
              <a:gdLst/>
              <a:ahLst/>
              <a:cxnLst/>
              <a:rect l="0" t="0" r="0" b="0"/>
              <a:pathLst>
                <a:path w="2" h="120000" extrusionOk="0">
                  <a:moveTo>
                    <a:pt x="2" y="0"/>
                  </a:moveTo>
                  <a:lnTo>
                    <a:pt x="2" y="0"/>
                  </a:lnTo>
                  <a:lnTo>
                    <a:pt x="0" y="0"/>
                  </a:lnTo>
                  <a:cubicBezTo>
                    <a:pt x="1" y="0"/>
                    <a:pt x="1" y="0"/>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 name="Shape 60"/>
            <p:cNvSpPr/>
            <p:nvPr/>
          </p:nvSpPr>
          <p:spPr>
            <a:xfrm>
              <a:off x="4852988" y="2719388"/>
              <a:ext cx="9525" cy="3175"/>
            </a:xfrm>
            <a:custGeom>
              <a:avLst/>
              <a:gdLst/>
              <a:ahLst/>
              <a:cxnLst/>
              <a:rect l="0" t="0" r="0" b="0"/>
              <a:pathLst>
                <a:path w="5" h="1" extrusionOk="0">
                  <a:moveTo>
                    <a:pt x="5" y="1"/>
                  </a:moveTo>
                  <a:lnTo>
                    <a:pt x="5" y="1"/>
                  </a:lnTo>
                  <a:cubicBezTo>
                    <a:pt x="5" y="1"/>
                    <a:pt x="5" y="1"/>
                    <a:pt x="4" y="0"/>
                  </a:cubicBezTo>
                  <a:cubicBezTo>
                    <a:pt x="0" y="1"/>
                    <a:pt x="2" y="1"/>
                    <a:pt x="5"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 name="Shape 61"/>
            <p:cNvSpPr/>
            <p:nvPr/>
          </p:nvSpPr>
          <p:spPr>
            <a:xfrm>
              <a:off x="4759325" y="2827338"/>
              <a:ext cx="0" cy="0"/>
            </a:xfrm>
            <a:custGeom>
              <a:avLst/>
              <a:gdLst/>
              <a:ahLst/>
              <a:cxnLst/>
              <a:rect l="0" t="0" r="0" b="0"/>
              <a:pathLst>
                <a:path w="120000" h="120000" extrusionOk="0">
                  <a:moveTo>
                    <a:pt x="0" y="0"/>
                  </a:moveTo>
                  <a:lnTo>
                    <a:pt x="0" y="0"/>
                  </a:ln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 name="Shape 62"/>
            <p:cNvSpPr/>
            <p:nvPr/>
          </p:nvSpPr>
          <p:spPr>
            <a:xfrm>
              <a:off x="6654800" y="2805113"/>
              <a:ext cx="19050" cy="1587"/>
            </a:xfrm>
            <a:custGeom>
              <a:avLst/>
              <a:gdLst/>
              <a:ahLst/>
              <a:cxnLst/>
              <a:rect l="0" t="0" r="0" b="0"/>
              <a:pathLst>
                <a:path w="10" h="1" extrusionOk="0">
                  <a:moveTo>
                    <a:pt x="10" y="1"/>
                  </a:moveTo>
                  <a:lnTo>
                    <a:pt x="10" y="1"/>
                  </a:lnTo>
                  <a:lnTo>
                    <a:pt x="2" y="0"/>
                  </a:lnTo>
                  <a:cubicBezTo>
                    <a:pt x="0" y="0"/>
                    <a:pt x="2" y="0"/>
                    <a:pt x="1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 name="Shape 63"/>
            <p:cNvSpPr/>
            <p:nvPr/>
          </p:nvSpPr>
          <p:spPr>
            <a:xfrm>
              <a:off x="6289675" y="2798763"/>
              <a:ext cx="6350" cy="0"/>
            </a:xfrm>
            <a:custGeom>
              <a:avLst/>
              <a:gdLst/>
              <a:ahLst/>
              <a:cxnLst/>
              <a:rect l="0" t="0" r="0" b="0"/>
              <a:pathLst>
                <a:path w="3" h="120000" extrusionOk="0">
                  <a:moveTo>
                    <a:pt x="3" y="0"/>
                  </a:moveTo>
                  <a:lnTo>
                    <a:pt x="3"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 name="Shape 64"/>
            <p:cNvSpPr/>
            <p:nvPr/>
          </p:nvSpPr>
          <p:spPr>
            <a:xfrm>
              <a:off x="9140825" y="2725738"/>
              <a:ext cx="44450" cy="0"/>
            </a:xfrm>
            <a:custGeom>
              <a:avLst/>
              <a:gdLst/>
              <a:ahLst/>
              <a:cxnLst/>
              <a:rect l="0" t="0" r="0" b="0"/>
              <a:pathLst>
                <a:path w="23" h="120000" extrusionOk="0">
                  <a:moveTo>
                    <a:pt x="23" y="0"/>
                  </a:moveTo>
                  <a:lnTo>
                    <a:pt x="23" y="0"/>
                  </a:lnTo>
                  <a:lnTo>
                    <a:pt x="0" y="0"/>
                  </a:lnTo>
                  <a:lnTo>
                    <a:pt x="2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 name="Shape 65"/>
            <p:cNvSpPr/>
            <p:nvPr/>
          </p:nvSpPr>
          <p:spPr>
            <a:xfrm>
              <a:off x="4737100" y="2827338"/>
              <a:ext cx="17463" cy="3175"/>
            </a:xfrm>
            <a:custGeom>
              <a:avLst/>
              <a:gdLst/>
              <a:ahLst/>
              <a:cxnLst/>
              <a:rect l="0" t="0" r="0" b="0"/>
              <a:pathLst>
                <a:path w="9" h="1" extrusionOk="0">
                  <a:moveTo>
                    <a:pt x="9" y="0"/>
                  </a:moveTo>
                  <a:lnTo>
                    <a:pt x="9" y="0"/>
                  </a:lnTo>
                  <a:lnTo>
                    <a:pt x="0" y="1"/>
                  </a:lnTo>
                  <a:cubicBezTo>
                    <a:pt x="5" y="0"/>
                    <a:pt x="8" y="0"/>
                    <a:pt x="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 name="Shape 66"/>
            <p:cNvSpPr/>
            <p:nvPr/>
          </p:nvSpPr>
          <p:spPr>
            <a:xfrm>
              <a:off x="7239000" y="2779713"/>
              <a:ext cx="11113" cy="3175"/>
            </a:xfrm>
            <a:custGeom>
              <a:avLst/>
              <a:gdLst/>
              <a:ahLst/>
              <a:cxnLst/>
              <a:rect l="0" t="0" r="0" b="0"/>
              <a:pathLst>
                <a:path w="6" h="1" extrusionOk="0">
                  <a:moveTo>
                    <a:pt x="6" y="0"/>
                  </a:moveTo>
                  <a:lnTo>
                    <a:pt x="6" y="0"/>
                  </a:lnTo>
                  <a:lnTo>
                    <a:pt x="0" y="1"/>
                  </a:lnTo>
                  <a:lnTo>
                    <a:pt x="4" y="1"/>
                  </a:lnTo>
                  <a:lnTo>
                    <a:pt x="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 name="Shape 67"/>
            <p:cNvSpPr/>
            <p:nvPr/>
          </p:nvSpPr>
          <p:spPr>
            <a:xfrm>
              <a:off x="7181850" y="2773363"/>
              <a:ext cx="468313" cy="15875"/>
            </a:xfrm>
            <a:custGeom>
              <a:avLst/>
              <a:gdLst/>
              <a:ahLst/>
              <a:cxnLst/>
              <a:rect l="0" t="0" r="0" b="0"/>
              <a:pathLst>
                <a:path w="244" h="7" extrusionOk="0">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 name="Shape 68"/>
            <p:cNvSpPr/>
            <p:nvPr/>
          </p:nvSpPr>
          <p:spPr>
            <a:xfrm>
              <a:off x="7407275" y="2787650"/>
              <a:ext cx="26988" cy="0"/>
            </a:xfrm>
            <a:custGeom>
              <a:avLst/>
              <a:gdLst/>
              <a:ahLst/>
              <a:cxnLst/>
              <a:rect l="0" t="0" r="0" b="0"/>
              <a:pathLst>
                <a:path w="14" h="120000" extrusionOk="0">
                  <a:moveTo>
                    <a:pt x="14" y="0"/>
                  </a:moveTo>
                  <a:lnTo>
                    <a:pt x="14" y="0"/>
                  </a:lnTo>
                  <a:lnTo>
                    <a:pt x="0" y="0"/>
                  </a:lnTo>
                  <a:cubicBezTo>
                    <a:pt x="8" y="0"/>
                    <a:pt x="11" y="0"/>
                    <a:pt x="1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 name="Shape 69"/>
            <p:cNvSpPr/>
            <p:nvPr/>
          </p:nvSpPr>
          <p:spPr>
            <a:xfrm>
              <a:off x="8123238" y="2794000"/>
              <a:ext cx="31750" cy="1587"/>
            </a:xfrm>
            <a:custGeom>
              <a:avLst/>
              <a:gdLst/>
              <a:ahLst/>
              <a:cxnLst/>
              <a:rect l="0" t="0" r="0" b="0"/>
              <a:pathLst>
                <a:path w="16" h="1" extrusionOk="0">
                  <a:moveTo>
                    <a:pt x="0" y="1"/>
                  </a:moveTo>
                  <a:lnTo>
                    <a:pt x="0" y="1"/>
                  </a:lnTo>
                  <a:lnTo>
                    <a:pt x="16"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 name="Shape 70"/>
            <p:cNvSpPr/>
            <p:nvPr/>
          </p:nvSpPr>
          <p:spPr>
            <a:xfrm>
              <a:off x="3070225" y="2794000"/>
              <a:ext cx="101600" cy="4762"/>
            </a:xfrm>
            <a:custGeom>
              <a:avLst/>
              <a:gdLst/>
              <a:ahLst/>
              <a:cxnLst/>
              <a:rect l="0" t="0" r="0" b="0"/>
              <a:pathLst>
                <a:path w="53" h="2" extrusionOk="0">
                  <a:moveTo>
                    <a:pt x="0" y="0"/>
                  </a:moveTo>
                  <a:lnTo>
                    <a:pt x="0" y="0"/>
                  </a:lnTo>
                  <a:cubicBezTo>
                    <a:pt x="2" y="1"/>
                    <a:pt x="53" y="2"/>
                    <a:pt x="52" y="0"/>
                  </a:cubicBez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 name="Shape 71"/>
            <p:cNvSpPr/>
            <p:nvPr/>
          </p:nvSpPr>
          <p:spPr>
            <a:xfrm>
              <a:off x="9963150" y="2778125"/>
              <a:ext cx="41275" cy="0"/>
            </a:xfrm>
            <a:custGeom>
              <a:avLst/>
              <a:gdLst/>
              <a:ahLst/>
              <a:cxnLst/>
              <a:rect l="0" t="0" r="0" b="0"/>
              <a:pathLst>
                <a:path w="21" h="120000" extrusionOk="0">
                  <a:moveTo>
                    <a:pt x="21" y="0"/>
                  </a:moveTo>
                  <a:lnTo>
                    <a:pt x="21" y="0"/>
                  </a:lnTo>
                  <a:lnTo>
                    <a:pt x="3" y="0"/>
                  </a:lnTo>
                  <a:lnTo>
                    <a:pt x="0" y="0"/>
                  </a:lnTo>
                  <a:cubicBezTo>
                    <a:pt x="4" y="0"/>
                    <a:pt x="15"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 name="Shape 72"/>
            <p:cNvSpPr/>
            <p:nvPr/>
          </p:nvSpPr>
          <p:spPr>
            <a:xfrm>
              <a:off x="7523163" y="2773363"/>
              <a:ext cx="30163" cy="3175"/>
            </a:xfrm>
            <a:custGeom>
              <a:avLst/>
              <a:gdLst/>
              <a:ahLst/>
              <a:cxnLst/>
              <a:rect l="0" t="0" r="0" b="0"/>
              <a:pathLst>
                <a:path w="16" h="1" extrusionOk="0">
                  <a:moveTo>
                    <a:pt x="16" y="0"/>
                  </a:moveTo>
                  <a:lnTo>
                    <a:pt x="16" y="0"/>
                  </a:lnTo>
                  <a:cubicBezTo>
                    <a:pt x="6" y="0"/>
                    <a:pt x="2" y="1"/>
                    <a:pt x="0" y="1"/>
                  </a:cubicBezTo>
                  <a:cubicBezTo>
                    <a:pt x="6" y="1"/>
                    <a:pt x="12" y="1"/>
                    <a:pt x="1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 name="Shape 73"/>
            <p:cNvSpPr/>
            <p:nvPr/>
          </p:nvSpPr>
          <p:spPr>
            <a:xfrm>
              <a:off x="10009188" y="2787650"/>
              <a:ext cx="115888" cy="3175"/>
            </a:xfrm>
            <a:custGeom>
              <a:avLst/>
              <a:gdLst/>
              <a:ahLst/>
              <a:cxnLst/>
              <a:rect l="0" t="0" r="0" b="0"/>
              <a:pathLst>
                <a:path w="60" h="2" extrusionOk="0">
                  <a:moveTo>
                    <a:pt x="0" y="0"/>
                  </a:moveTo>
                  <a:lnTo>
                    <a:pt x="0" y="0"/>
                  </a:lnTo>
                  <a:cubicBezTo>
                    <a:pt x="7" y="0"/>
                    <a:pt x="18" y="1"/>
                    <a:pt x="19" y="2"/>
                  </a:cubicBezTo>
                  <a:cubicBezTo>
                    <a:pt x="34" y="2"/>
                    <a:pt x="45" y="1"/>
                    <a:pt x="60" y="1"/>
                  </a:cubicBezTo>
                  <a:cubicBezTo>
                    <a:pt x="43" y="1"/>
                    <a:pt x="23"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 name="Shape 74"/>
            <p:cNvSpPr/>
            <p:nvPr/>
          </p:nvSpPr>
          <p:spPr>
            <a:xfrm>
              <a:off x="10125075" y="2789238"/>
              <a:ext cx="1588" cy="0"/>
            </a:xfrm>
            <a:custGeom>
              <a:avLst/>
              <a:gdLst/>
              <a:ahLst/>
              <a:cxnLst/>
              <a:rect l="0" t="0" r="0" b="0"/>
              <a:pathLst>
                <a:path w="1" h="120000" extrusionOk="0">
                  <a:moveTo>
                    <a:pt x="1" y="0"/>
                  </a:moveTo>
                  <a:lnTo>
                    <a:pt x="1" y="0"/>
                  </a:lnTo>
                  <a:lnTo>
                    <a:pt x="0" y="0"/>
                  </a:lnTo>
                  <a:lnTo>
                    <a:pt x="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 name="Shape 75"/>
            <p:cNvSpPr/>
            <p:nvPr/>
          </p:nvSpPr>
          <p:spPr>
            <a:xfrm>
              <a:off x="-4110038" y="2703513"/>
              <a:ext cx="16486189" cy="134937"/>
            </a:xfrm>
            <a:custGeom>
              <a:avLst/>
              <a:gdLst/>
              <a:ahLst/>
              <a:cxnLst/>
              <a:rect l="0" t="0" r="0" b="0"/>
              <a:pathLst>
                <a:path w="8594" h="60" extrusionOk="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 name="Shape 76"/>
            <p:cNvSpPr/>
            <p:nvPr/>
          </p:nvSpPr>
          <p:spPr>
            <a:xfrm>
              <a:off x="12117388" y="2779713"/>
              <a:ext cx="127000" cy="4762"/>
            </a:xfrm>
            <a:custGeom>
              <a:avLst/>
              <a:gdLst/>
              <a:ahLst/>
              <a:cxnLst/>
              <a:rect l="0" t="0" r="0" b="0"/>
              <a:pathLst>
                <a:path w="66" h="2" extrusionOk="0">
                  <a:moveTo>
                    <a:pt x="19" y="2"/>
                  </a:moveTo>
                  <a:lnTo>
                    <a:pt x="19" y="2"/>
                  </a:lnTo>
                  <a:cubicBezTo>
                    <a:pt x="33" y="2"/>
                    <a:pt x="66" y="2"/>
                    <a:pt x="60" y="0"/>
                  </a:cubicBezTo>
                  <a:cubicBezTo>
                    <a:pt x="60" y="2"/>
                    <a:pt x="0" y="0"/>
                    <a:pt x="1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 name="Shape 77"/>
            <p:cNvSpPr/>
            <p:nvPr/>
          </p:nvSpPr>
          <p:spPr>
            <a:xfrm>
              <a:off x="12182475" y="2787650"/>
              <a:ext cx="79375" cy="1587"/>
            </a:xfrm>
            <a:custGeom>
              <a:avLst/>
              <a:gdLst/>
              <a:ahLst/>
              <a:cxnLst/>
              <a:rect l="0" t="0" r="0" b="0"/>
              <a:pathLst>
                <a:path w="41" h="1" extrusionOk="0">
                  <a:moveTo>
                    <a:pt x="25" y="1"/>
                  </a:moveTo>
                  <a:lnTo>
                    <a:pt x="25" y="1"/>
                  </a:lnTo>
                  <a:cubicBezTo>
                    <a:pt x="27" y="1"/>
                    <a:pt x="26" y="0"/>
                    <a:pt x="41" y="0"/>
                  </a:cubicBezTo>
                  <a:lnTo>
                    <a:pt x="0" y="0"/>
                  </a:lnTo>
                  <a:lnTo>
                    <a:pt x="2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 name="Shape 78"/>
            <p:cNvSpPr/>
            <p:nvPr/>
          </p:nvSpPr>
          <p:spPr>
            <a:xfrm>
              <a:off x="12307888" y="2809875"/>
              <a:ext cx="249238" cy="15875"/>
            </a:xfrm>
            <a:custGeom>
              <a:avLst/>
              <a:gdLst/>
              <a:ahLst/>
              <a:cxnLst/>
              <a:rect l="0" t="0" r="0" b="0"/>
              <a:pathLst>
                <a:path w="130" h="7" extrusionOk="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Shape 79"/>
            <p:cNvSpPr/>
            <p:nvPr/>
          </p:nvSpPr>
          <p:spPr>
            <a:xfrm>
              <a:off x="12252325" y="2825750"/>
              <a:ext cx="73025" cy="1587"/>
            </a:xfrm>
            <a:custGeom>
              <a:avLst/>
              <a:gdLst/>
              <a:ahLst/>
              <a:cxnLst/>
              <a:rect l="0" t="0" r="0" b="0"/>
              <a:pathLst>
                <a:path w="38" h="1" extrusionOk="0">
                  <a:moveTo>
                    <a:pt x="4" y="1"/>
                  </a:moveTo>
                  <a:lnTo>
                    <a:pt x="4" y="1"/>
                  </a:lnTo>
                  <a:lnTo>
                    <a:pt x="38" y="0"/>
                  </a:lnTo>
                  <a:lnTo>
                    <a:pt x="34" y="0"/>
                  </a:lnTo>
                  <a:lnTo>
                    <a:pt x="0" y="1"/>
                  </a:lnTo>
                  <a:lnTo>
                    <a:pt x="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 name="Shape 80"/>
            <p:cNvSpPr/>
            <p:nvPr/>
          </p:nvSpPr>
          <p:spPr>
            <a:xfrm>
              <a:off x="10779125" y="2733675"/>
              <a:ext cx="66675" cy="4762"/>
            </a:xfrm>
            <a:custGeom>
              <a:avLst/>
              <a:gdLst/>
              <a:ahLst/>
              <a:cxnLst/>
              <a:rect l="0" t="0" r="0" b="0"/>
              <a:pathLst>
                <a:path w="35" h="2" extrusionOk="0">
                  <a:moveTo>
                    <a:pt x="35" y="2"/>
                  </a:moveTo>
                  <a:lnTo>
                    <a:pt x="35" y="2"/>
                  </a:lnTo>
                  <a:cubicBezTo>
                    <a:pt x="32" y="0"/>
                    <a:pt x="11" y="1"/>
                    <a:pt x="0" y="2"/>
                  </a:cubicBezTo>
                  <a:cubicBezTo>
                    <a:pt x="9" y="2"/>
                    <a:pt x="22" y="2"/>
                    <a:pt x="3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 name="Shape 81"/>
            <p:cNvSpPr/>
            <p:nvPr/>
          </p:nvSpPr>
          <p:spPr>
            <a:xfrm>
              <a:off x="-2471738" y="2738438"/>
              <a:ext cx="496888" cy="1587"/>
            </a:xfrm>
            <a:custGeom>
              <a:avLst/>
              <a:gdLst/>
              <a:ahLst/>
              <a:cxnLst/>
              <a:rect l="0" t="0" r="0" b="0"/>
              <a:pathLst>
                <a:path w="259" h="1" extrusionOk="0">
                  <a:moveTo>
                    <a:pt x="259" y="0"/>
                  </a:moveTo>
                  <a:lnTo>
                    <a:pt x="259" y="0"/>
                  </a:lnTo>
                  <a:lnTo>
                    <a:pt x="0" y="1"/>
                  </a:lnTo>
                  <a:lnTo>
                    <a:pt x="25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 name="Shape 82"/>
            <p:cNvSpPr/>
            <p:nvPr/>
          </p:nvSpPr>
          <p:spPr>
            <a:xfrm>
              <a:off x="9136063" y="2735263"/>
              <a:ext cx="387350" cy="14287"/>
            </a:xfrm>
            <a:custGeom>
              <a:avLst/>
              <a:gdLst/>
              <a:ahLst/>
              <a:cxnLst/>
              <a:rect l="0" t="0" r="0" b="0"/>
              <a:pathLst>
                <a:path w="202" h="6" extrusionOk="0">
                  <a:moveTo>
                    <a:pt x="30" y="6"/>
                  </a:moveTo>
                  <a:lnTo>
                    <a:pt x="30" y="6"/>
                  </a:lnTo>
                  <a:cubicBezTo>
                    <a:pt x="100" y="5"/>
                    <a:pt x="131" y="3"/>
                    <a:pt x="202" y="3"/>
                  </a:cubicBezTo>
                  <a:cubicBezTo>
                    <a:pt x="109" y="0"/>
                    <a:pt x="79" y="6"/>
                    <a:pt x="0" y="3"/>
                  </a:cubicBezTo>
                  <a:lnTo>
                    <a:pt x="30"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 name="Shape 83"/>
            <p:cNvSpPr/>
            <p:nvPr/>
          </p:nvSpPr>
          <p:spPr>
            <a:xfrm>
              <a:off x="9139238" y="2725738"/>
              <a:ext cx="142875" cy="9525"/>
            </a:xfrm>
            <a:custGeom>
              <a:avLst/>
              <a:gdLst/>
              <a:ahLst/>
              <a:cxnLst/>
              <a:rect l="0" t="0" r="0" b="0"/>
              <a:pathLst>
                <a:path w="75" h="4" extrusionOk="0">
                  <a:moveTo>
                    <a:pt x="54" y="0"/>
                  </a:moveTo>
                  <a:lnTo>
                    <a:pt x="54" y="0"/>
                  </a:lnTo>
                  <a:cubicBezTo>
                    <a:pt x="65" y="2"/>
                    <a:pt x="0" y="3"/>
                    <a:pt x="10" y="4"/>
                  </a:cubicBezTo>
                  <a:cubicBezTo>
                    <a:pt x="57" y="4"/>
                    <a:pt x="32" y="2"/>
                    <a:pt x="75" y="2"/>
                  </a:cubicBezTo>
                  <a:lnTo>
                    <a:pt x="5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 name="Shape 84"/>
            <p:cNvSpPr/>
            <p:nvPr/>
          </p:nvSpPr>
          <p:spPr>
            <a:xfrm>
              <a:off x="9805988" y="2817813"/>
              <a:ext cx="39688" cy="3175"/>
            </a:xfrm>
            <a:custGeom>
              <a:avLst/>
              <a:gdLst/>
              <a:ahLst/>
              <a:cxnLst/>
              <a:rect l="0" t="0" r="0" b="0"/>
              <a:pathLst>
                <a:path w="21" h="1" extrusionOk="0">
                  <a:moveTo>
                    <a:pt x="21" y="0"/>
                  </a:moveTo>
                  <a:lnTo>
                    <a:pt x="21" y="0"/>
                  </a:lnTo>
                  <a:lnTo>
                    <a:pt x="0" y="1"/>
                  </a:lnTo>
                  <a:lnTo>
                    <a:pt x="17" y="1"/>
                  </a:lnTo>
                  <a:lnTo>
                    <a:pt x="2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 name="Shape 85"/>
            <p:cNvSpPr/>
            <p:nvPr/>
          </p:nvSpPr>
          <p:spPr>
            <a:xfrm>
              <a:off x="8580438" y="2725738"/>
              <a:ext cx="66675" cy="3175"/>
            </a:xfrm>
            <a:custGeom>
              <a:avLst/>
              <a:gdLst/>
              <a:ahLst/>
              <a:cxnLst/>
              <a:rect l="0" t="0" r="0" b="0"/>
              <a:pathLst>
                <a:path w="35" h="1" extrusionOk="0">
                  <a:moveTo>
                    <a:pt x="27" y="1"/>
                  </a:moveTo>
                  <a:lnTo>
                    <a:pt x="27" y="1"/>
                  </a:lnTo>
                  <a:lnTo>
                    <a:pt x="35" y="1"/>
                  </a:lnTo>
                  <a:lnTo>
                    <a:pt x="0" y="0"/>
                  </a:lnTo>
                  <a:lnTo>
                    <a:pt x="27"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 name="Shape 86"/>
            <p:cNvSpPr/>
            <p:nvPr/>
          </p:nvSpPr>
          <p:spPr>
            <a:xfrm>
              <a:off x="8647113" y="2725738"/>
              <a:ext cx="15875" cy="3175"/>
            </a:xfrm>
            <a:custGeom>
              <a:avLst/>
              <a:gdLst/>
              <a:ahLst/>
              <a:cxnLst/>
              <a:rect l="0" t="0" r="0" b="0"/>
              <a:pathLst>
                <a:path w="8" h="1" extrusionOk="0">
                  <a:moveTo>
                    <a:pt x="8" y="0"/>
                  </a:moveTo>
                  <a:lnTo>
                    <a:pt x="8" y="0"/>
                  </a:lnTo>
                  <a:lnTo>
                    <a:pt x="0" y="1"/>
                  </a:lnTo>
                  <a:lnTo>
                    <a:pt x="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 name="Shape 87"/>
            <p:cNvSpPr/>
            <p:nvPr/>
          </p:nvSpPr>
          <p:spPr>
            <a:xfrm>
              <a:off x="9794875" y="2830513"/>
              <a:ext cx="90488" cy="1587"/>
            </a:xfrm>
            <a:custGeom>
              <a:avLst/>
              <a:gdLst/>
              <a:ahLst/>
              <a:cxnLst/>
              <a:rect l="0" t="0" r="0" b="0"/>
              <a:pathLst>
                <a:path w="47" h="1" extrusionOk="0">
                  <a:moveTo>
                    <a:pt x="0" y="0"/>
                  </a:moveTo>
                  <a:lnTo>
                    <a:pt x="0" y="0"/>
                  </a:lnTo>
                  <a:lnTo>
                    <a:pt x="32" y="1"/>
                  </a:lnTo>
                  <a:lnTo>
                    <a:pt x="47"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 name="Shape 88"/>
            <p:cNvSpPr/>
            <p:nvPr/>
          </p:nvSpPr>
          <p:spPr>
            <a:xfrm>
              <a:off x="9232900" y="2795588"/>
              <a:ext cx="84138" cy="3175"/>
            </a:xfrm>
            <a:custGeom>
              <a:avLst/>
              <a:gdLst/>
              <a:ahLst/>
              <a:cxnLst/>
              <a:rect l="0" t="0" r="0" b="0"/>
              <a:pathLst>
                <a:path w="44" h="1" extrusionOk="0">
                  <a:moveTo>
                    <a:pt x="16" y="1"/>
                  </a:moveTo>
                  <a:lnTo>
                    <a:pt x="16" y="1"/>
                  </a:lnTo>
                  <a:lnTo>
                    <a:pt x="44" y="1"/>
                  </a:lnTo>
                  <a:cubicBezTo>
                    <a:pt x="39" y="1"/>
                    <a:pt x="0" y="0"/>
                    <a:pt x="16"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 name="Shape 89"/>
            <p:cNvSpPr/>
            <p:nvPr/>
          </p:nvSpPr>
          <p:spPr>
            <a:xfrm>
              <a:off x="8158163" y="2725738"/>
              <a:ext cx="71438" cy="3175"/>
            </a:xfrm>
            <a:custGeom>
              <a:avLst/>
              <a:gdLst/>
              <a:ahLst/>
              <a:cxnLst/>
              <a:rect l="0" t="0" r="0" b="0"/>
              <a:pathLst>
                <a:path w="37" h="1" extrusionOk="0">
                  <a:moveTo>
                    <a:pt x="34" y="0"/>
                  </a:moveTo>
                  <a:lnTo>
                    <a:pt x="34" y="0"/>
                  </a:lnTo>
                  <a:lnTo>
                    <a:pt x="0" y="1"/>
                  </a:lnTo>
                  <a:lnTo>
                    <a:pt x="3" y="1"/>
                  </a:lnTo>
                  <a:lnTo>
                    <a:pt x="37" y="0"/>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 name="Shape 90"/>
            <p:cNvSpPr/>
            <p:nvPr/>
          </p:nvSpPr>
          <p:spPr>
            <a:xfrm>
              <a:off x="8734425" y="2814638"/>
              <a:ext cx="144463" cy="3175"/>
            </a:xfrm>
            <a:custGeom>
              <a:avLst/>
              <a:gdLst/>
              <a:ahLst/>
              <a:cxnLst/>
              <a:rect l="0" t="0" r="0" b="0"/>
              <a:pathLst>
                <a:path w="76" h="2" extrusionOk="0">
                  <a:moveTo>
                    <a:pt x="56" y="0"/>
                  </a:moveTo>
                  <a:lnTo>
                    <a:pt x="56" y="0"/>
                  </a:lnTo>
                  <a:cubicBezTo>
                    <a:pt x="76" y="2"/>
                    <a:pt x="0" y="0"/>
                    <a:pt x="40" y="2"/>
                  </a:cubicBezTo>
                  <a:cubicBezTo>
                    <a:pt x="76" y="2"/>
                    <a:pt x="61" y="1"/>
                    <a:pt x="5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 name="Shape 91"/>
            <p:cNvSpPr/>
            <p:nvPr/>
          </p:nvSpPr>
          <p:spPr>
            <a:xfrm>
              <a:off x="8023225" y="2782888"/>
              <a:ext cx="26988" cy="1587"/>
            </a:xfrm>
            <a:custGeom>
              <a:avLst/>
              <a:gdLst/>
              <a:ahLst/>
              <a:cxnLst/>
              <a:rect l="0" t="0" r="0" b="0"/>
              <a:pathLst>
                <a:path w="14" h="1" extrusionOk="0">
                  <a:moveTo>
                    <a:pt x="14" y="0"/>
                  </a:moveTo>
                  <a:lnTo>
                    <a:pt x="14" y="0"/>
                  </a:lnTo>
                  <a:cubicBezTo>
                    <a:pt x="9" y="0"/>
                    <a:pt x="5" y="0"/>
                    <a:pt x="0" y="1"/>
                  </a:cubicBezTo>
                  <a:lnTo>
                    <a:pt x="1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 name="Shape 92"/>
            <p:cNvSpPr/>
            <p:nvPr/>
          </p:nvSpPr>
          <p:spPr>
            <a:xfrm>
              <a:off x="8050213" y="2782888"/>
              <a:ext cx="77788" cy="1587"/>
            </a:xfrm>
            <a:custGeom>
              <a:avLst/>
              <a:gdLst/>
              <a:ahLst/>
              <a:cxnLst/>
              <a:rect l="0" t="0" r="0" b="0"/>
              <a:pathLst>
                <a:path w="40" h="1" extrusionOk="0">
                  <a:moveTo>
                    <a:pt x="0" y="0"/>
                  </a:moveTo>
                  <a:lnTo>
                    <a:pt x="0" y="0"/>
                  </a:lnTo>
                  <a:cubicBezTo>
                    <a:pt x="15" y="0"/>
                    <a:pt x="30" y="1"/>
                    <a:pt x="40" y="1"/>
                  </a:cubicBezTo>
                  <a:cubicBezTo>
                    <a:pt x="21" y="0"/>
                    <a:pt x="15"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 name="Shape 93"/>
            <p:cNvSpPr/>
            <p:nvPr/>
          </p:nvSpPr>
          <p:spPr>
            <a:xfrm>
              <a:off x="7715250" y="2779713"/>
              <a:ext cx="90488" cy="7937"/>
            </a:xfrm>
            <a:custGeom>
              <a:avLst/>
              <a:gdLst/>
              <a:ahLst/>
              <a:cxnLst/>
              <a:rect l="0" t="0" r="0" b="0"/>
              <a:pathLst>
                <a:path w="47" h="3" extrusionOk="0">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 name="Shape 94"/>
            <p:cNvSpPr/>
            <p:nvPr/>
          </p:nvSpPr>
          <p:spPr>
            <a:xfrm>
              <a:off x="6508750" y="2713038"/>
              <a:ext cx="247650" cy="6350"/>
            </a:xfrm>
            <a:custGeom>
              <a:avLst/>
              <a:gdLst/>
              <a:ahLst/>
              <a:cxnLst/>
              <a:rect l="0" t="0" r="0" b="0"/>
              <a:pathLst>
                <a:path w="129" h="3" extrusionOk="0">
                  <a:moveTo>
                    <a:pt x="0" y="0"/>
                  </a:moveTo>
                  <a:lnTo>
                    <a:pt x="0" y="0"/>
                  </a:lnTo>
                  <a:cubicBezTo>
                    <a:pt x="50" y="1"/>
                    <a:pt x="63" y="1"/>
                    <a:pt x="60" y="2"/>
                  </a:cubicBezTo>
                  <a:cubicBezTo>
                    <a:pt x="108" y="3"/>
                    <a:pt x="100" y="0"/>
                    <a:pt x="129"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 name="Shape 95"/>
            <p:cNvSpPr/>
            <p:nvPr/>
          </p:nvSpPr>
          <p:spPr>
            <a:xfrm>
              <a:off x="6756400" y="2713038"/>
              <a:ext cx="33338" cy="0"/>
            </a:xfrm>
            <a:custGeom>
              <a:avLst/>
              <a:gdLst/>
              <a:ahLst/>
              <a:cxnLst/>
              <a:rect l="0" t="0" r="0" b="0"/>
              <a:pathLst>
                <a:path w="18" h="120000" extrusionOk="0">
                  <a:moveTo>
                    <a:pt x="0" y="0"/>
                  </a:moveTo>
                  <a:lnTo>
                    <a:pt x="0" y="0"/>
                  </a:lnTo>
                  <a:lnTo>
                    <a:pt x="18"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 name="Shape 96"/>
            <p:cNvSpPr/>
            <p:nvPr/>
          </p:nvSpPr>
          <p:spPr>
            <a:xfrm>
              <a:off x="8047038" y="2820988"/>
              <a:ext cx="58738" cy="4762"/>
            </a:xfrm>
            <a:custGeom>
              <a:avLst/>
              <a:gdLst/>
              <a:ahLst/>
              <a:cxnLst/>
              <a:rect l="0" t="0" r="0" b="0"/>
              <a:pathLst>
                <a:path w="31" h="2" extrusionOk="0">
                  <a:moveTo>
                    <a:pt x="31" y="0"/>
                  </a:moveTo>
                  <a:lnTo>
                    <a:pt x="31" y="0"/>
                  </a:lnTo>
                  <a:lnTo>
                    <a:pt x="0" y="2"/>
                  </a:lnTo>
                  <a:lnTo>
                    <a:pt x="11" y="2"/>
                  </a:lnTo>
                  <a:lnTo>
                    <a:pt x="3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 name="Shape 97"/>
            <p:cNvSpPr/>
            <p:nvPr/>
          </p:nvSpPr>
          <p:spPr>
            <a:xfrm>
              <a:off x="6348413" y="2711451"/>
              <a:ext cx="82550" cy="1587"/>
            </a:xfrm>
            <a:custGeom>
              <a:avLst/>
              <a:gdLst/>
              <a:ahLst/>
              <a:cxnLst/>
              <a:rect l="0" t="0" r="0" b="0"/>
              <a:pathLst>
                <a:path w="43" h="1" extrusionOk="0">
                  <a:moveTo>
                    <a:pt x="9" y="1"/>
                  </a:moveTo>
                  <a:lnTo>
                    <a:pt x="9" y="1"/>
                  </a:lnTo>
                  <a:cubicBezTo>
                    <a:pt x="18" y="1"/>
                    <a:pt x="33" y="1"/>
                    <a:pt x="41" y="1"/>
                  </a:cubicBezTo>
                  <a:cubicBezTo>
                    <a:pt x="43" y="0"/>
                    <a:pt x="0" y="1"/>
                    <a:pt x="9"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 name="Shape 98"/>
            <p:cNvSpPr/>
            <p:nvPr/>
          </p:nvSpPr>
          <p:spPr>
            <a:xfrm>
              <a:off x="6734175" y="2771775"/>
              <a:ext cx="96838" cy="6350"/>
            </a:xfrm>
            <a:custGeom>
              <a:avLst/>
              <a:gdLst/>
              <a:ahLst/>
              <a:cxnLst/>
              <a:rect l="0" t="0" r="0" b="0"/>
              <a:pathLst>
                <a:path w="50" h="3" extrusionOk="0">
                  <a:moveTo>
                    <a:pt x="0" y="2"/>
                  </a:moveTo>
                  <a:lnTo>
                    <a:pt x="0" y="2"/>
                  </a:lnTo>
                  <a:cubicBezTo>
                    <a:pt x="6" y="3"/>
                    <a:pt x="37" y="2"/>
                    <a:pt x="50" y="3"/>
                  </a:cubicBezTo>
                  <a:cubicBezTo>
                    <a:pt x="32" y="2"/>
                    <a:pt x="1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 name="Shape 99"/>
            <p:cNvSpPr/>
            <p:nvPr/>
          </p:nvSpPr>
          <p:spPr>
            <a:xfrm>
              <a:off x="6091238" y="2722563"/>
              <a:ext cx="95250" cy="7937"/>
            </a:xfrm>
            <a:custGeom>
              <a:avLst/>
              <a:gdLst/>
              <a:ahLst/>
              <a:cxnLst/>
              <a:rect l="0" t="0" r="0" b="0"/>
              <a:pathLst>
                <a:path w="49" h="4" extrusionOk="0">
                  <a:moveTo>
                    <a:pt x="0" y="1"/>
                  </a:moveTo>
                  <a:lnTo>
                    <a:pt x="0" y="1"/>
                  </a:lnTo>
                  <a:cubicBezTo>
                    <a:pt x="10" y="2"/>
                    <a:pt x="24" y="2"/>
                    <a:pt x="18" y="4"/>
                  </a:cubicBezTo>
                  <a:cubicBezTo>
                    <a:pt x="31" y="3"/>
                    <a:pt x="4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 name="Shape 100"/>
            <p:cNvSpPr/>
            <p:nvPr/>
          </p:nvSpPr>
          <p:spPr>
            <a:xfrm>
              <a:off x="6559550" y="2773363"/>
              <a:ext cx="80963" cy="3175"/>
            </a:xfrm>
            <a:custGeom>
              <a:avLst/>
              <a:gdLst/>
              <a:ahLst/>
              <a:cxnLst/>
              <a:rect l="0" t="0" r="0" b="0"/>
              <a:pathLst>
                <a:path w="42" h="1" extrusionOk="0">
                  <a:moveTo>
                    <a:pt x="0" y="1"/>
                  </a:moveTo>
                  <a:lnTo>
                    <a:pt x="0" y="1"/>
                  </a:lnTo>
                  <a:lnTo>
                    <a:pt x="8" y="1"/>
                  </a:lnTo>
                  <a:lnTo>
                    <a:pt x="42"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 name="Shape 101"/>
            <p:cNvSpPr/>
            <p:nvPr/>
          </p:nvSpPr>
          <p:spPr>
            <a:xfrm>
              <a:off x="6640513" y="2806700"/>
              <a:ext cx="227013" cy="15875"/>
            </a:xfrm>
            <a:custGeom>
              <a:avLst/>
              <a:gdLst/>
              <a:ahLst/>
              <a:cxnLst/>
              <a:rect l="0" t="0" r="0" b="0"/>
              <a:pathLst>
                <a:path w="118" h="7" extrusionOk="0">
                  <a:moveTo>
                    <a:pt x="80" y="7"/>
                  </a:moveTo>
                  <a:lnTo>
                    <a:pt x="80" y="7"/>
                  </a:lnTo>
                  <a:cubicBezTo>
                    <a:pt x="118" y="5"/>
                    <a:pt x="19" y="3"/>
                    <a:pt x="85" y="1"/>
                  </a:cubicBezTo>
                  <a:cubicBezTo>
                    <a:pt x="0" y="0"/>
                    <a:pt x="92" y="4"/>
                    <a:pt x="29" y="4"/>
                  </a:cubicBezTo>
                  <a:cubicBezTo>
                    <a:pt x="66" y="4"/>
                    <a:pt x="84" y="6"/>
                    <a:pt x="8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 name="Shape 102"/>
            <p:cNvSpPr/>
            <p:nvPr/>
          </p:nvSpPr>
          <p:spPr>
            <a:xfrm>
              <a:off x="6661150" y="2814638"/>
              <a:ext cx="34925" cy="1587"/>
            </a:xfrm>
            <a:custGeom>
              <a:avLst/>
              <a:gdLst/>
              <a:ahLst/>
              <a:cxnLst/>
              <a:rect l="0" t="0" r="0" b="0"/>
              <a:pathLst>
                <a:path w="18" h="1" extrusionOk="0">
                  <a:moveTo>
                    <a:pt x="18" y="1"/>
                  </a:moveTo>
                  <a:lnTo>
                    <a:pt x="18" y="1"/>
                  </a:lnTo>
                  <a:lnTo>
                    <a:pt x="0" y="0"/>
                  </a:lnTo>
                  <a:lnTo>
                    <a:pt x="18"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 name="Shape 103"/>
            <p:cNvSpPr/>
            <p:nvPr/>
          </p:nvSpPr>
          <p:spPr>
            <a:xfrm>
              <a:off x="5661025" y="2789238"/>
              <a:ext cx="23813" cy="1587"/>
            </a:xfrm>
            <a:custGeom>
              <a:avLst/>
              <a:gdLst/>
              <a:ahLst/>
              <a:cxnLst/>
              <a:rect l="0" t="0" r="0" b="0"/>
              <a:pathLst>
                <a:path w="13" h="1" extrusionOk="0">
                  <a:moveTo>
                    <a:pt x="0" y="1"/>
                  </a:moveTo>
                  <a:lnTo>
                    <a:pt x="0" y="1"/>
                  </a:lnTo>
                  <a:lnTo>
                    <a:pt x="13"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 name="Shape 104"/>
            <p:cNvSpPr/>
            <p:nvPr/>
          </p:nvSpPr>
          <p:spPr>
            <a:xfrm>
              <a:off x="6162675" y="2814638"/>
              <a:ext cx="258763" cy="7937"/>
            </a:xfrm>
            <a:custGeom>
              <a:avLst/>
              <a:gdLst/>
              <a:ahLst/>
              <a:cxnLst/>
              <a:rect l="0" t="0" r="0" b="0"/>
              <a:pathLst>
                <a:path w="135" h="4" extrusionOk="0">
                  <a:moveTo>
                    <a:pt x="77" y="2"/>
                  </a:moveTo>
                  <a:lnTo>
                    <a:pt x="77" y="2"/>
                  </a:lnTo>
                  <a:lnTo>
                    <a:pt x="135" y="0"/>
                  </a:lnTo>
                  <a:cubicBezTo>
                    <a:pt x="96" y="1"/>
                    <a:pt x="0" y="1"/>
                    <a:pt x="6" y="4"/>
                  </a:cubicBezTo>
                  <a:cubicBezTo>
                    <a:pt x="37" y="4"/>
                    <a:pt x="75" y="4"/>
                    <a:pt x="90" y="3"/>
                  </a:cubicBezTo>
                  <a:lnTo>
                    <a:pt x="77"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 name="Shape 105"/>
            <p:cNvSpPr/>
            <p:nvPr/>
          </p:nvSpPr>
          <p:spPr>
            <a:xfrm>
              <a:off x="5019675" y="2713038"/>
              <a:ext cx="73025" cy="4762"/>
            </a:xfrm>
            <a:custGeom>
              <a:avLst/>
              <a:gdLst/>
              <a:ahLst/>
              <a:cxnLst/>
              <a:rect l="0" t="0" r="0" b="0"/>
              <a:pathLst>
                <a:path w="38" h="2" extrusionOk="0">
                  <a:moveTo>
                    <a:pt x="13" y="1"/>
                  </a:moveTo>
                  <a:lnTo>
                    <a:pt x="13" y="1"/>
                  </a:lnTo>
                  <a:lnTo>
                    <a:pt x="38" y="0"/>
                  </a:lnTo>
                  <a:lnTo>
                    <a:pt x="7" y="0"/>
                  </a:lnTo>
                  <a:cubicBezTo>
                    <a:pt x="16" y="0"/>
                    <a:pt x="0" y="2"/>
                    <a:pt x="1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 name="Shape 106"/>
            <p:cNvSpPr/>
            <p:nvPr/>
          </p:nvSpPr>
          <p:spPr>
            <a:xfrm>
              <a:off x="5021263" y="2713038"/>
              <a:ext cx="11113" cy="0"/>
            </a:xfrm>
            <a:custGeom>
              <a:avLst/>
              <a:gdLst/>
              <a:ahLst/>
              <a:cxnLst/>
              <a:rect l="0" t="0" r="0" b="0"/>
              <a:pathLst>
                <a:path w="6" h="120000" extrusionOk="0">
                  <a:moveTo>
                    <a:pt x="0" y="0"/>
                  </a:moveTo>
                  <a:lnTo>
                    <a:pt x="0" y="0"/>
                  </a:ln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 name="Shape 107"/>
            <p:cNvSpPr/>
            <p:nvPr/>
          </p:nvSpPr>
          <p:spPr>
            <a:xfrm>
              <a:off x="5864225" y="2784475"/>
              <a:ext cx="101600" cy="4762"/>
            </a:xfrm>
            <a:custGeom>
              <a:avLst/>
              <a:gdLst/>
              <a:ahLst/>
              <a:cxnLst/>
              <a:rect l="0" t="0" r="0" b="0"/>
              <a:pathLst>
                <a:path w="53" h="2" extrusionOk="0">
                  <a:moveTo>
                    <a:pt x="3" y="2"/>
                  </a:moveTo>
                  <a:lnTo>
                    <a:pt x="3" y="2"/>
                  </a:lnTo>
                  <a:cubicBezTo>
                    <a:pt x="21" y="2"/>
                    <a:pt x="36" y="2"/>
                    <a:pt x="53" y="1"/>
                  </a:cubicBezTo>
                  <a:cubicBezTo>
                    <a:pt x="46" y="1"/>
                    <a:pt x="0" y="0"/>
                    <a:pt x="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 name="Shape 108"/>
            <p:cNvSpPr/>
            <p:nvPr/>
          </p:nvSpPr>
          <p:spPr>
            <a:xfrm>
              <a:off x="4703763" y="2722563"/>
              <a:ext cx="84138" cy="1587"/>
            </a:xfrm>
            <a:custGeom>
              <a:avLst/>
              <a:gdLst/>
              <a:ahLst/>
              <a:cxnLst/>
              <a:rect l="0" t="0" r="0" b="0"/>
              <a:pathLst>
                <a:path w="44" h="1" extrusionOk="0">
                  <a:moveTo>
                    <a:pt x="3" y="1"/>
                  </a:moveTo>
                  <a:lnTo>
                    <a:pt x="3" y="1"/>
                  </a:lnTo>
                  <a:lnTo>
                    <a:pt x="44" y="0"/>
                  </a:lnTo>
                  <a:lnTo>
                    <a:pt x="0" y="0"/>
                  </a:lnTo>
                  <a:lnTo>
                    <a:pt x="3"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 name="Shape 109"/>
            <p:cNvSpPr/>
            <p:nvPr/>
          </p:nvSpPr>
          <p:spPr>
            <a:xfrm>
              <a:off x="4264025" y="2713038"/>
              <a:ext cx="77788" cy="4762"/>
            </a:xfrm>
            <a:custGeom>
              <a:avLst/>
              <a:gdLst/>
              <a:ahLst/>
              <a:cxnLst/>
              <a:rect l="0" t="0" r="0" b="0"/>
              <a:pathLst>
                <a:path w="41" h="2" extrusionOk="0">
                  <a:moveTo>
                    <a:pt x="41" y="1"/>
                  </a:moveTo>
                  <a:lnTo>
                    <a:pt x="41" y="1"/>
                  </a:lnTo>
                  <a:lnTo>
                    <a:pt x="34" y="0"/>
                  </a:lnTo>
                  <a:lnTo>
                    <a:pt x="0" y="1"/>
                  </a:lnTo>
                  <a:lnTo>
                    <a:pt x="7" y="2"/>
                  </a:lnTo>
                  <a:lnTo>
                    <a:pt x="4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 name="Shape 110"/>
            <p:cNvSpPr/>
            <p:nvPr/>
          </p:nvSpPr>
          <p:spPr>
            <a:xfrm>
              <a:off x="4800600" y="2822575"/>
              <a:ext cx="117475" cy="7937"/>
            </a:xfrm>
            <a:custGeom>
              <a:avLst/>
              <a:gdLst/>
              <a:ahLst/>
              <a:cxnLst/>
              <a:rect l="0" t="0" r="0" b="0"/>
              <a:pathLst>
                <a:path w="61" h="3" extrusionOk="0">
                  <a:moveTo>
                    <a:pt x="11" y="2"/>
                  </a:moveTo>
                  <a:lnTo>
                    <a:pt x="11" y="2"/>
                  </a:lnTo>
                  <a:cubicBezTo>
                    <a:pt x="39" y="3"/>
                    <a:pt x="61" y="0"/>
                    <a:pt x="54" y="0"/>
                  </a:cubicBezTo>
                  <a:lnTo>
                    <a:pt x="0" y="0"/>
                  </a:lnTo>
                  <a:cubicBezTo>
                    <a:pt x="13" y="2"/>
                    <a:pt x="15" y="0"/>
                    <a:pt x="46" y="0"/>
                  </a:cubicBezTo>
                  <a:lnTo>
                    <a:pt x="11"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 name="Shape 111"/>
            <p:cNvSpPr/>
            <p:nvPr/>
          </p:nvSpPr>
          <p:spPr>
            <a:xfrm>
              <a:off x="187325" y="2714625"/>
              <a:ext cx="1925638" cy="31750"/>
            </a:xfrm>
            <a:custGeom>
              <a:avLst/>
              <a:gdLst/>
              <a:ahLst/>
              <a:cxnLst/>
              <a:rect l="0" t="0" r="0" b="0"/>
              <a:pathLst>
                <a:path w="1004" h="14" extrusionOk="0">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 name="Shape 112"/>
            <p:cNvSpPr/>
            <p:nvPr/>
          </p:nvSpPr>
          <p:spPr>
            <a:xfrm>
              <a:off x="1947862" y="2735263"/>
              <a:ext cx="47625" cy="0"/>
            </a:xfrm>
            <a:custGeom>
              <a:avLst/>
              <a:gdLst/>
              <a:ahLst/>
              <a:cxnLst/>
              <a:rect l="0" t="0" r="0" b="0"/>
              <a:pathLst>
                <a:path w="25" h="120000" extrusionOk="0">
                  <a:moveTo>
                    <a:pt x="0" y="0"/>
                  </a:moveTo>
                  <a:lnTo>
                    <a:pt x="0" y="0"/>
                  </a:lnTo>
                  <a:lnTo>
                    <a:pt x="2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 name="Shape 113"/>
            <p:cNvSpPr/>
            <p:nvPr/>
          </p:nvSpPr>
          <p:spPr>
            <a:xfrm>
              <a:off x="112712" y="2724150"/>
              <a:ext cx="74613" cy="0"/>
            </a:xfrm>
            <a:custGeom>
              <a:avLst/>
              <a:gdLst/>
              <a:ahLst/>
              <a:cxnLst/>
              <a:rect l="0" t="0" r="0" b="0"/>
              <a:pathLst>
                <a:path w="39" h="120000" extrusionOk="0">
                  <a:moveTo>
                    <a:pt x="0" y="0"/>
                  </a:moveTo>
                  <a:lnTo>
                    <a:pt x="0" y="0"/>
                  </a:lnTo>
                  <a:lnTo>
                    <a:pt x="39" y="0"/>
                  </a:lnTo>
                  <a:cubicBezTo>
                    <a:pt x="27" y="0"/>
                    <a:pt x="14"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 name="Shape 114"/>
            <p:cNvSpPr/>
            <p:nvPr/>
          </p:nvSpPr>
          <p:spPr>
            <a:xfrm>
              <a:off x="2187575" y="2717800"/>
              <a:ext cx="176213" cy="6350"/>
            </a:xfrm>
            <a:custGeom>
              <a:avLst/>
              <a:gdLst/>
              <a:ahLst/>
              <a:cxnLst/>
              <a:rect l="0" t="0" r="0" b="0"/>
              <a:pathLst>
                <a:path w="92" h="3" extrusionOk="0">
                  <a:moveTo>
                    <a:pt x="71" y="3"/>
                  </a:moveTo>
                  <a:lnTo>
                    <a:pt x="71" y="3"/>
                  </a:lnTo>
                  <a:cubicBezTo>
                    <a:pt x="47" y="2"/>
                    <a:pt x="88" y="1"/>
                    <a:pt x="92" y="0"/>
                  </a:cubicBezTo>
                  <a:lnTo>
                    <a:pt x="8" y="1"/>
                  </a:lnTo>
                  <a:cubicBezTo>
                    <a:pt x="8" y="1"/>
                    <a:pt x="0" y="2"/>
                    <a:pt x="2" y="3"/>
                  </a:cubicBezTo>
                  <a:lnTo>
                    <a:pt x="71"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 name="Shape 115"/>
            <p:cNvSpPr/>
            <p:nvPr/>
          </p:nvSpPr>
          <p:spPr>
            <a:xfrm>
              <a:off x="2112962" y="2714625"/>
              <a:ext cx="90488" cy="4762"/>
            </a:xfrm>
            <a:custGeom>
              <a:avLst/>
              <a:gdLst/>
              <a:ahLst/>
              <a:cxnLst/>
              <a:rect l="0" t="0" r="0" b="0"/>
              <a:pathLst>
                <a:path w="47" h="2" extrusionOk="0">
                  <a:moveTo>
                    <a:pt x="22" y="0"/>
                  </a:moveTo>
                  <a:lnTo>
                    <a:pt x="22" y="0"/>
                  </a:lnTo>
                  <a:cubicBezTo>
                    <a:pt x="19" y="1"/>
                    <a:pt x="11" y="1"/>
                    <a:pt x="0" y="2"/>
                  </a:cubicBezTo>
                  <a:lnTo>
                    <a:pt x="47" y="2"/>
                  </a:lnTo>
                  <a:cubicBezTo>
                    <a:pt x="47" y="1"/>
                    <a:pt x="41" y="0"/>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 name="Shape 116"/>
            <p:cNvSpPr/>
            <p:nvPr/>
          </p:nvSpPr>
          <p:spPr>
            <a:xfrm>
              <a:off x="2101850" y="2811463"/>
              <a:ext cx="71438" cy="3175"/>
            </a:xfrm>
            <a:custGeom>
              <a:avLst/>
              <a:gdLst/>
              <a:ahLst/>
              <a:cxnLst/>
              <a:rect l="0" t="0" r="0" b="0"/>
              <a:pathLst>
                <a:path w="37" h="1" extrusionOk="0">
                  <a:moveTo>
                    <a:pt x="37" y="0"/>
                  </a:moveTo>
                  <a:lnTo>
                    <a:pt x="37" y="0"/>
                  </a:lnTo>
                  <a:lnTo>
                    <a:pt x="22" y="1"/>
                  </a:lnTo>
                  <a:lnTo>
                    <a:pt x="0" y="1"/>
                  </a:lnTo>
                  <a:lnTo>
                    <a:pt x="3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 name="Shape 117"/>
            <p:cNvSpPr/>
            <p:nvPr/>
          </p:nvSpPr>
          <p:spPr>
            <a:xfrm>
              <a:off x="1724025" y="2805113"/>
              <a:ext cx="120650" cy="4762"/>
            </a:xfrm>
            <a:custGeom>
              <a:avLst/>
              <a:gdLst/>
              <a:ahLst/>
              <a:cxnLst/>
              <a:rect l="0" t="0" r="0" b="0"/>
              <a:pathLst>
                <a:path w="63" h="2" extrusionOk="0">
                  <a:moveTo>
                    <a:pt x="0" y="0"/>
                  </a:moveTo>
                  <a:lnTo>
                    <a:pt x="0" y="0"/>
                  </a:lnTo>
                  <a:cubicBezTo>
                    <a:pt x="18" y="2"/>
                    <a:pt x="52" y="1"/>
                    <a:pt x="63" y="0"/>
                  </a:cubicBezTo>
                  <a:cubicBezTo>
                    <a:pt x="24" y="0"/>
                    <a:pt x="41"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 name="Shape 118"/>
            <p:cNvSpPr/>
            <p:nvPr/>
          </p:nvSpPr>
          <p:spPr>
            <a:xfrm>
              <a:off x="1744662" y="2833688"/>
              <a:ext cx="73025" cy="3175"/>
            </a:xfrm>
            <a:custGeom>
              <a:avLst/>
              <a:gdLst/>
              <a:ahLst/>
              <a:cxnLst/>
              <a:rect l="0" t="0" r="0" b="0"/>
              <a:pathLst>
                <a:path w="38" h="1" extrusionOk="0">
                  <a:moveTo>
                    <a:pt x="38" y="0"/>
                  </a:moveTo>
                  <a:lnTo>
                    <a:pt x="38" y="0"/>
                  </a:lnTo>
                  <a:lnTo>
                    <a:pt x="0" y="1"/>
                  </a:lnTo>
                  <a:lnTo>
                    <a:pt x="3" y="1"/>
                  </a:lnTo>
                  <a:lnTo>
                    <a:pt x="3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 name="Shape 119"/>
            <p:cNvSpPr/>
            <p:nvPr/>
          </p:nvSpPr>
          <p:spPr>
            <a:xfrm>
              <a:off x="-474663" y="2741613"/>
              <a:ext cx="34925" cy="0"/>
            </a:xfrm>
            <a:custGeom>
              <a:avLst/>
              <a:gdLst/>
              <a:ahLst/>
              <a:cxnLst/>
              <a:rect l="0" t="0" r="0" b="0"/>
              <a:pathLst>
                <a:path w="18" h="120000" extrusionOk="0">
                  <a:moveTo>
                    <a:pt x="18" y="0"/>
                  </a:moveTo>
                  <a:lnTo>
                    <a:pt x="18" y="0"/>
                  </a:lnTo>
                  <a:lnTo>
                    <a:pt x="0" y="0"/>
                  </a:lnTo>
                  <a:lnTo>
                    <a:pt x="1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 name="Shape 120"/>
            <p:cNvSpPr/>
            <p:nvPr/>
          </p:nvSpPr>
          <p:spPr>
            <a:xfrm>
              <a:off x="-947738" y="2725738"/>
              <a:ext cx="1239838" cy="19050"/>
            </a:xfrm>
            <a:custGeom>
              <a:avLst/>
              <a:gdLst/>
              <a:ahLst/>
              <a:cxnLst/>
              <a:rect l="0" t="0" r="0" b="0"/>
              <a:pathLst>
                <a:path w="647" h="8" extrusionOk="0">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 name="Shape 121"/>
            <p:cNvSpPr/>
            <p:nvPr/>
          </p:nvSpPr>
          <p:spPr>
            <a:xfrm>
              <a:off x="-1944688" y="2741613"/>
              <a:ext cx="4763" cy="0"/>
            </a:xfrm>
            <a:custGeom>
              <a:avLst/>
              <a:gdLst/>
              <a:ahLst/>
              <a:cxnLst/>
              <a:rect l="0" t="0" r="0" b="0"/>
              <a:pathLst>
                <a:path w="2" h="120000" extrusionOk="0">
                  <a:moveTo>
                    <a:pt x="1" y="0"/>
                  </a:moveTo>
                  <a:lnTo>
                    <a:pt x="1" y="0"/>
                  </a:lnTo>
                  <a:lnTo>
                    <a:pt x="2" y="0"/>
                  </a:lnTo>
                  <a:cubicBezTo>
                    <a:pt x="0" y="0"/>
                    <a:pt x="0"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 name="Shape 122"/>
            <p:cNvSpPr/>
            <p:nvPr/>
          </p:nvSpPr>
          <p:spPr>
            <a:xfrm>
              <a:off x="-1939925" y="2735263"/>
              <a:ext cx="173038" cy="6350"/>
            </a:xfrm>
            <a:custGeom>
              <a:avLst/>
              <a:gdLst/>
              <a:ahLst/>
              <a:cxnLst/>
              <a:rect l="0" t="0" r="0" b="0"/>
              <a:pathLst>
                <a:path w="90" h="3" extrusionOk="0">
                  <a:moveTo>
                    <a:pt x="36" y="3"/>
                  </a:moveTo>
                  <a:lnTo>
                    <a:pt x="36" y="3"/>
                  </a:lnTo>
                  <a:lnTo>
                    <a:pt x="90" y="0"/>
                  </a:lnTo>
                  <a:lnTo>
                    <a:pt x="6" y="1"/>
                  </a:lnTo>
                  <a:lnTo>
                    <a:pt x="0" y="3"/>
                  </a:lnTo>
                  <a:cubicBezTo>
                    <a:pt x="8" y="2"/>
                    <a:pt x="37" y="1"/>
                    <a:pt x="48" y="2"/>
                  </a:cubicBezTo>
                  <a:lnTo>
                    <a:pt x="36"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 name="Shape 123"/>
            <p:cNvSpPr/>
            <p:nvPr/>
          </p:nvSpPr>
          <p:spPr>
            <a:xfrm>
              <a:off x="-1773238" y="2733675"/>
              <a:ext cx="123825" cy="12700"/>
            </a:xfrm>
            <a:custGeom>
              <a:avLst/>
              <a:gdLst/>
              <a:ahLst/>
              <a:cxnLst/>
              <a:rect l="0" t="0" r="0" b="0"/>
              <a:pathLst>
                <a:path w="65" h="6" extrusionOk="0">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 name="Shape 124"/>
            <p:cNvSpPr/>
            <p:nvPr/>
          </p:nvSpPr>
          <p:spPr>
            <a:xfrm>
              <a:off x="-1057275" y="2735263"/>
              <a:ext cx="57150" cy="3175"/>
            </a:xfrm>
            <a:custGeom>
              <a:avLst/>
              <a:gdLst/>
              <a:ahLst/>
              <a:cxnLst/>
              <a:rect l="0" t="0" r="0" b="0"/>
              <a:pathLst>
                <a:path w="30" h="1" extrusionOk="0">
                  <a:moveTo>
                    <a:pt x="12" y="0"/>
                  </a:moveTo>
                  <a:lnTo>
                    <a:pt x="12" y="0"/>
                  </a:lnTo>
                  <a:lnTo>
                    <a:pt x="0" y="1"/>
                  </a:lnTo>
                  <a:lnTo>
                    <a:pt x="3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5" name="Shape 125"/>
            <p:cNvSpPr/>
            <p:nvPr/>
          </p:nvSpPr>
          <p:spPr>
            <a:xfrm>
              <a:off x="-1116013" y="2738438"/>
              <a:ext cx="58738" cy="3175"/>
            </a:xfrm>
            <a:custGeom>
              <a:avLst/>
              <a:gdLst/>
              <a:ahLst/>
              <a:cxnLst/>
              <a:rect l="0" t="0" r="0" b="0"/>
              <a:pathLst>
                <a:path w="30" h="2" extrusionOk="0">
                  <a:moveTo>
                    <a:pt x="30" y="0"/>
                  </a:moveTo>
                  <a:lnTo>
                    <a:pt x="30" y="0"/>
                  </a:lnTo>
                  <a:lnTo>
                    <a:pt x="0" y="0"/>
                  </a:lnTo>
                  <a:cubicBezTo>
                    <a:pt x="2" y="0"/>
                    <a:pt x="4" y="1"/>
                    <a:pt x="9" y="2"/>
                  </a:cubicBezTo>
                  <a:lnTo>
                    <a:pt x="3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6" name="Shape 126"/>
            <p:cNvSpPr/>
            <p:nvPr/>
          </p:nvSpPr>
          <p:spPr>
            <a:xfrm>
              <a:off x="-1349375" y="2735263"/>
              <a:ext cx="84138" cy="0"/>
            </a:xfrm>
            <a:custGeom>
              <a:avLst/>
              <a:gdLst/>
              <a:ahLst/>
              <a:cxnLst/>
              <a:rect l="0" t="0" r="0" b="0"/>
              <a:pathLst>
                <a:path w="44" h="120000" extrusionOk="0">
                  <a:moveTo>
                    <a:pt x="44" y="0"/>
                  </a:moveTo>
                  <a:lnTo>
                    <a:pt x="44" y="0"/>
                  </a:lnTo>
                  <a:lnTo>
                    <a:pt x="0" y="0"/>
                  </a:lnTo>
                  <a:lnTo>
                    <a:pt x="4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7" name="Shape 127"/>
            <p:cNvSpPr/>
            <p:nvPr/>
          </p:nvSpPr>
          <p:spPr>
            <a:xfrm>
              <a:off x="-1265238" y="2735263"/>
              <a:ext cx="65088" cy="3175"/>
            </a:xfrm>
            <a:custGeom>
              <a:avLst/>
              <a:gdLst/>
              <a:ahLst/>
              <a:cxnLst/>
              <a:rect l="0" t="0" r="0" b="0"/>
              <a:pathLst>
                <a:path w="34" h="1" extrusionOk="0">
                  <a:moveTo>
                    <a:pt x="34" y="1"/>
                  </a:moveTo>
                  <a:lnTo>
                    <a:pt x="34" y="1"/>
                  </a:lnTo>
                  <a:lnTo>
                    <a:pt x="33" y="0"/>
                  </a:lnTo>
                  <a:lnTo>
                    <a:pt x="0" y="0"/>
                  </a:lnTo>
                  <a:lnTo>
                    <a:pt x="3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8" name="Shape 128"/>
            <p:cNvSpPr/>
            <p:nvPr/>
          </p:nvSpPr>
          <p:spPr>
            <a:xfrm>
              <a:off x="-1219200" y="2728913"/>
              <a:ext cx="103188" cy="9525"/>
            </a:xfrm>
            <a:custGeom>
              <a:avLst/>
              <a:gdLst/>
              <a:ahLst/>
              <a:cxnLst/>
              <a:rect l="0" t="0" r="0" b="0"/>
              <a:pathLst>
                <a:path w="54" h="4" extrusionOk="0">
                  <a:moveTo>
                    <a:pt x="54" y="4"/>
                  </a:moveTo>
                  <a:lnTo>
                    <a:pt x="54" y="4"/>
                  </a:lnTo>
                  <a:cubicBezTo>
                    <a:pt x="49" y="2"/>
                    <a:pt x="43" y="0"/>
                    <a:pt x="0" y="1"/>
                  </a:cubicBezTo>
                  <a:lnTo>
                    <a:pt x="9" y="3"/>
                  </a:lnTo>
                  <a:lnTo>
                    <a:pt x="54"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9" name="Shape 129"/>
            <p:cNvSpPr/>
            <p:nvPr/>
          </p:nvSpPr>
          <p:spPr>
            <a:xfrm>
              <a:off x="1225550" y="2830513"/>
              <a:ext cx="73025" cy="3175"/>
            </a:xfrm>
            <a:custGeom>
              <a:avLst/>
              <a:gdLst/>
              <a:ahLst/>
              <a:cxnLst/>
              <a:rect l="0" t="0" r="0" b="0"/>
              <a:pathLst>
                <a:path w="38" h="2" extrusionOk="0">
                  <a:moveTo>
                    <a:pt x="34" y="0"/>
                  </a:moveTo>
                  <a:lnTo>
                    <a:pt x="34" y="0"/>
                  </a:lnTo>
                  <a:lnTo>
                    <a:pt x="0" y="1"/>
                  </a:lnTo>
                  <a:lnTo>
                    <a:pt x="4" y="2"/>
                  </a:lnTo>
                  <a:lnTo>
                    <a:pt x="38" y="1"/>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0" name="Shape 130"/>
            <p:cNvSpPr/>
            <p:nvPr/>
          </p:nvSpPr>
          <p:spPr>
            <a:xfrm>
              <a:off x="874712" y="2827338"/>
              <a:ext cx="39688" cy="3175"/>
            </a:xfrm>
            <a:custGeom>
              <a:avLst/>
              <a:gdLst/>
              <a:ahLst/>
              <a:cxnLst/>
              <a:rect l="0" t="0" r="0" b="0"/>
              <a:pathLst>
                <a:path w="21" h="1" extrusionOk="0">
                  <a:moveTo>
                    <a:pt x="21" y="0"/>
                  </a:moveTo>
                  <a:lnTo>
                    <a:pt x="21" y="0"/>
                  </a:lnTo>
                  <a:lnTo>
                    <a:pt x="0" y="1"/>
                  </a:lnTo>
                  <a:cubicBezTo>
                    <a:pt x="9" y="1"/>
                    <a:pt x="16" y="1"/>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1" name="Shape 131"/>
            <p:cNvSpPr/>
            <p:nvPr/>
          </p:nvSpPr>
          <p:spPr>
            <a:xfrm>
              <a:off x="417512" y="2827338"/>
              <a:ext cx="457200" cy="31750"/>
            </a:xfrm>
            <a:custGeom>
              <a:avLst/>
              <a:gdLst/>
              <a:ahLst/>
              <a:cxnLst/>
              <a:rect l="0" t="0" r="0" b="0"/>
              <a:pathLst>
                <a:path w="238" h="14" extrusionOk="0">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2" name="Shape 132"/>
            <p:cNvSpPr/>
            <p:nvPr/>
          </p:nvSpPr>
          <p:spPr>
            <a:xfrm>
              <a:off x="755650" y="2859087"/>
              <a:ext cx="68263" cy="4762"/>
            </a:xfrm>
            <a:custGeom>
              <a:avLst/>
              <a:gdLst/>
              <a:ahLst/>
              <a:cxnLst/>
              <a:rect l="0" t="0" r="0" b="0"/>
              <a:pathLst>
                <a:path w="36" h="2" extrusionOk="0">
                  <a:moveTo>
                    <a:pt x="0" y="1"/>
                  </a:moveTo>
                  <a:lnTo>
                    <a:pt x="0" y="1"/>
                  </a:lnTo>
                  <a:cubicBezTo>
                    <a:pt x="19" y="2"/>
                    <a:pt x="24" y="1"/>
                    <a:pt x="36" y="1"/>
                  </a:cubicBezTo>
                  <a:cubicBezTo>
                    <a:pt x="33" y="0"/>
                    <a:pt x="15"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3" name="Shape 133"/>
            <p:cNvSpPr/>
            <p:nvPr/>
          </p:nvSpPr>
          <p:spPr>
            <a:xfrm>
              <a:off x="-133350" y="2798763"/>
              <a:ext cx="111125" cy="4762"/>
            </a:xfrm>
            <a:custGeom>
              <a:avLst/>
              <a:gdLst/>
              <a:ahLst/>
              <a:cxnLst/>
              <a:rect l="0" t="0" r="0" b="0"/>
              <a:pathLst>
                <a:path w="58" h="2" extrusionOk="0">
                  <a:moveTo>
                    <a:pt x="37" y="0"/>
                  </a:moveTo>
                  <a:lnTo>
                    <a:pt x="37" y="0"/>
                  </a:lnTo>
                  <a:cubicBezTo>
                    <a:pt x="34" y="1"/>
                    <a:pt x="0" y="1"/>
                    <a:pt x="7" y="2"/>
                  </a:cubicBezTo>
                  <a:lnTo>
                    <a:pt x="58" y="2"/>
                  </a:lnTo>
                  <a:cubicBezTo>
                    <a:pt x="46" y="2"/>
                    <a:pt x="42" y="1"/>
                    <a:pt x="3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4" name="Shape 134"/>
            <p:cNvSpPr/>
            <p:nvPr/>
          </p:nvSpPr>
          <p:spPr>
            <a:xfrm>
              <a:off x="-22225" y="2800350"/>
              <a:ext cx="44450" cy="3175"/>
            </a:xfrm>
            <a:custGeom>
              <a:avLst/>
              <a:gdLst/>
              <a:ahLst/>
              <a:cxnLst/>
              <a:rect l="0" t="0" r="0" b="0"/>
              <a:pathLst>
                <a:path w="23" h="1" extrusionOk="0">
                  <a:moveTo>
                    <a:pt x="23" y="0"/>
                  </a:moveTo>
                  <a:lnTo>
                    <a:pt x="23" y="0"/>
                  </a:lnTo>
                  <a:lnTo>
                    <a:pt x="0" y="1"/>
                  </a:lnTo>
                  <a:cubicBezTo>
                    <a:pt x="6" y="1"/>
                    <a:pt x="13"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5" name="Shape 135"/>
            <p:cNvSpPr/>
            <p:nvPr/>
          </p:nvSpPr>
          <p:spPr>
            <a:xfrm>
              <a:off x="-66675" y="2798763"/>
              <a:ext cx="6350" cy="0"/>
            </a:xfrm>
            <a:custGeom>
              <a:avLst/>
              <a:gdLst/>
              <a:ahLst/>
              <a:cxnLst/>
              <a:rect l="0" t="0" r="0" b="0"/>
              <a:pathLst>
                <a:path w="3" h="120000" extrusionOk="0">
                  <a:moveTo>
                    <a:pt x="0" y="0"/>
                  </a:moveTo>
                  <a:lnTo>
                    <a:pt x="0" y="0"/>
                  </a:lnTo>
                  <a:lnTo>
                    <a:pt x="2" y="0"/>
                  </a:lnTo>
                  <a:cubicBezTo>
                    <a:pt x="3" y="0"/>
                    <a:pt x="3"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6" name="Shape 136"/>
            <p:cNvSpPr/>
            <p:nvPr/>
          </p:nvSpPr>
          <p:spPr>
            <a:xfrm>
              <a:off x="-1566863" y="2730500"/>
              <a:ext cx="65088" cy="3175"/>
            </a:xfrm>
            <a:custGeom>
              <a:avLst/>
              <a:gdLst/>
              <a:ahLst/>
              <a:cxnLst/>
              <a:rect l="0" t="0" r="0" b="0"/>
              <a:pathLst>
                <a:path w="34" h="1" extrusionOk="0">
                  <a:moveTo>
                    <a:pt x="33" y="1"/>
                  </a:moveTo>
                  <a:lnTo>
                    <a:pt x="33" y="1"/>
                  </a:lnTo>
                  <a:cubicBezTo>
                    <a:pt x="34" y="0"/>
                    <a:pt x="12" y="1"/>
                    <a:pt x="0" y="1"/>
                  </a:cubicBezTo>
                  <a:cubicBezTo>
                    <a:pt x="9" y="1"/>
                    <a:pt x="22" y="1"/>
                    <a:pt x="3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7" name="Shape 137"/>
            <p:cNvSpPr/>
            <p:nvPr/>
          </p:nvSpPr>
          <p:spPr>
            <a:xfrm>
              <a:off x="-3175000" y="2740025"/>
              <a:ext cx="38100" cy="0"/>
            </a:xfrm>
            <a:custGeom>
              <a:avLst/>
              <a:gdLst/>
              <a:ahLst/>
              <a:cxnLst/>
              <a:rect l="0" t="0" r="0" b="0"/>
              <a:pathLst>
                <a:path w="20" h="120000" extrusionOk="0">
                  <a:moveTo>
                    <a:pt x="20" y="0"/>
                  </a:moveTo>
                  <a:lnTo>
                    <a:pt x="20" y="0"/>
                  </a:lnTo>
                  <a:lnTo>
                    <a:pt x="0" y="0"/>
                  </a:lnTo>
                  <a:cubicBezTo>
                    <a:pt x="7" y="0"/>
                    <a:pt x="1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8" name="Shape 138"/>
            <p:cNvSpPr/>
            <p:nvPr/>
          </p:nvSpPr>
          <p:spPr>
            <a:xfrm>
              <a:off x="-3735388" y="2803525"/>
              <a:ext cx="6350" cy="1587"/>
            </a:xfrm>
            <a:custGeom>
              <a:avLst/>
              <a:gdLst/>
              <a:ahLst/>
              <a:cxnLst/>
              <a:rect l="0" t="0" r="0" b="0"/>
              <a:pathLst>
                <a:path w="4" h="1" extrusionOk="0">
                  <a:moveTo>
                    <a:pt x="4" y="0"/>
                  </a:moveTo>
                  <a:lnTo>
                    <a:pt x="4" y="0"/>
                  </a:lnTo>
                  <a:cubicBezTo>
                    <a:pt x="3" y="0"/>
                    <a:pt x="2" y="1"/>
                    <a:pt x="0" y="1"/>
                  </a:cubicBezTo>
                  <a:cubicBezTo>
                    <a:pt x="2" y="1"/>
                    <a:pt x="3"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9" name="Shape 139"/>
            <p:cNvSpPr/>
            <p:nvPr/>
          </p:nvSpPr>
          <p:spPr>
            <a:xfrm>
              <a:off x="-3924300" y="2803525"/>
              <a:ext cx="188913" cy="3175"/>
            </a:xfrm>
            <a:custGeom>
              <a:avLst/>
              <a:gdLst/>
              <a:ahLst/>
              <a:cxnLst/>
              <a:rect l="0" t="0" r="0" b="0"/>
              <a:pathLst>
                <a:path w="98" h="2" extrusionOk="0">
                  <a:moveTo>
                    <a:pt x="98" y="1"/>
                  </a:moveTo>
                  <a:lnTo>
                    <a:pt x="98" y="1"/>
                  </a:lnTo>
                  <a:cubicBezTo>
                    <a:pt x="84" y="2"/>
                    <a:pt x="42" y="0"/>
                    <a:pt x="26" y="1"/>
                  </a:cubicBezTo>
                  <a:lnTo>
                    <a:pt x="28" y="1"/>
                  </a:lnTo>
                  <a:lnTo>
                    <a:pt x="0" y="2"/>
                  </a:lnTo>
                  <a:cubicBezTo>
                    <a:pt x="27" y="2"/>
                    <a:pt x="82" y="2"/>
                    <a:pt x="9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40" name="Shape 140"/>
          <p:cNvSpPr txBox="1">
            <a:spLocks noGrp="1"/>
          </p:cNvSpPr>
          <p:nvPr>
            <p:ph type="subTitle" idx="1"/>
          </p:nvPr>
        </p:nvSpPr>
        <p:spPr>
          <a:xfrm>
            <a:off x="1522413" y="5105400"/>
            <a:ext cx="9143999" cy="1066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600"/>
              </a:spcBef>
              <a:spcAft>
                <a:spcPts val="0"/>
              </a:spcAft>
              <a:buClr>
                <a:schemeClr val="dk2"/>
              </a:buClr>
              <a:buSzPts val="2000"/>
              <a:buFont typeface="Noto Sans Symbols"/>
              <a:buNone/>
              <a:defRPr sz="2000" b="0" i="0" u="none" strike="noStrike" cap="none">
                <a:solidFill>
                  <a:srgbClr val="888888"/>
                </a:solidFill>
                <a:latin typeface="Century Gothic"/>
                <a:ea typeface="Century Gothic"/>
                <a:cs typeface="Century Gothic"/>
                <a:sym typeface="Century Gothic"/>
              </a:defRPr>
            </a:lvl2pPr>
            <a:lvl3pPr marR="0" lvl="2" algn="ctr" rtl="0">
              <a:lnSpc>
                <a:spcPct val="90000"/>
              </a:lnSpc>
              <a:spcBef>
                <a:spcPts val="600"/>
              </a:spcBef>
              <a:spcAft>
                <a:spcPts val="0"/>
              </a:spcAft>
              <a:buClr>
                <a:schemeClr val="dk2"/>
              </a:buClr>
              <a:buSzPts val="144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4pPr>
            <a:lvl5pPr marR="0" lvl="4"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5pPr>
            <a:lvl6pPr marR="0" lvl="5"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6pPr>
            <a:lvl7pPr marR="0" lvl="6"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7pPr>
            <a:lvl8pPr marR="0" lvl="7"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8pPr>
            <a:lvl9pPr marR="0" lvl="8"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9pPr>
          </a:lstStyle>
          <a:p>
            <a:endParaRPr/>
          </a:p>
        </p:txBody>
      </p:sp>
      <p:sp>
        <p:nvSpPr>
          <p:cNvPr id="141" name="Shape 141"/>
          <p:cNvSpPr txBox="1">
            <a:spLocks noGrp="1"/>
          </p:cNvSpPr>
          <p:nvPr>
            <p:ph type="ctrTitle"/>
          </p:nvPr>
        </p:nvSpPr>
        <p:spPr>
          <a:xfrm>
            <a:off x="1522413" y="1905000"/>
            <a:ext cx="9144000" cy="26670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5400"/>
              <a:buFont typeface="Century Gothic"/>
              <a:buNone/>
              <a:defRPr sz="5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8285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3429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pPr/>
              <a:t>04-May-18</a:t>
            </a:fld>
            <a:endParaRPr lang="en-US" dirty="0"/>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pPr/>
              <a:t>‹#›</a:t>
            </a:fld>
            <a:endParaRPr lang="en-US"/>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89517627"/>
      </p:ext>
    </p:extLst>
  </p:cSld>
  <p:clrMap bg1="lt1" tx1="dk1" bg2="dk2" tx2="lt2" accent1="accent1" accent2="accent2" accent3="accent3" accent4="accent4" accent5="accent5" accent6="accent6" hlink="hlink" folHlink="folHlink"/>
  <p:sldLayoutIdLst>
    <p:sldLayoutId id="2147483752" r:id="rId1"/>
    <p:sldLayoutId id="2147483753" r:id="rId2"/>
    <p:sldLayoutId id="2147483755" r:id="rId3"/>
    <p:sldLayoutId id="2147483756" r:id="rId4"/>
    <p:sldLayoutId id="2147483757" r:id="rId5"/>
    <p:sldLayoutId id="2147483759" r:id="rId6"/>
    <p:sldLayoutId id="2147483760" r:id="rId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67210565"/>
      </p:ext>
    </p:extLst>
  </p:cSld>
  <p:clrMap bg1="lt1" tx1="dk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Shape 1259"/>
          <p:cNvSpPr txBox="1"/>
          <p:nvPr/>
        </p:nvSpPr>
        <p:spPr>
          <a:xfrm>
            <a:off x="1744663" y="4982442"/>
            <a:ext cx="3549649" cy="7571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Shinelle Hutchinson</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sdh053@shsu.edu</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261" name="Shape 1261"/>
          <p:cNvSpPr txBox="1">
            <a:spLocks noGrp="1"/>
          </p:cNvSpPr>
          <p:nvPr>
            <p:ph type="ctrTitle"/>
          </p:nvPr>
        </p:nvSpPr>
        <p:spPr>
          <a:xfrm>
            <a:off x="1520824" y="419100"/>
            <a:ext cx="9144000" cy="2142260"/>
          </a:xfrm>
          <a:prstGeom prst="rect">
            <a:avLst/>
          </a:prstGeom>
          <a:noFill/>
          <a:ln>
            <a:noFill/>
          </a:ln>
        </p:spPr>
        <p:txBody>
          <a:bodyPr spcFirstLastPara="1" wrap="square" lIns="91425" tIns="45700" rIns="91425" bIns="45700" anchor="b" anchorCtr="0">
            <a:noAutofit/>
          </a:bodyPr>
          <a:lstStyle/>
          <a:p>
            <a:pPr lvl="0"/>
            <a:r>
              <a:rPr lang="en-US" dirty="0">
                <a:latin typeface="Times New Roman"/>
                <a:ea typeface="Times New Roman"/>
                <a:cs typeface="Times New Roman"/>
                <a:sym typeface="Times New Roman"/>
              </a:rPr>
              <a:t>Detecting Phishing Websites Using Machine Learning.</a:t>
            </a:r>
            <a:endParaRPr sz="5400" b="0" i="0" u="none" strike="noStrike" cap="none" dirty="0">
              <a:solidFill>
                <a:schemeClr val="lt1"/>
              </a:solidFill>
              <a:latin typeface="Times New Roman"/>
              <a:ea typeface="Times New Roman"/>
              <a:cs typeface="Times New Roman"/>
              <a:sym typeface="Times New Roman"/>
            </a:endParaRPr>
          </a:p>
        </p:txBody>
      </p:sp>
      <p:sp>
        <p:nvSpPr>
          <p:cNvPr id="1262" name="Shape 1262"/>
          <p:cNvSpPr txBox="1"/>
          <p:nvPr/>
        </p:nvSpPr>
        <p:spPr>
          <a:xfrm>
            <a:off x="7243762" y="4982442"/>
            <a:ext cx="3200400" cy="75713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err="1">
                <a:ln>
                  <a:noFill/>
                </a:ln>
                <a:solidFill>
                  <a:srgbClr val="FFFFFF"/>
                </a:solidFill>
                <a:effectLst/>
                <a:uLnTx/>
                <a:uFillTx/>
                <a:latin typeface="Times New Roman"/>
                <a:ea typeface="Times New Roman"/>
                <a:cs typeface="Times New Roman"/>
                <a:sym typeface="Times New Roman"/>
              </a:rPr>
              <a:t>Zhaohe</a:t>
            </a: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 Zhang</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zxz003@shsu.edu</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1263" name="Shape 1263"/>
          <p:cNvSpPr/>
          <p:nvPr/>
        </p:nvSpPr>
        <p:spPr>
          <a:xfrm>
            <a:off x="5294312" y="4303213"/>
            <a:ext cx="1066800" cy="42473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By</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49206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Precision measures the number of instances that have been correctly classified and is a measure of the classifier’s exactness. Precision answers the question, “Of all the URLs labeled as phishing, how many are actually phishing?”</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Precision</a:t>
            </a:r>
          </a:p>
        </p:txBody>
      </p:sp>
      <p:pic>
        <p:nvPicPr>
          <p:cNvPr id="4" name="Picture 3">
            <a:extLst>
              <a:ext uri="{FF2B5EF4-FFF2-40B4-BE49-F238E27FC236}">
                <a16:creationId xmlns:a16="http://schemas.microsoft.com/office/drawing/2014/main" id="{F9D44AE9-DC5D-47E7-A344-432FD86DD38F}"/>
              </a:ext>
            </a:extLst>
          </p:cNvPr>
          <p:cNvPicPr>
            <a:picLocks noChangeAspect="1"/>
          </p:cNvPicPr>
          <p:nvPr/>
        </p:nvPicPr>
        <p:blipFill>
          <a:blip r:embed="rId2"/>
          <a:stretch>
            <a:fillRect/>
          </a:stretch>
        </p:blipFill>
        <p:spPr>
          <a:xfrm>
            <a:off x="3656012" y="4191000"/>
            <a:ext cx="3505203" cy="1752600"/>
          </a:xfrm>
          <a:prstGeom prst="rect">
            <a:avLst/>
          </a:prstGeom>
        </p:spPr>
      </p:pic>
    </p:spTree>
    <p:extLst>
      <p:ext uri="{BB962C8B-B14F-4D97-AF65-F5344CB8AC3E}">
        <p14:creationId xmlns:p14="http://schemas.microsoft.com/office/powerpoint/2010/main" val="33727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Recall measures the number of positive instances that the classifier correctly identified from the set of all positive instances. Recall is a measure of the classifier’s completeness. Recall answers the question, “Of all the URLs that are truly phishing, how many did we identify as phishing?” </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Recall</a:t>
            </a:r>
          </a:p>
        </p:txBody>
      </p:sp>
      <p:pic>
        <p:nvPicPr>
          <p:cNvPr id="5" name="Picture 4">
            <a:extLst>
              <a:ext uri="{FF2B5EF4-FFF2-40B4-BE49-F238E27FC236}">
                <a16:creationId xmlns:a16="http://schemas.microsoft.com/office/drawing/2014/main" id="{04405203-CDCB-4641-AF58-934A5CC47EF9}"/>
              </a:ext>
            </a:extLst>
          </p:cNvPr>
          <p:cNvPicPr>
            <a:picLocks noChangeAspect="1"/>
          </p:cNvPicPr>
          <p:nvPr/>
        </p:nvPicPr>
        <p:blipFill>
          <a:blip r:embed="rId2"/>
          <a:stretch>
            <a:fillRect/>
          </a:stretch>
        </p:blipFill>
        <p:spPr>
          <a:xfrm>
            <a:off x="4341812" y="4191000"/>
            <a:ext cx="2692398" cy="1524000"/>
          </a:xfrm>
          <a:prstGeom prst="rect">
            <a:avLst/>
          </a:prstGeom>
        </p:spPr>
      </p:pic>
    </p:spTree>
    <p:extLst>
      <p:ext uri="{BB962C8B-B14F-4D97-AF65-F5344CB8AC3E}">
        <p14:creationId xmlns:p14="http://schemas.microsoft.com/office/powerpoint/2010/main" val="352055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buNone/>
            </a:pPr>
            <a:r>
              <a:rPr lang="en-US" dirty="0">
                <a:latin typeface="Times New Roman" panose="02020603050405020304" pitchFamily="18" charset="0"/>
                <a:cs typeface="Times New Roman" panose="02020603050405020304" pitchFamily="18" charset="0"/>
              </a:rPr>
              <a:t>F1 score, is the weighted average of precision and recall scores.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F1 Score</a:t>
            </a:r>
          </a:p>
        </p:txBody>
      </p:sp>
      <p:pic>
        <p:nvPicPr>
          <p:cNvPr id="5" name="Picture 4">
            <a:extLst>
              <a:ext uri="{FF2B5EF4-FFF2-40B4-BE49-F238E27FC236}">
                <a16:creationId xmlns:a16="http://schemas.microsoft.com/office/drawing/2014/main" id="{F5126A8D-DE7E-4A00-91A1-EDAA2D235F77}"/>
              </a:ext>
            </a:extLst>
          </p:cNvPr>
          <p:cNvPicPr>
            <a:picLocks noChangeAspect="1"/>
          </p:cNvPicPr>
          <p:nvPr/>
        </p:nvPicPr>
        <p:blipFill>
          <a:blip r:embed="rId2"/>
          <a:stretch>
            <a:fillRect/>
          </a:stretch>
        </p:blipFill>
        <p:spPr>
          <a:xfrm>
            <a:off x="3960812" y="3429000"/>
            <a:ext cx="3442170" cy="1733467"/>
          </a:xfrm>
          <a:prstGeom prst="rect">
            <a:avLst/>
          </a:prstGeom>
        </p:spPr>
      </p:pic>
    </p:spTree>
    <p:extLst>
      <p:ext uri="{BB962C8B-B14F-4D97-AF65-F5344CB8AC3E}">
        <p14:creationId xmlns:p14="http://schemas.microsoft.com/office/powerpoint/2010/main" val="266229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The Receiver Operating Characteristic (ROC) curve is ideal for representing binary classifications like this one. The curve is plotted with the False Positive Rate (FPR) on the x-axis and the True Positive Rate (TPR) on the y-axis. The Area Under the ROC Curve (AUC) shows how well the classifier is able to discriminate between phishing and legitimate URLs.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ROC and AUC</a:t>
            </a:r>
          </a:p>
        </p:txBody>
      </p:sp>
      <p:pic>
        <p:nvPicPr>
          <p:cNvPr id="5" name="Picture 4">
            <a:extLst>
              <a:ext uri="{FF2B5EF4-FFF2-40B4-BE49-F238E27FC236}">
                <a16:creationId xmlns:a16="http://schemas.microsoft.com/office/drawing/2014/main" id="{FC85A2AC-1E39-4E23-A7E9-27A318046F35}"/>
              </a:ext>
            </a:extLst>
          </p:cNvPr>
          <p:cNvPicPr>
            <a:picLocks noChangeAspect="1"/>
          </p:cNvPicPr>
          <p:nvPr/>
        </p:nvPicPr>
        <p:blipFill>
          <a:blip r:embed="rId2"/>
          <a:stretch>
            <a:fillRect/>
          </a:stretch>
        </p:blipFill>
        <p:spPr>
          <a:xfrm>
            <a:off x="2208212" y="4495800"/>
            <a:ext cx="2514600" cy="1529499"/>
          </a:xfrm>
          <a:prstGeom prst="rect">
            <a:avLst/>
          </a:prstGeom>
        </p:spPr>
      </p:pic>
      <p:pic>
        <p:nvPicPr>
          <p:cNvPr id="6" name="Picture 5">
            <a:extLst>
              <a:ext uri="{FF2B5EF4-FFF2-40B4-BE49-F238E27FC236}">
                <a16:creationId xmlns:a16="http://schemas.microsoft.com/office/drawing/2014/main" id="{910FFBFD-0EE5-499F-8036-94AD800094EE}"/>
              </a:ext>
            </a:extLst>
          </p:cNvPr>
          <p:cNvPicPr>
            <a:picLocks noChangeAspect="1"/>
          </p:cNvPicPr>
          <p:nvPr/>
        </p:nvPicPr>
        <p:blipFill>
          <a:blip r:embed="rId3"/>
          <a:stretch>
            <a:fillRect/>
          </a:stretch>
        </p:blipFill>
        <p:spPr>
          <a:xfrm>
            <a:off x="6627812" y="4495799"/>
            <a:ext cx="2514600" cy="1529499"/>
          </a:xfrm>
          <a:prstGeom prst="rect">
            <a:avLst/>
          </a:prstGeom>
        </p:spPr>
      </p:pic>
    </p:spTree>
    <p:extLst>
      <p:ext uri="{BB962C8B-B14F-4D97-AF65-F5344CB8AC3E}">
        <p14:creationId xmlns:p14="http://schemas.microsoft.com/office/powerpoint/2010/main" val="3514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361F7C-3F43-41C8-8A0F-5E27C32A1042}"/>
              </a:ext>
            </a:extLst>
          </p:cNvPr>
          <p:cNvSpPr>
            <a:spLocks noGrp="1"/>
          </p:cNvSpPr>
          <p:nvPr>
            <p:ph type="title"/>
          </p:nvPr>
        </p:nvSpPr>
        <p:spPr/>
        <p:txBody>
          <a:bodyPr/>
          <a:lstStyle/>
          <a:p>
            <a:r>
              <a:rPr lang="en-US" dirty="0"/>
              <a:t>Classifier Performance</a:t>
            </a:r>
          </a:p>
        </p:txBody>
      </p:sp>
      <p:graphicFrame>
        <p:nvGraphicFramePr>
          <p:cNvPr id="2" name="Table 1">
            <a:extLst>
              <a:ext uri="{FF2B5EF4-FFF2-40B4-BE49-F238E27FC236}">
                <a16:creationId xmlns:a16="http://schemas.microsoft.com/office/drawing/2014/main" id="{BDE0FC72-DC0B-44AB-B9EB-64ADC7E0F817}"/>
              </a:ext>
            </a:extLst>
          </p:cNvPr>
          <p:cNvGraphicFramePr>
            <a:graphicFrameLocks noGrp="1"/>
          </p:cNvGraphicFramePr>
          <p:nvPr>
            <p:extLst>
              <p:ext uri="{D42A27DB-BD31-4B8C-83A1-F6EECF244321}">
                <p14:modId xmlns:p14="http://schemas.microsoft.com/office/powerpoint/2010/main" val="380782847"/>
              </p:ext>
            </p:extLst>
          </p:nvPr>
        </p:nvGraphicFramePr>
        <p:xfrm>
          <a:off x="1674812" y="2362200"/>
          <a:ext cx="9144000" cy="2971800"/>
        </p:xfrm>
        <a:graphic>
          <a:graphicData uri="http://schemas.openxmlformats.org/drawingml/2006/table">
            <a:tbl>
              <a:tblPr>
                <a:tableStyleId>{2A488322-F2BA-4B5B-9748-0D474271808F}</a:tableStyleId>
              </a:tblPr>
              <a:tblGrid>
                <a:gridCol w="1143000">
                  <a:extLst>
                    <a:ext uri="{9D8B030D-6E8A-4147-A177-3AD203B41FA5}">
                      <a16:colId xmlns:a16="http://schemas.microsoft.com/office/drawing/2014/main" val="2143262538"/>
                    </a:ext>
                  </a:extLst>
                </a:gridCol>
                <a:gridCol w="1143000">
                  <a:extLst>
                    <a:ext uri="{9D8B030D-6E8A-4147-A177-3AD203B41FA5}">
                      <a16:colId xmlns:a16="http://schemas.microsoft.com/office/drawing/2014/main" val="2664410347"/>
                    </a:ext>
                  </a:extLst>
                </a:gridCol>
                <a:gridCol w="1143000">
                  <a:extLst>
                    <a:ext uri="{9D8B030D-6E8A-4147-A177-3AD203B41FA5}">
                      <a16:colId xmlns:a16="http://schemas.microsoft.com/office/drawing/2014/main" val="4204003275"/>
                    </a:ext>
                  </a:extLst>
                </a:gridCol>
                <a:gridCol w="1143000">
                  <a:extLst>
                    <a:ext uri="{9D8B030D-6E8A-4147-A177-3AD203B41FA5}">
                      <a16:colId xmlns:a16="http://schemas.microsoft.com/office/drawing/2014/main" val="395368608"/>
                    </a:ext>
                  </a:extLst>
                </a:gridCol>
                <a:gridCol w="1143000">
                  <a:extLst>
                    <a:ext uri="{9D8B030D-6E8A-4147-A177-3AD203B41FA5}">
                      <a16:colId xmlns:a16="http://schemas.microsoft.com/office/drawing/2014/main" val="26401267"/>
                    </a:ext>
                  </a:extLst>
                </a:gridCol>
                <a:gridCol w="1143000">
                  <a:extLst>
                    <a:ext uri="{9D8B030D-6E8A-4147-A177-3AD203B41FA5}">
                      <a16:colId xmlns:a16="http://schemas.microsoft.com/office/drawing/2014/main" val="1223788838"/>
                    </a:ext>
                  </a:extLst>
                </a:gridCol>
                <a:gridCol w="1143000">
                  <a:extLst>
                    <a:ext uri="{9D8B030D-6E8A-4147-A177-3AD203B41FA5}">
                      <a16:colId xmlns:a16="http://schemas.microsoft.com/office/drawing/2014/main" val="3951595400"/>
                    </a:ext>
                  </a:extLst>
                </a:gridCol>
                <a:gridCol w="1143000">
                  <a:extLst>
                    <a:ext uri="{9D8B030D-6E8A-4147-A177-3AD203B41FA5}">
                      <a16:colId xmlns:a16="http://schemas.microsoft.com/office/drawing/2014/main" val="3858263354"/>
                    </a:ext>
                  </a:extLst>
                </a:gridCol>
              </a:tblGrid>
              <a:tr h="495300">
                <a:tc>
                  <a:txBody>
                    <a:bodyPr/>
                    <a:lstStyle/>
                    <a:p>
                      <a:pPr algn="ctr" fontAlgn="b"/>
                      <a:r>
                        <a:rPr lang="en-US" sz="1100" b="0" u="none" strike="noStrike" dirty="0">
                          <a:effectLst/>
                        </a:rPr>
                        <a:t> </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Precision</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Recall</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F1 Score</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Accuracy</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FPR</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TPR</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AUC</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604181530"/>
                  </a:ext>
                </a:extLst>
              </a:tr>
              <a:tr h="495300">
                <a:tc>
                  <a:txBody>
                    <a:bodyPr/>
                    <a:lstStyle/>
                    <a:p>
                      <a:pPr algn="ctr" fontAlgn="b"/>
                      <a:r>
                        <a:rPr lang="en-US" sz="1100" b="1" u="none" strike="noStrike" dirty="0">
                          <a:effectLst/>
                        </a:rPr>
                        <a:t>Set A</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0.4283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0.5119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0.4664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0.4881</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0.488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0.4669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0.4908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15073939"/>
                  </a:ext>
                </a:extLst>
              </a:tr>
              <a:tr h="495300">
                <a:tc>
                  <a:txBody>
                    <a:bodyPr/>
                    <a:lstStyle/>
                    <a:p>
                      <a:pPr algn="ctr" fontAlgn="b"/>
                      <a:r>
                        <a:rPr lang="en-US" sz="1100" b="1" u="none" strike="noStrike" dirty="0">
                          <a:effectLst/>
                        </a:rPr>
                        <a:t>Set B</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0.7148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0.783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0.7474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0.7687</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0.2169</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0.7575</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0.7703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59583658"/>
                  </a:ext>
                </a:extLst>
              </a:tr>
              <a:tr h="495300">
                <a:tc>
                  <a:txBody>
                    <a:bodyPr/>
                    <a:lstStyle/>
                    <a:p>
                      <a:pPr algn="ctr" fontAlgn="b"/>
                      <a:r>
                        <a:rPr lang="en-US" sz="1100" b="1" u="none" strike="noStrike" dirty="0">
                          <a:effectLst/>
                        </a:rPr>
                        <a:t>Set C</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a:effectLst/>
                        </a:rPr>
                        <a:t>0.9213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0.9154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0.9183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0.9289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0.0845</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0.9393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0.9273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7532379"/>
                  </a:ext>
                </a:extLst>
              </a:tr>
              <a:tr h="495300">
                <a:tc>
                  <a:txBody>
                    <a:bodyPr/>
                    <a:lstStyle/>
                    <a:p>
                      <a:pPr algn="ctr" fontAlgn="b"/>
                      <a:r>
                        <a:rPr lang="en-US" sz="1100" b="1" u="none" strike="noStrike" dirty="0">
                          <a:effectLst/>
                        </a:rPr>
                        <a:t>Set D</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0.9559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0.9414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0.9486</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0.9554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0.0585</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0.9663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0.9538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2255966"/>
                  </a:ext>
                </a:extLst>
              </a:tr>
              <a:tr h="495300">
                <a:tc>
                  <a:txBody>
                    <a:bodyPr/>
                    <a:lstStyle/>
                    <a:p>
                      <a:pPr algn="ctr" fontAlgn="b"/>
                      <a:r>
                        <a:rPr lang="en-US" sz="1100" b="1" u="none" strike="noStrike" dirty="0">
                          <a:effectLst/>
                        </a:rPr>
                        <a:t>Set E</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0.9711</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0.9479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0.9593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0.9649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0.052</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0.9781</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0.963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97247221"/>
                  </a:ext>
                </a:extLst>
              </a:tr>
            </a:tbl>
          </a:graphicData>
        </a:graphic>
      </p:graphicFrame>
    </p:spTree>
    <p:extLst>
      <p:ext uri="{BB962C8B-B14F-4D97-AF65-F5344CB8AC3E}">
        <p14:creationId xmlns:p14="http://schemas.microsoft.com/office/powerpoint/2010/main" val="202410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762000"/>
            <a:ext cx="9220200" cy="639762"/>
          </a:xfrm>
        </p:spPr>
        <p:txBody>
          <a:bodyPr/>
          <a:lstStyle/>
          <a:p>
            <a:r>
              <a:rPr lang="en-US" dirty="0"/>
              <a:t>Set Performance</a:t>
            </a:r>
          </a:p>
        </p:txBody>
      </p:sp>
      <p:graphicFrame>
        <p:nvGraphicFramePr>
          <p:cNvPr id="4" name="Chart 3">
            <a:extLst>
              <a:ext uri="{FF2B5EF4-FFF2-40B4-BE49-F238E27FC236}">
                <a16:creationId xmlns:a16="http://schemas.microsoft.com/office/drawing/2014/main" id="{549ACB29-002D-4DDF-8FFB-F799A5C5FCAF}"/>
              </a:ext>
            </a:extLst>
          </p:cNvPr>
          <p:cNvGraphicFramePr>
            <a:graphicFrameLocks/>
          </p:cNvGraphicFramePr>
          <p:nvPr>
            <p:extLst>
              <p:ext uri="{D42A27DB-BD31-4B8C-83A1-F6EECF244321}">
                <p14:modId xmlns:p14="http://schemas.microsoft.com/office/powerpoint/2010/main" val="1722015778"/>
              </p:ext>
            </p:extLst>
          </p:nvPr>
        </p:nvGraphicFramePr>
        <p:xfrm>
          <a:off x="2074862" y="1579956"/>
          <a:ext cx="7962900" cy="49845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838200"/>
            <a:ext cx="9143998" cy="639762"/>
          </a:xfrm>
        </p:spPr>
        <p:txBody>
          <a:bodyPr/>
          <a:lstStyle/>
          <a:p>
            <a:r>
              <a:rPr lang="en-US" dirty="0"/>
              <a:t>Feature Count Against Metric Scores</a:t>
            </a:r>
          </a:p>
        </p:txBody>
      </p:sp>
      <p:graphicFrame>
        <p:nvGraphicFramePr>
          <p:cNvPr id="7" name="Chart 6">
            <a:extLst>
              <a:ext uri="{FF2B5EF4-FFF2-40B4-BE49-F238E27FC236}">
                <a16:creationId xmlns:a16="http://schemas.microsoft.com/office/drawing/2014/main" id="{1DA42396-0902-42C9-9C1B-4CF9533D6B96}"/>
              </a:ext>
            </a:extLst>
          </p:cNvPr>
          <p:cNvGraphicFramePr>
            <a:graphicFrameLocks/>
          </p:cNvGraphicFramePr>
          <p:nvPr>
            <p:extLst>
              <p:ext uri="{D42A27DB-BD31-4B8C-83A1-F6EECF244321}">
                <p14:modId xmlns:p14="http://schemas.microsoft.com/office/powerpoint/2010/main" val="3554869593"/>
              </p:ext>
            </p:extLst>
          </p:nvPr>
        </p:nvGraphicFramePr>
        <p:xfrm>
          <a:off x="2132012" y="1828800"/>
          <a:ext cx="7696200"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457200"/>
            <a:ext cx="6096000" cy="1447800"/>
          </a:xfrm>
        </p:spPr>
        <p:txBody>
          <a:bodyPr/>
          <a:lstStyle/>
          <a:p>
            <a:r>
              <a:rPr lang="en-US" dirty="0">
                <a:solidFill>
                  <a:schemeClr val="bg1"/>
                </a:solidFill>
              </a:rPr>
              <a:t>ROC curve and AUC for Set E</a:t>
            </a:r>
            <a:br>
              <a:rPr lang="en-US" dirty="0">
                <a:solidFill>
                  <a:schemeClr val="bg1"/>
                </a:solidFill>
              </a:rPr>
            </a:br>
            <a:endParaRPr lang="en-US" dirty="0"/>
          </a:p>
        </p:txBody>
      </p:sp>
      <p:pic>
        <p:nvPicPr>
          <p:cNvPr id="5" name="Picture 4">
            <a:extLst>
              <a:ext uri="{FF2B5EF4-FFF2-40B4-BE49-F238E27FC236}">
                <a16:creationId xmlns:a16="http://schemas.microsoft.com/office/drawing/2014/main" id="{E4E98899-A65F-483F-A671-457DD6514E7E}"/>
              </a:ext>
            </a:extLst>
          </p:cNvPr>
          <p:cNvPicPr>
            <a:picLocks noChangeAspect="1"/>
          </p:cNvPicPr>
          <p:nvPr/>
        </p:nvPicPr>
        <p:blipFill rotWithShape="1">
          <a:blip r:embed="rId2">
            <a:extLst>
              <a:ext uri="{28A0092B-C50C-407E-A947-70E740481C1C}">
                <a14:useLocalDpi xmlns:a14="http://schemas.microsoft.com/office/drawing/2010/main" val="0"/>
              </a:ext>
            </a:extLst>
          </a:blip>
          <a:srcRect b="4379"/>
          <a:stretch/>
        </p:blipFill>
        <p:spPr>
          <a:xfrm>
            <a:off x="2779711" y="1676400"/>
            <a:ext cx="6950177" cy="4953000"/>
          </a:xfrm>
          <a:prstGeom prst="rect">
            <a:avLst/>
          </a:prstGeom>
        </p:spPr>
      </p:pic>
    </p:spTree>
    <p:extLst>
      <p:ext uri="{BB962C8B-B14F-4D97-AF65-F5344CB8AC3E}">
        <p14:creationId xmlns:p14="http://schemas.microsoft.com/office/powerpoint/2010/main" val="168437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61" name="Shape 1261"/>
          <p:cNvSpPr txBox="1">
            <a:spLocks noGrp="1"/>
          </p:cNvSpPr>
          <p:nvPr>
            <p:ph type="ctrTitle"/>
          </p:nvPr>
        </p:nvSpPr>
        <p:spPr>
          <a:xfrm>
            <a:off x="3540918" y="2986520"/>
            <a:ext cx="5106988" cy="884960"/>
          </a:xfrm>
          <a:prstGeom prst="rect">
            <a:avLst/>
          </a:prstGeom>
          <a:noFill/>
          <a:ln>
            <a:noFill/>
          </a:ln>
        </p:spPr>
        <p:txBody>
          <a:bodyPr spcFirstLastPara="1" wrap="square" lIns="91425" tIns="45700" rIns="91425" bIns="45700" anchor="b" anchorCtr="0">
            <a:noAutofit/>
          </a:bodyPr>
          <a:lstStyle/>
          <a:p>
            <a:pPr lvl="0"/>
            <a:r>
              <a:rPr lang="en-US" dirty="0"/>
              <a:t>Demonstration</a:t>
            </a:r>
            <a:endParaRPr sz="54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9789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8232F-DAE3-4F9C-85EE-7959267817EC}"/>
              </a:ext>
            </a:extLst>
          </p:cNvPr>
          <p:cNvSpPr>
            <a:spLocks noGrp="1"/>
          </p:cNvSpPr>
          <p:nvPr>
            <p:ph type="title"/>
          </p:nvPr>
        </p:nvSpPr>
        <p:spPr/>
        <p:txBody>
          <a:bodyPr/>
          <a:lstStyle/>
          <a:p>
            <a:r>
              <a:rPr lang="en-US" dirty="0"/>
              <a:t>Features in Set E</a:t>
            </a:r>
          </a:p>
        </p:txBody>
      </p:sp>
      <p:sp>
        <p:nvSpPr>
          <p:cNvPr id="7" name="TextBox 6">
            <a:extLst>
              <a:ext uri="{FF2B5EF4-FFF2-40B4-BE49-F238E27FC236}">
                <a16:creationId xmlns:a16="http://schemas.microsoft.com/office/drawing/2014/main" id="{01682BFE-ECDA-408F-806C-0622B4EBEF79}"/>
              </a:ext>
            </a:extLst>
          </p:cNvPr>
          <p:cNvSpPr txBox="1"/>
          <p:nvPr/>
        </p:nvSpPr>
        <p:spPr>
          <a:xfrm>
            <a:off x="1674812" y="1905000"/>
            <a:ext cx="9601200" cy="1938992"/>
          </a:xfrm>
          <a:prstGeom prst="rect">
            <a:avLst/>
          </a:prstGeom>
          <a:noFill/>
        </p:spPr>
        <p:txBody>
          <a:bodyPr wrap="square" rtlCol="0">
            <a:spAutoFit/>
          </a:bodyPr>
          <a:lstStyle/>
          <a:p>
            <a:r>
              <a:rPr lang="en-US" sz="2400" dirty="0">
                <a:solidFill>
                  <a:schemeClr val="bg1"/>
                </a:solidFill>
              </a:rPr>
              <a:t>having_IP_Address, URL_Length, Prefix_Suffix, having_Sub_Domain, SSLfinal_State, Domain_registeration_length, HTTPS_token, Request_URL ,URL_of_Anchor, Links_in_tags, SFH, age_of_domain ,DNSRecord, web_traffic, Page_Rank, Google_Index, Links_pointing_to_page</a:t>
            </a:r>
          </a:p>
        </p:txBody>
      </p:sp>
    </p:spTree>
    <p:extLst>
      <p:ext uri="{BB962C8B-B14F-4D97-AF65-F5344CB8AC3E}">
        <p14:creationId xmlns:p14="http://schemas.microsoft.com/office/powerpoint/2010/main" val="162366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Shape 1268"/>
          <p:cNvSpPr txBox="1">
            <a:spLocks noGrp="1"/>
          </p:cNvSpPr>
          <p:nvPr>
            <p:ph type="body" idx="2"/>
          </p:nvPr>
        </p:nvSpPr>
        <p:spPr>
          <a:xfrm>
            <a:off x="1539002" y="2133600"/>
            <a:ext cx="9829799" cy="3429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2"/>
              </a:buClr>
              <a:buSzPts val="1920"/>
              <a:buFont typeface="Noto Sans Symbols"/>
              <a:buChar char="➢"/>
            </a:pPr>
            <a:r>
              <a:rPr lang="en-US" sz="2400" b="0" i="0" u="none" strike="noStrike" cap="none" dirty="0">
                <a:solidFill>
                  <a:schemeClr val="lt1"/>
                </a:solidFill>
                <a:latin typeface="Times New Roman"/>
                <a:ea typeface="Times New Roman"/>
                <a:cs typeface="Times New Roman"/>
                <a:sym typeface="Times New Roman"/>
              </a:rPr>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 [1].</a:t>
            </a:r>
          </a:p>
          <a:p>
            <a:pPr marL="0" marR="0" lvl="0" indent="0" algn="just" rtl="0">
              <a:lnSpc>
                <a:spcPct val="90000"/>
              </a:lnSpc>
              <a:spcBef>
                <a:spcPts val="0"/>
              </a:spcBef>
              <a:spcAft>
                <a:spcPts val="0"/>
              </a:spcAft>
              <a:buClr>
                <a:schemeClr val="dk2"/>
              </a:buClr>
              <a:buSzPts val="1920"/>
              <a:buNone/>
            </a:pPr>
            <a:endParaRPr sz="2400" b="0" i="0" u="none" strike="noStrike" cap="none" dirty="0">
              <a:solidFill>
                <a:schemeClr val="lt1"/>
              </a:solidFill>
              <a:latin typeface="Times New Roman"/>
              <a:ea typeface="Times New Roman"/>
              <a:cs typeface="Times New Roman"/>
              <a:sym typeface="Times New Roman"/>
            </a:endParaRPr>
          </a:p>
          <a:p>
            <a:pPr marL="342900" marR="0" lvl="0" indent="-342900" algn="just" rtl="0">
              <a:lnSpc>
                <a:spcPct val="90000"/>
              </a:lnSpc>
              <a:spcBef>
                <a:spcPts val="1800"/>
              </a:spcBef>
              <a:spcAft>
                <a:spcPts val="0"/>
              </a:spcAft>
              <a:buClr>
                <a:schemeClr val="dk2"/>
              </a:buClr>
              <a:buSzPts val="1920"/>
              <a:buFont typeface="Noto Sans Symbols"/>
              <a:buChar char="➢"/>
            </a:pPr>
            <a:r>
              <a:rPr lang="en-US" sz="2400" b="0" i="0" u="none" strike="noStrike" cap="none" dirty="0">
                <a:solidFill>
                  <a:schemeClr val="lt1"/>
                </a:solidFill>
                <a:latin typeface="Times New Roman"/>
                <a:ea typeface="Times New Roman"/>
                <a:cs typeface="Times New Roman"/>
                <a:sym typeface="Times New Roman"/>
              </a:rPr>
              <a:t>This information can then be used to access important accounts which can lead to identity theft and financial loss.</a:t>
            </a:r>
            <a:endParaRPr sz="2400" b="0" i="0" u="none" strike="noStrike" cap="none" dirty="0">
              <a:solidFill>
                <a:schemeClr val="lt1"/>
              </a:solidFill>
              <a:latin typeface="Times New Roman"/>
              <a:ea typeface="Times New Roman"/>
              <a:cs typeface="Times New Roman"/>
              <a:sym typeface="Times New Roman"/>
            </a:endParaRPr>
          </a:p>
        </p:txBody>
      </p:sp>
      <p:sp>
        <p:nvSpPr>
          <p:cNvPr id="1269" name="Shape 1269"/>
          <p:cNvSpPr txBox="1">
            <a:spLocks noGrp="1"/>
          </p:cNvSpPr>
          <p:nvPr>
            <p:ph type="title"/>
          </p:nvPr>
        </p:nvSpPr>
        <p:spPr>
          <a:xfrm>
            <a:off x="1522414" y="274638"/>
            <a:ext cx="9143998" cy="102076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200"/>
              <a:buFont typeface="Century Gothic"/>
              <a:buNone/>
            </a:pPr>
            <a:r>
              <a:rPr lang="en-US" sz="3200" b="0" i="0" u="none" strike="noStrike" cap="none" dirty="0">
                <a:solidFill>
                  <a:schemeClr val="lt1"/>
                </a:solidFill>
                <a:latin typeface="Times New Roman"/>
                <a:ea typeface="Times New Roman"/>
                <a:cs typeface="Times New Roman"/>
                <a:sym typeface="Times New Roman"/>
              </a:rPr>
              <a:t>Back Ground :What is Phishing?</a:t>
            </a:r>
            <a:endParaRPr sz="32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4991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762000"/>
            <a:ext cx="9143998" cy="639762"/>
          </a:xfrm>
        </p:spPr>
        <p:txBody>
          <a:bodyPr/>
          <a:lstStyle/>
          <a:p>
            <a:r>
              <a:rPr lang="en-US" dirty="0"/>
              <a:t>Conclusion</a:t>
            </a:r>
          </a:p>
        </p:txBody>
      </p:sp>
      <p:sp>
        <p:nvSpPr>
          <p:cNvPr id="5" name="Rectangle 4">
            <a:extLst>
              <a:ext uri="{FF2B5EF4-FFF2-40B4-BE49-F238E27FC236}">
                <a16:creationId xmlns:a16="http://schemas.microsoft.com/office/drawing/2014/main" id="{15C7C024-81E9-462E-B0B4-B5C87FE54BAB}"/>
              </a:ext>
            </a:extLst>
          </p:cNvPr>
          <p:cNvSpPr/>
          <p:nvPr/>
        </p:nvSpPr>
        <p:spPr>
          <a:xfrm>
            <a:off x="1979612" y="1752600"/>
            <a:ext cx="8991598" cy="4893647"/>
          </a:xfrm>
          <a:prstGeom prst="rect">
            <a:avLst/>
          </a:prstGeom>
        </p:spPr>
        <p:txBody>
          <a:bodyPr wrap="square">
            <a:spAutoFit/>
          </a:bodyPr>
          <a:lstStyle/>
          <a:p>
            <a:pPr marL="44958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From performance graph we can see set A had the worst performance compared to other sets; the reasons behind the low performance are:1. The feature set size is small. 2. All these features have relatively low importance compare to others.</a:t>
            </a:r>
          </a:p>
          <a:p>
            <a:pPr marL="44958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44958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Also we can see the set E have much better performance compare to other sets. While compared to set D, not only did we eliminate over half of the total features, but we were also able to achieve better results.</a:t>
            </a:r>
          </a:p>
          <a:p>
            <a:pPr marL="44958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44958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 In the future, we can increasing our scope of testing feature sets, as well as using forward selection to get more reliable and accurate results.</a:t>
            </a:r>
          </a:p>
        </p:txBody>
      </p:sp>
    </p:spTree>
    <p:extLst>
      <p:ext uri="{BB962C8B-B14F-4D97-AF65-F5344CB8AC3E}">
        <p14:creationId xmlns:p14="http://schemas.microsoft.com/office/powerpoint/2010/main" val="427737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838200"/>
            <a:ext cx="9143998" cy="639762"/>
          </a:xfrm>
        </p:spPr>
        <p:txBody>
          <a:bodyPr/>
          <a:lstStyle/>
          <a:p>
            <a:pPr lvl="0">
              <a:buSzPts val="4400"/>
            </a:pPr>
            <a:r>
              <a:rPr lang="en-US" sz="3600" dirty="0">
                <a:latin typeface="Times New Roman" panose="02020603050405020304" pitchFamily="18" charset="0"/>
                <a:ea typeface="Times New Roman"/>
                <a:cs typeface="Times New Roman" panose="02020603050405020304" pitchFamily="18" charset="0"/>
                <a:sym typeface="Times New Roman"/>
              </a:rPr>
              <a:t>References</a:t>
            </a:r>
            <a:endPar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Shape 1369">
            <a:extLst>
              <a:ext uri="{FF2B5EF4-FFF2-40B4-BE49-F238E27FC236}">
                <a16:creationId xmlns:a16="http://schemas.microsoft.com/office/drawing/2014/main" id="{463574B5-AD69-4806-876C-201F90F0B20B}"/>
              </a:ext>
            </a:extLst>
          </p:cNvPr>
          <p:cNvSpPr txBox="1"/>
          <p:nvPr/>
        </p:nvSpPr>
        <p:spPr>
          <a:xfrm>
            <a:off x="1598612" y="1676400"/>
            <a:ext cx="10210800" cy="48161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1920"/>
              <a:buFont typeface="Noto Sans Symbols"/>
              <a:buNone/>
            </a:pPr>
            <a:r>
              <a:rPr lang="en-US" sz="2000" b="0" i="0" u="none" strike="noStrike" cap="none" dirty="0">
                <a:solidFill>
                  <a:schemeClr val="lt1"/>
                </a:solidFill>
                <a:latin typeface="Times New Roman"/>
                <a:ea typeface="Times New Roman"/>
                <a:cs typeface="Times New Roman"/>
                <a:sym typeface="Times New Roman"/>
              </a:rPr>
              <a:t>[1] "Phishing | What Is Phishing?", Phishing.org, 2018. [Online]. Available: http://www.phishing.org/what-is-phishing. [Accessed: 19- Mar- 2018].</a:t>
            </a:r>
            <a:endParaRPr sz="20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0231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5" name="Shape 1275"/>
          <p:cNvSpPr txBox="1">
            <a:spLocks noGrp="1"/>
          </p:cNvSpPr>
          <p:nvPr>
            <p:ph type="body" idx="3"/>
          </p:nvPr>
        </p:nvSpPr>
        <p:spPr>
          <a:xfrm>
            <a:off x="1522414" y="2667000"/>
            <a:ext cx="9905999" cy="3048000"/>
          </a:xfrm>
          <a:prstGeom prst="rect">
            <a:avLst/>
          </a:prstGeom>
          <a:noFill/>
          <a:ln>
            <a:noFill/>
          </a:ln>
        </p:spPr>
        <p:txBody>
          <a:bodyPr spcFirstLastPara="1" wrap="square" lIns="91425" tIns="45700" rIns="91425" bIns="45700" anchor="t" anchorCtr="0">
            <a:noAutofit/>
          </a:bodyPr>
          <a:lstStyle/>
          <a:p>
            <a:pPr marL="342900" lvl="0" indent="-342900">
              <a:buFont typeface="Noto Sans Symbols"/>
              <a:buChar char="➢"/>
            </a:pPr>
            <a:r>
              <a:rPr lang="en-US" dirty="0">
                <a:latin typeface="Times New Roman"/>
                <a:ea typeface="Times New Roman"/>
                <a:cs typeface="Times New Roman"/>
                <a:sym typeface="Times New Roman"/>
              </a:rPr>
              <a:t>Our paper focuses on </a:t>
            </a:r>
            <a:r>
              <a:rPr lang="en-US" b="1" i="1" u="sng" dirty="0">
                <a:latin typeface="Times New Roman"/>
                <a:ea typeface="Times New Roman"/>
                <a:cs typeface="Times New Roman"/>
                <a:sym typeface="Times New Roman"/>
              </a:rPr>
              <a:t>web-based phishing detection </a:t>
            </a:r>
            <a:r>
              <a:rPr lang="en-US" dirty="0">
                <a:latin typeface="Times New Roman"/>
                <a:ea typeface="Times New Roman"/>
                <a:cs typeface="Times New Roman"/>
                <a:sym typeface="Times New Roman"/>
              </a:rPr>
              <a:t>and aims to identify some of the most relevant features that can accurately identify phishing URLs, using the Random Forests classifier.</a:t>
            </a:r>
            <a:endParaRPr sz="2400" b="0" i="0" u="none" strike="noStrike" cap="none" dirty="0">
              <a:solidFill>
                <a:schemeClr val="lt1"/>
              </a:solidFill>
              <a:latin typeface="Times New Roman"/>
              <a:ea typeface="Times New Roman"/>
              <a:cs typeface="Times New Roman"/>
              <a:sym typeface="Times New Roman"/>
            </a:endParaRPr>
          </a:p>
        </p:txBody>
      </p:sp>
      <p:sp>
        <p:nvSpPr>
          <p:cNvPr id="1277" name="Shape 1277"/>
          <p:cNvSpPr txBox="1">
            <a:spLocks noGrp="1"/>
          </p:cNvSpPr>
          <p:nvPr>
            <p:ph type="title"/>
          </p:nvPr>
        </p:nvSpPr>
        <p:spPr>
          <a:xfrm>
            <a:off x="1522414" y="609600"/>
            <a:ext cx="9143998" cy="685800"/>
          </a:xfrm>
          <a:prstGeom prst="rect">
            <a:avLst/>
          </a:prstGeom>
          <a:noFill/>
          <a:ln>
            <a:noFill/>
          </a:ln>
        </p:spPr>
        <p:txBody>
          <a:bodyPr spcFirstLastPara="1" wrap="square" lIns="91425" tIns="45700" rIns="91425" bIns="45700" anchor="b" anchorCtr="0">
            <a:noAutofit/>
          </a:bodyPr>
          <a:lstStyle/>
          <a:p>
            <a:pPr lvl="0">
              <a:buClr>
                <a:schemeClr val="dk2"/>
              </a:buClr>
              <a:buSzPts val="1920"/>
            </a:pPr>
            <a:r>
              <a:rPr lang="en-US" dirty="0"/>
              <a:t>Objective</a:t>
            </a:r>
            <a:endParaRPr lang="en-US"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9744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87514"/>
            <a:ext cx="9143998" cy="707886"/>
          </a:xfrm>
        </p:spPr>
        <p:txBody>
          <a:bodyPr/>
          <a:lstStyle/>
          <a:p>
            <a:r>
              <a:rPr lang="en-US" dirty="0"/>
              <a:t>Methodology</a:t>
            </a:r>
          </a:p>
        </p:txBody>
      </p:sp>
      <p:sp>
        <p:nvSpPr>
          <p:cNvPr id="3" name="TextBox 2">
            <a:extLst>
              <a:ext uri="{FF2B5EF4-FFF2-40B4-BE49-F238E27FC236}">
                <a16:creationId xmlns:a16="http://schemas.microsoft.com/office/drawing/2014/main" id="{A4B45675-7F73-444E-9386-44D13ABB0DA3}"/>
              </a:ext>
            </a:extLst>
          </p:cNvPr>
          <p:cNvSpPr txBox="1"/>
          <p:nvPr/>
        </p:nvSpPr>
        <p:spPr>
          <a:xfrm>
            <a:off x="1522414" y="1612557"/>
            <a:ext cx="8991600" cy="3046988"/>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In order to detect phishing websites with high precision and recall, we carefully </a:t>
            </a:r>
            <a:r>
              <a:rPr lang="en-US" sz="2400" b="1" u="sng" dirty="0">
                <a:solidFill>
                  <a:schemeClr val="bg1"/>
                </a:solidFill>
                <a:latin typeface="Times New Roman" panose="02020603050405020304" pitchFamily="18" charset="0"/>
                <a:cs typeface="Times New Roman" panose="02020603050405020304" pitchFamily="18" charset="0"/>
              </a:rPr>
              <a:t>select specific features</a:t>
            </a:r>
            <a:r>
              <a:rPr lang="en-US" sz="2400" dirty="0">
                <a:solidFill>
                  <a:schemeClr val="bg1"/>
                </a:solidFill>
                <a:latin typeface="Times New Roman" panose="02020603050405020304" pitchFamily="18" charset="0"/>
                <a:cs typeface="Times New Roman" panose="02020603050405020304" pitchFamily="18" charset="0"/>
              </a:rPr>
              <a:t> that represent each URL. These features are used in training and testing inputs. We divide this input into four different arrays: training input, training output, testing input and testing output. We then use the training input array to train our </a:t>
            </a:r>
            <a:r>
              <a:rPr lang="en-US" sz="2400" b="1" u="sng" dirty="0">
                <a:solidFill>
                  <a:schemeClr val="bg1"/>
                </a:solidFill>
                <a:latin typeface="Times New Roman" panose="02020603050405020304" pitchFamily="18" charset="0"/>
                <a:cs typeface="Times New Roman" panose="02020603050405020304" pitchFamily="18" charset="0"/>
              </a:rPr>
              <a:t>Random Forest classifier</a:t>
            </a:r>
            <a:r>
              <a:rPr lang="en-US" sz="2400" dirty="0">
                <a:solidFill>
                  <a:schemeClr val="bg1"/>
                </a:solidFill>
                <a:latin typeface="Times New Roman" panose="02020603050405020304" pitchFamily="18" charset="0"/>
                <a:cs typeface="Times New Roman" panose="02020603050405020304" pitchFamily="18" charset="0"/>
              </a:rPr>
              <a:t>. Once the classifier is trained to accept the specific features and make the appropriate decision, we used the testing input to test the classifier. </a:t>
            </a:r>
          </a:p>
        </p:txBody>
      </p:sp>
      <p:sp>
        <p:nvSpPr>
          <p:cNvPr id="4" name="TextBox 3">
            <a:extLst>
              <a:ext uri="{FF2B5EF4-FFF2-40B4-BE49-F238E27FC236}">
                <a16:creationId xmlns:a16="http://schemas.microsoft.com/office/drawing/2014/main" id="{EA849B0E-04C1-4C35-97D3-7D97962DD3AB}"/>
              </a:ext>
            </a:extLst>
          </p:cNvPr>
          <p:cNvSpPr txBox="1"/>
          <p:nvPr/>
        </p:nvSpPr>
        <p:spPr>
          <a:xfrm>
            <a:off x="1674812" y="5050274"/>
            <a:ext cx="8001000" cy="1200329"/>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This process is summarized in Fig. 1. The performance of the classifier is then evaluated based on </a:t>
            </a:r>
            <a:r>
              <a:rPr lang="en-US" sz="2400" b="1" u="sng" dirty="0">
                <a:solidFill>
                  <a:schemeClr val="bg1"/>
                </a:solidFill>
                <a:latin typeface="Times New Roman" panose="02020603050405020304" pitchFamily="18" charset="0"/>
                <a:cs typeface="Times New Roman" panose="02020603050405020304" pitchFamily="18" charset="0"/>
              </a:rPr>
              <a:t>accuracy, precision, recall and F-score</a:t>
            </a:r>
            <a:r>
              <a:rPr lang="en-US" sz="2400" u="sng"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pic>
        <p:nvPicPr>
          <p:cNvPr id="6" name="Picture 11">
            <a:extLst>
              <a:ext uri="{FF2B5EF4-FFF2-40B4-BE49-F238E27FC236}">
                <a16:creationId xmlns:a16="http://schemas.microsoft.com/office/drawing/2014/main" id="{D39CF99A-8A31-41FA-9EA7-BA3C3DC58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990" y="609600"/>
            <a:ext cx="5752843" cy="500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BA8279B-4B9A-417A-A5C6-86F453948082}"/>
              </a:ext>
            </a:extLst>
          </p:cNvPr>
          <p:cNvSpPr txBox="1"/>
          <p:nvPr/>
        </p:nvSpPr>
        <p:spPr>
          <a:xfrm>
            <a:off x="3656012" y="5791200"/>
            <a:ext cx="5029200" cy="70682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Fig. 1 Phishing Detection using URL Features.</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43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543A722-FE0C-42EB-B712-57FA04867C47}"/>
              </a:ext>
            </a:extLst>
          </p:cNvPr>
          <p:cNvSpPr txBox="1">
            <a:spLocks/>
          </p:cNvSpPr>
          <p:nvPr/>
        </p:nvSpPr>
        <p:spPr>
          <a:xfrm>
            <a:off x="1370012" y="1981200"/>
            <a:ext cx="10172700" cy="3124200"/>
          </a:xfrm>
          <a:prstGeom prst="rect">
            <a:avLst/>
          </a:prstGeom>
        </p:spPr>
        <p:txBody>
          <a:bodyPr>
            <a:normAutofit lnSpcReduction="100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UCI dataset with 11,055 URLs of which 6,157 are phishing and 4,898 are legitimate sites.</a:t>
            </a:r>
          </a:p>
          <a:p>
            <a:pPr marL="342900" indent="-342900" algn="just">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Each row represented one URL, according to 30 features which could determine whether or not it is used for phishing.</a:t>
            </a:r>
          </a:p>
          <a:p>
            <a:pPr marL="342900" indent="-342900" algn="just">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Each row ended with a result that specifies the true nature of the URL, -1 if it is phishing or 1 if it is a legitimate site.</a:t>
            </a:r>
          </a:p>
        </p:txBody>
      </p:sp>
      <p:sp>
        <p:nvSpPr>
          <p:cNvPr id="10" name="Title 1">
            <a:extLst>
              <a:ext uri="{FF2B5EF4-FFF2-40B4-BE49-F238E27FC236}">
                <a16:creationId xmlns:a16="http://schemas.microsoft.com/office/drawing/2014/main" id="{E3962207-E214-4BF5-B614-C00852F7EC11}"/>
              </a:ext>
            </a:extLst>
          </p:cNvPr>
          <p:cNvSpPr>
            <a:spLocks noGrp="1"/>
          </p:cNvSpPr>
          <p:nvPr>
            <p:ph type="title"/>
          </p:nvPr>
        </p:nvSpPr>
        <p:spPr>
          <a:xfrm>
            <a:off x="1522414" y="587514"/>
            <a:ext cx="9143998" cy="707886"/>
          </a:xfrm>
        </p:spPr>
        <p:txBody>
          <a:bodyPr/>
          <a:lstStyle/>
          <a:p>
            <a:r>
              <a:rPr lang="en-US" dirty="0"/>
              <a:t>Methodology : Dataset</a:t>
            </a:r>
          </a:p>
        </p:txBody>
      </p:sp>
    </p:spTree>
    <p:extLst>
      <p:ext uri="{BB962C8B-B14F-4D97-AF65-F5344CB8AC3E}">
        <p14:creationId xmlns:p14="http://schemas.microsoft.com/office/powerpoint/2010/main" val="238894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FACCA8-9885-4387-AC69-69401DD7711B}"/>
              </a:ext>
            </a:extLst>
          </p:cNvPr>
          <p:cNvSpPr txBox="1"/>
          <p:nvPr/>
        </p:nvSpPr>
        <p:spPr>
          <a:xfrm>
            <a:off x="1293812" y="1295401"/>
            <a:ext cx="10515600" cy="5632311"/>
          </a:xfrm>
          <a:prstGeom prst="rect">
            <a:avLst/>
          </a:prstGeom>
          <a:noFill/>
        </p:spPr>
        <p:txBody>
          <a:bodyPr wrap="square" rtlCol="0">
            <a:spAutoFit/>
          </a:bodyPr>
          <a:lstStyle/>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From the 30 features, we identified five subsets:</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A: </a:t>
            </a:r>
            <a:r>
              <a:rPr lang="en-US" sz="2000" dirty="0">
                <a:solidFill>
                  <a:schemeClr val="bg1"/>
                </a:solidFill>
                <a:latin typeface="Times New Roman" panose="02020603050405020304" pitchFamily="18" charset="0"/>
                <a:cs typeface="Times New Roman" panose="02020603050405020304" pitchFamily="18" charset="0"/>
              </a:rPr>
              <a:t>Web-presence related features. We chose these four features to determine if it is practical to determine the nature of a URL simply by looking at its presence on the internet, and not by any structural features of the URL itself. Contained 4 features.</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B</a:t>
            </a:r>
            <a:r>
              <a:rPr lang="en-US" sz="2000" dirty="0">
                <a:solidFill>
                  <a:schemeClr val="bg1"/>
                </a:solidFill>
                <a:latin typeface="Times New Roman" panose="02020603050405020304" pitchFamily="18" charset="0"/>
                <a:cs typeface="Times New Roman" panose="02020603050405020304" pitchFamily="18" charset="0"/>
              </a:rPr>
              <a:t>: Features with only two (2) possible outcomes {-1,1}. This makes the data more binary and eliminates the possibility of uncertain URLs. Contained 21 features.</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C</a:t>
            </a:r>
            <a:r>
              <a:rPr lang="en-US" sz="2000" dirty="0">
                <a:solidFill>
                  <a:schemeClr val="bg1"/>
                </a:solidFill>
                <a:latin typeface="Times New Roman" panose="02020603050405020304" pitchFamily="18" charset="0"/>
                <a:cs typeface="Times New Roman" panose="02020603050405020304" pitchFamily="18" charset="0"/>
              </a:rPr>
              <a:t>: Features with three (3) possible outcomes {-1,0,1}. Contained 8 features.</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D</a:t>
            </a:r>
            <a:r>
              <a:rPr lang="en-US" sz="2000" dirty="0">
                <a:solidFill>
                  <a:schemeClr val="bg1"/>
                </a:solidFill>
                <a:latin typeface="Times New Roman" panose="02020603050405020304" pitchFamily="18" charset="0"/>
                <a:cs typeface="Times New Roman" panose="02020603050405020304" pitchFamily="18" charset="0"/>
              </a:rPr>
              <a:t>: Combination of Sets B and C. This set contains all 30 features.</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E</a:t>
            </a:r>
            <a:r>
              <a:rPr lang="en-US" sz="2000" dirty="0">
                <a:solidFill>
                  <a:schemeClr val="bg1"/>
                </a:solidFill>
                <a:latin typeface="Times New Roman" panose="02020603050405020304" pitchFamily="18" charset="0"/>
                <a:cs typeface="Times New Roman" panose="02020603050405020304" pitchFamily="18" charset="0"/>
              </a:rPr>
              <a:t>: The most important features (those rated 0.01 and up) according to Random Forest’s feature_importances_ attribute. Contained 16 features.</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462BF087-9D78-4652-BA0A-8DF3A4E0F3A3}"/>
              </a:ext>
            </a:extLst>
          </p:cNvPr>
          <p:cNvSpPr txBox="1">
            <a:spLocks/>
          </p:cNvSpPr>
          <p:nvPr/>
        </p:nvSpPr>
        <p:spPr>
          <a:xfrm>
            <a:off x="1522414" y="587514"/>
            <a:ext cx="9143998" cy="707886"/>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Methodology : Feature Selection</a:t>
            </a:r>
          </a:p>
        </p:txBody>
      </p:sp>
    </p:spTree>
    <p:extLst>
      <p:ext uri="{BB962C8B-B14F-4D97-AF65-F5344CB8AC3E}">
        <p14:creationId xmlns:p14="http://schemas.microsoft.com/office/powerpoint/2010/main" val="186708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BE171-8021-436B-ACAC-25259B334F46}"/>
              </a:ext>
            </a:extLst>
          </p:cNvPr>
          <p:cNvPicPr>
            <a:picLocks noChangeAspect="1"/>
          </p:cNvPicPr>
          <p:nvPr/>
        </p:nvPicPr>
        <p:blipFill rotWithShape="1">
          <a:blip r:embed="rId2"/>
          <a:srcRect l="9365" t="16642" r="41248" b="9969"/>
          <a:stretch/>
        </p:blipFill>
        <p:spPr>
          <a:xfrm>
            <a:off x="3324367" y="1676400"/>
            <a:ext cx="5540089" cy="4628427"/>
          </a:xfrm>
          <a:prstGeom prst="rect">
            <a:avLst/>
          </a:prstGeom>
        </p:spPr>
      </p:pic>
      <p:sp>
        <p:nvSpPr>
          <p:cNvPr id="3" name="Title 2">
            <a:extLst>
              <a:ext uri="{FF2B5EF4-FFF2-40B4-BE49-F238E27FC236}">
                <a16:creationId xmlns:a16="http://schemas.microsoft.com/office/drawing/2014/main" id="{BEF0FBA8-A1BA-4160-B95D-97C50427DD53}"/>
              </a:ext>
            </a:extLst>
          </p:cNvPr>
          <p:cNvSpPr>
            <a:spLocks noGrp="1"/>
          </p:cNvSpPr>
          <p:nvPr>
            <p:ph type="title"/>
          </p:nvPr>
        </p:nvSpPr>
        <p:spPr/>
        <p:txBody>
          <a:bodyPr/>
          <a:lstStyle/>
          <a:p>
            <a:r>
              <a:rPr lang="en-US" dirty="0"/>
              <a:t>The Dataset Structure</a:t>
            </a:r>
          </a:p>
        </p:txBody>
      </p:sp>
      <p:sp>
        <p:nvSpPr>
          <p:cNvPr id="2" name="Rectangle 1">
            <a:extLst>
              <a:ext uri="{FF2B5EF4-FFF2-40B4-BE49-F238E27FC236}">
                <a16:creationId xmlns:a16="http://schemas.microsoft.com/office/drawing/2014/main" id="{2F60EAA9-47D3-4B44-8B04-EADE91889B35}"/>
              </a:ext>
            </a:extLst>
          </p:cNvPr>
          <p:cNvSpPr/>
          <p:nvPr/>
        </p:nvSpPr>
        <p:spPr>
          <a:xfrm>
            <a:off x="5408611" y="6403217"/>
            <a:ext cx="1371599" cy="307777"/>
          </a:xfrm>
          <a:prstGeom prst="rect">
            <a:avLst/>
          </a:prstGeom>
        </p:spPr>
        <p:txBody>
          <a:bodyPr wrap="square">
            <a:spAutoFit/>
          </a:bodyPr>
          <a:lstStyle/>
          <a:p>
            <a:pPr marL="106680" indent="0" algn="just">
              <a:buNone/>
            </a:pPr>
            <a:r>
              <a:rPr lang="en-US" dirty="0">
                <a:solidFill>
                  <a:schemeClr val="bg1"/>
                </a:solidFill>
                <a:latin typeface="Times New Roman" panose="02020603050405020304" pitchFamily="18" charset="0"/>
                <a:cs typeface="Times New Roman" panose="02020603050405020304" pitchFamily="18" charset="0"/>
              </a:rPr>
              <a:t>Part of dataset</a:t>
            </a:r>
          </a:p>
        </p:txBody>
      </p:sp>
    </p:spTree>
    <p:extLst>
      <p:ext uri="{BB962C8B-B14F-4D97-AF65-F5344CB8AC3E}">
        <p14:creationId xmlns:p14="http://schemas.microsoft.com/office/powerpoint/2010/main" val="205505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p:txBody>
          <a:bodyPr/>
          <a:lstStyle/>
          <a:p>
            <a:r>
              <a:rPr lang="en-US" dirty="0"/>
              <a:t>Python 2.7;</a:t>
            </a:r>
          </a:p>
          <a:p>
            <a:r>
              <a:rPr lang="en-US" dirty="0" err="1"/>
              <a:t>Numpy</a:t>
            </a:r>
            <a:r>
              <a:rPr lang="en-US" dirty="0"/>
              <a:t> – Load data;</a:t>
            </a:r>
          </a:p>
          <a:p>
            <a:r>
              <a:rPr lang="en-US" dirty="0" err="1"/>
              <a:t>Sklearn</a:t>
            </a:r>
            <a:r>
              <a:rPr lang="en-US" dirty="0"/>
              <a:t> – RF classifier; ROC curve; calculate Accuracy, precision, recall and f-score;</a:t>
            </a:r>
          </a:p>
          <a:p>
            <a:r>
              <a:rPr lang="en-US" dirty="0" err="1"/>
              <a:t>Pandas_confusion</a:t>
            </a:r>
            <a:r>
              <a:rPr lang="en-US" dirty="0"/>
              <a:t> – confusion matrix </a:t>
            </a:r>
          </a:p>
          <a:p>
            <a:r>
              <a:rPr lang="en-US" dirty="0" err="1"/>
              <a:t>Pyplot</a:t>
            </a:r>
            <a:r>
              <a:rPr lang="en-US" dirty="0"/>
              <a:t> – Plot ROC curve.</a:t>
            </a:r>
          </a:p>
          <a:p>
            <a:endParaRPr lang="en-US" dirty="0"/>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Methodology : Environment</a:t>
            </a:r>
          </a:p>
        </p:txBody>
      </p:sp>
    </p:spTree>
    <p:extLst>
      <p:ext uri="{BB962C8B-B14F-4D97-AF65-F5344CB8AC3E}">
        <p14:creationId xmlns:p14="http://schemas.microsoft.com/office/powerpoint/2010/main" val="267529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OSSResearch">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SSResearch" id="{AA95DD6B-2E5E-4C5B-BED1-73A6EA240683}" vid="{F95F0804-FE28-42CB-9553-12027D748E4E}"/>
    </a:ext>
  </a:extLst>
</a:theme>
</file>

<file path=ppt/theme/theme2.xml><?xml version="1.0" encoding="utf-8"?>
<a:theme xmlns:a="http://schemas.openxmlformats.org/drawingml/2006/main" name="Student presentation">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OSSResearch</Template>
  <TotalTime>252</TotalTime>
  <Words>1056</Words>
  <Application>Microsoft Office PowerPoint</Application>
  <PresentationFormat>Custom</PresentationFormat>
  <Paragraphs>120</Paragraphs>
  <Slides>21</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Century Gothic</vt:lpstr>
      <vt:lpstr>Corbel</vt:lpstr>
      <vt:lpstr>Noto Sans Symbols</vt:lpstr>
      <vt:lpstr>Times New Roman</vt:lpstr>
      <vt:lpstr>Wingdings</vt:lpstr>
      <vt:lpstr>OSSResearch</vt:lpstr>
      <vt:lpstr>Student presentation</vt:lpstr>
      <vt:lpstr>Detecting Phishing Websites Using Machine Learning.</vt:lpstr>
      <vt:lpstr>Back Ground :What is Phishing?</vt:lpstr>
      <vt:lpstr>Objective</vt:lpstr>
      <vt:lpstr>Methodology</vt:lpstr>
      <vt:lpstr>PowerPoint Presentation</vt:lpstr>
      <vt:lpstr>Methodology : Dataset</vt:lpstr>
      <vt:lpstr>PowerPoint Presentation</vt:lpstr>
      <vt:lpstr>The Dataset Structure</vt:lpstr>
      <vt:lpstr>Methodology : Environment</vt:lpstr>
      <vt:lpstr>Evaluation Methods - Precision</vt:lpstr>
      <vt:lpstr>Evaluation Methods - Recall</vt:lpstr>
      <vt:lpstr>Evaluation Methods – F1 Score</vt:lpstr>
      <vt:lpstr>Evaluation Methods – ROC and AUC</vt:lpstr>
      <vt:lpstr>Classifier Performance</vt:lpstr>
      <vt:lpstr>Set Performance</vt:lpstr>
      <vt:lpstr>Feature Count Against Metric Scores</vt:lpstr>
      <vt:lpstr>ROC curve and AUC for Set E </vt:lpstr>
      <vt:lpstr>Demonstration</vt:lpstr>
      <vt:lpstr>Features in Set 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Phishing Detection Technique.</dc:title>
  <dc:creator>Hutchinson, Shinelle</dc:creator>
  <cp:lastModifiedBy>Hutchinson, Shinelle</cp:lastModifiedBy>
  <cp:revision>62</cp:revision>
  <dcterms:created xsi:type="dcterms:W3CDTF">2018-04-28T20:05:28Z</dcterms:created>
  <dcterms:modified xsi:type="dcterms:W3CDTF">2018-05-04T16:07:14Z</dcterms:modified>
</cp:coreProperties>
</file>